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slides/slide142.xml" ContentType="application/vnd.openxmlformats-officedocument.presentationml.slide+xml"/>
  <Override PartName="/ppt/notesSlides/notesSlide2.xml" ContentType="application/vnd.openxmlformats-officedocument.presentationml.notesSlide+xml"/>
  <Override PartName="/ppt/notesSlides/notesSlide105.xml" ContentType="application/vnd.openxmlformats-officedocument.presentationml.notesSlide+xml"/>
  <Override PartName="/ppt/notesSlides/notesSlide152.xml" ContentType="application/vnd.openxmlformats-officedocument.presentationml.notes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130.xml" ContentType="application/vnd.openxmlformats-officedocument.presentationml.notesSlide+xml"/>
  <Override PartName="/ppt/notesSlides/notesSlide141.xml" ContentType="application/vnd.openxmlformats-officedocument.presentationml.notes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74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63.xml" ContentType="application/vnd.openxmlformats-officedocument.presentationml.notesSlide+xml"/>
  <Override PartName="/ppt/slides/slide169.xml" ContentType="application/vnd.openxmlformats-officedocument.presentationml.slide+xml"/>
  <Override PartName="/ppt/tableStyles.xml" ContentType="application/vnd.openxmlformats-officedocument.presentationml.tableStyles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slides/slide147.xml" ContentType="application/vnd.openxmlformats-officedocument.presentationml.slide+xml"/>
  <Override PartName="/ppt/slides/slide158.xml" ContentType="application/vnd.openxmlformats-officedocument.presentationml.slide+xml"/>
  <Override PartName="/ppt/notesSlides/notesSlide30.xml" ContentType="application/vnd.openxmlformats-officedocument.presentationml.notesSlide+xml"/>
  <Override PartName="/ppt/notesSlides/notesSlide168.xml" ContentType="application/vnd.openxmlformats-officedocument.presentationml.notesSlide+xml"/>
  <Override PartName="/ppt/slides/slide99.xml" ContentType="application/vnd.openxmlformats-officedocument.presentationml.slide+xml"/>
  <Override PartName="/ppt/slides/slide136.xml" ContentType="application/vnd.openxmlformats-officedocument.presentationml.slide+xml"/>
  <Override PartName="/ppt/notesSlides/notesSlide7.xml" ContentType="application/vnd.openxmlformats-officedocument.presentationml.notesSlide+xml"/>
  <Override PartName="/ppt/notesSlides/notesSlide146.xml" ContentType="application/vnd.openxmlformats-officedocument.presentationml.notesSlide+xml"/>
  <Override PartName="/ppt/notesSlides/notesSlide157.xml" ContentType="application/vnd.openxmlformats-officedocument.presentationml.notes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25.xml" ContentType="application/vnd.openxmlformats-officedocument.presentationml.slide+xml"/>
  <Override PartName="/ppt/slides/slide172.xml" ContentType="application/vnd.openxmlformats-officedocument.presentationml.slide+xml"/>
  <Override PartName="/ppt/notesSlides/notesSlide13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50.xml" ContentType="application/vnd.openxmlformats-officedocument.presentationml.slide+xml"/>
  <Override PartName="/ppt/slides/slide161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6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124.xml" ContentType="application/vnd.openxmlformats-officedocument.presentationml.notesSlide+xml"/>
  <Override PartName="/ppt/notesSlides/notesSlide171.xml" ContentType="application/vnd.openxmlformats-officedocument.presentationml.notesSlide+xml"/>
  <Override PartName="/ppt/slides/slide55.xml" ContentType="application/vnd.openxmlformats-officedocument.presentationml.slide+xml"/>
  <Override PartName="/ppt/theme/theme2.xml" ContentType="application/vnd.openxmlformats-officedocument.theme+xml"/>
  <Override PartName="/ppt/notesSlides/notesSlide57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13.xml" ContentType="application/vnd.openxmlformats-officedocument.presentationml.notesSlide+xml"/>
  <Override PartName="/ppt/notesSlides/notesSlide160.xml" ContentType="application/vnd.openxmlformats-officedocument.presentationml.notes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notesSlides/notesSlide46.xml" ContentType="application/vnd.openxmlformats-officedocument.presentationml.notesSlide+xml"/>
  <Override PartName="/ppt/notesSlides/notesSlide93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82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60.xml" ContentType="application/vnd.openxmlformats-officedocument.presentationml.notesSlide+xml"/>
  <Override PartName="/ppt/slides/slide119.xml" ContentType="application/vnd.openxmlformats-officedocument.presentationml.slide+xml"/>
  <Override PartName="/ppt/slides/slide166.xml" ContentType="application/vnd.openxmlformats-officedocument.presentationml.slide+xml"/>
  <Override PartName="/ppt/slideLayouts/slideLayout10.xml" ContentType="application/vnd.openxmlformats-officedocument.presentationml.slideLayout+xml"/>
  <Override PartName="/ppt/notesSlides/notesSlide129.xml" ContentType="application/vnd.openxmlformats-officedocument.presentationml.notesSlide+xml"/>
  <Override PartName="/ppt/slides/slide108.xml" ContentType="application/vnd.openxmlformats-officedocument.presentationml.slide+xml"/>
  <Override PartName="/ppt/slides/slide155.xml" ContentType="application/vnd.openxmlformats-officedocument.presentationml.slide+xml"/>
  <Override PartName="/ppt/notesSlides/notesSlide118.xml" ContentType="application/vnd.openxmlformats-officedocument.presentationml.notesSlide+xml"/>
  <Override PartName="/ppt/notesSlides/notesSlide165.xml" ContentType="application/vnd.openxmlformats-officedocument.presentationml.notesSlide+xml"/>
  <Override PartName="/ppt/slides/slide49.xml" ContentType="application/vnd.openxmlformats-officedocument.presentationml.slide+xml"/>
  <Override PartName="/ppt/slides/slide96.xml" ContentType="application/vnd.openxmlformats-officedocument.presentationml.slide+xml"/>
  <Override PartName="/ppt/slides/slide144.xml" ContentType="application/vnd.openxmlformats-officedocument.presentationml.slide+xml"/>
  <Override PartName="/ppt/notesSlides/notesSlide4.xml" ContentType="application/vnd.openxmlformats-officedocument.presentationml.notesSlide+xml"/>
  <Override PartName="/ppt/notesSlides/notesSlide107.xml" ContentType="application/vnd.openxmlformats-officedocument.presentationml.notesSlide+xml"/>
  <Override PartName="/ppt/notesSlides/notesSlide154.xml" ContentType="application/vnd.openxmlformats-officedocument.presentationml.notesSlide+xml"/>
  <Override PartName="/ppt/slides/slide38.xml" ContentType="application/vnd.openxmlformats-officedocument.presentationml.slide+xml"/>
  <Override PartName="/ppt/slides/slide85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notesSlides/notesSlide8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132.xml" ContentType="application/vnd.openxmlformats-officedocument.presentationml.notesSlide+xml"/>
  <Override PartName="/ppt/notesSlides/notesSlide143.xml" ContentType="application/vnd.openxmlformats-officedocument.presentationml.notesSlide+xml"/>
  <Override PartName="/ppt/slides/slide27.xml" ContentType="application/vnd.openxmlformats-officedocument.presentationml.slide+xml"/>
  <Override PartName="/ppt/slides/slide74.xml" ContentType="application/vnd.openxmlformats-officedocument.presentationml.slide+xml"/>
  <Override PartName="/ppt/slides/slide111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121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100.xml" ContentType="application/vnd.openxmlformats-officedocument.presentationml.slide+xml"/>
  <Override PartName="/ppt/notesSlides/notesSlide18.xml" ContentType="application/vnd.openxmlformats-officedocument.presentationml.notesSlide+xml"/>
  <Default Extension="wmf" ContentType="image/x-wmf"/>
  <Override PartName="/ppt/notesSlides/notesSlide65.xml" ContentType="application/vnd.openxmlformats-officedocument.presentationml.notesSlide+xml"/>
  <Override PartName="/ppt/notesSlides/notesSlide110.xml" ContentType="application/vnd.openxmlformats-officedocument.presentationml.notesSlide+xml"/>
  <Override PartName="/ppt/slides/slide41.xml" ContentType="application/vnd.openxmlformats-officedocument.presentationml.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90.xml" ContentType="application/vnd.openxmlformats-officedocument.presentationml.notesSlide+xml"/>
  <Override PartName="/ppt/slides/slide30.xml" ContentType="application/vnd.openxmlformats-officedocument.presentationml.slide+xml"/>
  <Override PartName="/ppt/slides/slide149.xml" ContentType="application/vnd.openxmlformats-officedocument.presentationml.slide+xml"/>
  <Override PartName="/ppt/notesSlides/notesSlide32.xml" ContentType="application/vnd.openxmlformats-officedocument.presentationml.notesSlide+xml"/>
  <Override PartName="/ppt/slides/slide138.xml" ContentType="application/vnd.openxmlformats-officedocument.presentationml.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148.xml" ContentType="application/vnd.openxmlformats-officedocument.presentationml.notesSlide+xml"/>
  <Override PartName="/ppt/notesSlides/notesSlide159.xml" ContentType="application/vnd.openxmlformats-officedocument.presentationml.notesSlide+xml"/>
  <Override PartName="/ppt/slides/slide79.xml" ContentType="application/vnd.openxmlformats-officedocument.presentationml.slide+xml"/>
  <Override PartName="/ppt/slides/slide127.xml" ContentType="application/vnd.openxmlformats-officedocument.presentationml.slide+xml"/>
  <Override PartName="/ppt/slides/slide174.xml" ContentType="application/vnd.openxmlformats-officedocument.presentationml.slide+xml"/>
  <Override PartName="/ppt/notesSlides/notesSlide10.xml" ContentType="application/vnd.openxmlformats-officedocument.presentationml.notesSlide+xml"/>
  <Override PartName="/ppt/notesSlides/notesSlide137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116.xml" ContentType="application/vnd.openxmlformats-officedocument.presentationml.slide+xml"/>
  <Override PartName="/ppt/slides/slide163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126.xml" ContentType="application/vnd.openxmlformats-officedocument.presentationml.notesSlide+xml"/>
  <Override PartName="/ppt/slides/slide57.xml" ContentType="application/vnd.openxmlformats-officedocument.presentationml.slide+xml"/>
  <Override PartName="/ppt/slides/slide105.xml" ContentType="application/vnd.openxmlformats-officedocument.presentationml.slide+xml"/>
  <Override PartName="/ppt/slides/slide141.xml" ContentType="application/vnd.openxmlformats-officedocument.presentationml.slide+xml"/>
  <Override PartName="/ppt/slides/slide152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104.xml" ContentType="application/vnd.openxmlformats-officedocument.presentationml.notesSlide+xml"/>
  <Override PartName="/ppt/notesSlides/notesSlide115.xml" ContentType="application/vnd.openxmlformats-officedocument.presentationml.notesSlide+xml"/>
  <Override PartName="/ppt/notesSlides/notesSlide151.xml" ContentType="application/vnd.openxmlformats-officedocument.presentationml.notesSlide+xml"/>
  <Override PartName="/ppt/notesSlides/notesSlide162.xml" ContentType="application/vnd.openxmlformats-officedocument.presentationml.notesSlide+xml"/>
  <Override PartName="/ppt/slides/slide46.xml" ContentType="application/vnd.openxmlformats-officedocument.presentationml.slide+xml"/>
  <Override PartName="/ppt/slides/slide93.xml" ContentType="application/vnd.openxmlformats-officedocument.presentationml.slide+xml"/>
  <Override PartName="/ppt/slides/slide130.xml" ContentType="application/vnd.openxmlformats-officedocument.presentationml.slide+xml"/>
  <Override PartName="/ppt/notesSlides/notesSlide48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140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Override PartName="/ppt/notesSlides/notesSlide37.xml" ContentType="application/vnd.openxmlformats-officedocument.presentationml.notesSlide+xml"/>
  <Override PartName="/ppt/notesSlides/notesSlide84.xml" ContentType="application/vnd.openxmlformats-officedocument.presentationml.notesSlide+xml"/>
  <Override PartName="/ppt/slides/slide13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73.xml" ContentType="application/vnd.openxmlformats-officedocument.presentationml.notesSlide+xml"/>
  <Override PartName="/ppt/slides/slide168.xml" ContentType="application/vnd.openxmlformats-officedocument.presentationml.slide+xml"/>
  <Override PartName="/ppt/notesSlides/notesSlide51.xml" ContentType="application/vnd.openxmlformats-officedocument.presentationml.notesSlide+xml"/>
  <Override PartName="/ppt/slides/slide157.xml" ContentType="application/vnd.openxmlformats-officedocument.presentationml.slide+xml"/>
  <Override PartName="/ppt/notesSlides/notesSlide40.xml" ContentType="application/vnd.openxmlformats-officedocument.presentationml.notesSlide+xml"/>
  <Override PartName="/ppt/notesSlides/notesSlide167.xml" ContentType="application/vnd.openxmlformats-officedocument.presentationml.notesSlide+xml"/>
  <Override PartName="/ppt/slides/slide98.xml" ContentType="application/vnd.openxmlformats-officedocument.presentationml.slide+xml"/>
  <Override PartName="/ppt/slides/slide117.xml" ContentType="application/vnd.openxmlformats-officedocument.presentationml.slide+xml"/>
  <Override PartName="/ppt/slides/slide128.xml" ContentType="application/vnd.openxmlformats-officedocument.presentationml.slide+xml"/>
  <Override PartName="/ppt/slides/slide146.xml" ContentType="application/vnd.openxmlformats-officedocument.presentationml.slide+xml"/>
  <Override PartName="/ppt/slides/slide164.xml" ContentType="application/vnd.openxmlformats-officedocument.presentationml.slide+xml"/>
  <Override PartName="/ppt/notesSlides/notesSlide6.xml" ContentType="application/vnd.openxmlformats-officedocument.presentationml.notesSlide+xml"/>
  <Override PartName="/ppt/notesSlides/notesSlide109.xml" ContentType="application/vnd.openxmlformats-officedocument.presentationml.notesSlide+xml"/>
  <Override PartName="/ppt/notesSlides/notesSlide127.xml" ContentType="application/vnd.openxmlformats-officedocument.presentationml.notesSlide+xml"/>
  <Override PartName="/ppt/notesSlides/notesSlide138.xml" ContentType="application/vnd.openxmlformats-officedocument.presentationml.notesSlide+xml"/>
  <Override PartName="/ppt/notesSlides/notesSlide156.xml" ContentType="application/vnd.openxmlformats-officedocument.presentationml.notes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ppt/slides/slide153.xml" ContentType="application/vnd.openxmlformats-officedocument.presentationml.slide+xml"/>
  <Override PartName="/ppt/slides/slide171.xml" ContentType="application/vnd.openxmlformats-officedocument.presentationml.slide+xml"/>
  <Override PartName="/ppt/notesSlides/notesSlide89.xml" ContentType="application/vnd.openxmlformats-officedocument.presentationml.notesSlide+xml"/>
  <Override PartName="/ppt/notesSlides/notesSlide116.xml" ContentType="application/vnd.openxmlformats-officedocument.presentationml.notesSlide+xml"/>
  <Override PartName="/ppt/notesSlides/notesSlide145.xml" ContentType="application/vnd.openxmlformats-officedocument.presentationml.notesSlide+xml"/>
  <Override PartName="/ppt/notesSlides/notesSlide163.xml" ContentType="application/vnd.openxmlformats-officedocument.presentationml.notes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slides/slide160.xml" ContentType="application/vnd.openxmlformats-officedocument.presentationml.slide+xml"/>
  <Override PartName="/ppt/notesSlides/notesSlide78.xml" ContentType="application/vnd.openxmlformats-officedocument.presentationml.notesSlide+xml"/>
  <Override PartName="/ppt/notesSlides/notesSlide123.xml" ContentType="application/vnd.openxmlformats-officedocument.presentationml.notesSlide+xml"/>
  <Override PartName="/ppt/notesSlides/notesSlide134.xml" ContentType="application/vnd.openxmlformats-officedocument.presentationml.notesSlide+xml"/>
  <Override PartName="/ppt/notesSlides/notesSlide170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67.xml" ContentType="application/vnd.openxmlformats-officedocument.presentationml.notesSlide+xml"/>
  <Override PartName="/ppt/notesSlides/notesSlide112.xml" ContentType="application/vnd.openxmlformats-officedocument.presentationml.notesSlide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101.xml" ContentType="application/vnd.openxmlformats-officedocument.presentationml.notesSlide+xml"/>
  <Override PartName="/ppt/slides/slide32.xml" ContentType="application/vnd.openxmlformats-officedocument.presentationml.slide+xml"/>
  <Override PartName="/ppt/notesSlides/notesSlide34.xml" ContentType="application/vnd.openxmlformats-officedocument.presentationml.notesSlide+xml"/>
  <Override PartName="/ppt/notesSlides/notesSlide81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notesSlides/notesSlide23.xml" ContentType="application/vnd.openxmlformats-officedocument.presentationml.notesSlide+xml"/>
  <Override PartName="/ppt/notesSlides/notesSlide70.xml" ContentType="application/vnd.openxmlformats-officedocument.presentationml.notesSlide+xml"/>
  <Override PartName="/ppt/slides/slide129.xml" ContentType="application/vnd.openxmlformats-officedocument.presentationml.slide+xml"/>
  <Override PartName="/ppt/notesSlides/notesSlide12.xml" ContentType="application/vnd.openxmlformats-officedocument.presentationml.notesSlide+xml"/>
  <Override PartName="/ppt/notesSlides/notesSlide139.xml" ContentType="application/vnd.openxmlformats-officedocument.presentationml.notesSlide+xml"/>
  <Override PartName="/ppt/slides/slide118.xml" ContentType="application/vnd.openxmlformats-officedocument.presentationml.slide+xml"/>
  <Override PartName="/ppt/slides/slide165.xml" ContentType="application/vnd.openxmlformats-officedocument.presentationml.slide+xml"/>
  <Override PartName="/ppt/notesSlides/notesSlide128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107.xml" ContentType="application/vnd.openxmlformats-officedocument.presentationml.slide+xml"/>
  <Override PartName="/ppt/slides/slide143.xml" ContentType="application/vnd.openxmlformats-officedocument.presentationml.slide+xml"/>
  <Override PartName="/ppt/slides/slide154.xml" ContentType="application/vnd.openxmlformats-officedocument.presentationml.slide+xml"/>
  <Override PartName="/ppt/viewProps.xml" ContentType="application/vnd.openxmlformats-officedocument.presentationml.viewProps+xml"/>
  <Override PartName="/ppt/notesSlides/notesSlide106.xml" ContentType="application/vnd.openxmlformats-officedocument.presentationml.notesSlide+xml"/>
  <Override PartName="/ppt/notesSlides/notesSlide117.xml" ContentType="application/vnd.openxmlformats-officedocument.presentationml.notesSlide+xml"/>
  <Override PartName="/ppt/notesSlides/notesSlide153.xml" ContentType="application/vnd.openxmlformats-officedocument.presentationml.notesSlide+xml"/>
  <Override PartName="/ppt/notesSlides/notesSlide164.xml" ContentType="application/vnd.openxmlformats-officedocument.presentationml.notesSlide+xml"/>
  <Override PartName="/ppt/slides/slide48.xml" ContentType="application/vnd.openxmlformats-officedocument.presentationml.slide+xml"/>
  <Override PartName="/ppt/slides/slide95.xml" ContentType="application/vnd.openxmlformats-officedocument.presentationml.slide+xml"/>
  <Override PartName="/ppt/slides/slide132.xml" ContentType="application/vnd.openxmlformats-officedocument.presentationml.slide+xml"/>
  <Override PartName="/ppt/notesSlides/notesSlide3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142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notesSlides/notesSlide39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131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62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120.xml" ContentType="application/vnd.openxmlformats-officedocument.presentationml.notesSlide+xml"/>
  <Override PartName="/ppt/slides/slide51.xml" ContentType="application/vnd.openxmlformats-officedocument.presentationml.slide+xml"/>
  <Override PartName="/ppt/notesSlides/notesSlide53.xml" ContentType="application/vnd.openxmlformats-officedocument.presentationml.notesSlide+xml"/>
  <Override PartName="/ppt/slides/slide40.xml" ContentType="application/vnd.openxmlformats-officedocument.presentationml.slide+xml"/>
  <Override PartName="/ppt/slides/slide159.xml" ContentType="application/vnd.openxmlformats-officedocument.presentationml.slide+xml"/>
  <Override PartName="/ppt/notesSlides/notesSlide42.xml" ContentType="application/vnd.openxmlformats-officedocument.presentationml.notesSlide+xml"/>
  <Override PartName="/ppt/notesSlides/notesSlide169.xml" ContentType="application/vnd.openxmlformats-officedocument.presentationml.notesSlide+xml"/>
  <Override PartName="/ppt/slides/slide148.xml" ContentType="application/vnd.openxmlformats-officedocument.presentationml.slide+xml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158.xml" ContentType="application/vnd.openxmlformats-officedocument.presentationml.notesSlide+xml"/>
  <Override PartName="/ppt/slides/slide89.xml" ContentType="application/vnd.openxmlformats-officedocument.presentationml.slide+xml"/>
  <Override PartName="/ppt/slides/slide126.xml" ContentType="application/vnd.openxmlformats-officedocument.presentationml.slide+xml"/>
  <Override PartName="/ppt/slides/slide137.xml" ContentType="application/vnd.openxmlformats-officedocument.presentationml.slide+xml"/>
  <Override PartName="/ppt/slides/slide173.xml" ContentType="application/vnd.openxmlformats-officedocument.presentationml.slide+xml"/>
  <Override PartName="/ppt/notesSlides/notesSlide147.xml" ContentType="application/vnd.openxmlformats-officedocument.presentationml.notesSlide+xml"/>
  <Override PartName="/ppt/slides/slide78.xml" ContentType="application/vnd.openxmlformats-officedocument.presentationml.slide+xml"/>
  <Override PartName="/ppt/slides/slide115.xml" ContentType="application/vnd.openxmlformats-officedocument.presentationml.slide+xml"/>
  <Override PartName="/ppt/slides/slide162.xml" ContentType="application/vnd.openxmlformats-officedocument.presentationml.slide+xml"/>
  <Override PartName="/ppt/notesSlides/notesSlide125.xml" ContentType="application/vnd.openxmlformats-officedocument.presentationml.notesSlide+xml"/>
  <Override PartName="/ppt/notesSlides/notesSlide136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104.xml" ContentType="application/vnd.openxmlformats-officedocument.presentationml.slide+xml"/>
  <Override PartName="/ppt/slides/slide151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69.xml" ContentType="application/vnd.openxmlformats-officedocument.presentationml.notesSlide+xml"/>
  <Override PartName="/ppt/notesSlides/notesSlide114.xml" ContentType="application/vnd.openxmlformats-officedocument.presentationml.notesSlide+xml"/>
  <Override PartName="/ppt/notesSlides/notesSlide16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5.xml" ContentType="application/vnd.openxmlformats-officedocument.presentationml.slide+xml"/>
  <Override PartName="/ppt/slides/slide92.xml" ContentType="application/vnd.openxmlformats-officedocument.presentationml.slide+xml"/>
  <Override PartName="/ppt/slides/slide140.xml" ContentType="application/vnd.openxmlformats-officedocument.presentationml.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150.xml" ContentType="application/vnd.openxmlformats-officedocument.presentationml.notesSlide+xml"/>
  <Override PartName="/ppt/slides/slide34.xml" ContentType="application/vnd.openxmlformats-officedocument.presentationml.slide+xml"/>
  <Override PartName="/ppt/slides/slide81.xml" ContentType="application/vnd.openxmlformats-officedocument.presentationml.slide+xml"/>
  <Override PartName="/ppt/notesSlides/notesSlide36.xml" ContentType="application/vnd.openxmlformats-officedocument.presentationml.notesSlide+xml"/>
  <Override PartName="/ppt/notesSlides/notesSlide83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72.xml" ContentType="application/vnd.openxmlformats-officedocument.presentationml.notesSlide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61.xml" ContentType="application/vnd.openxmlformats-officedocument.presentationml.notesSlide+xml"/>
  <Override PartName="/ppt/slides/slide167.xml" ContentType="application/vnd.openxmlformats-officedocument.presentationml.slide+xml"/>
  <Override PartName="/ppt/notesSlides/notesSlide50.xml" ContentType="application/vnd.openxmlformats-officedocument.presentationml.notesSlide+xml"/>
  <Override PartName="/ppt/slides/slide109.xml" ContentType="application/vnd.openxmlformats-officedocument.presentationml.slide+xml"/>
  <Override PartName="/ppt/slides/slide145.xml" ContentType="application/vnd.openxmlformats-officedocument.presentationml.slide+xml"/>
  <Override PartName="/ppt/slides/slide156.xml" ContentType="application/vnd.openxmlformats-officedocument.presentationml.slide+xml"/>
  <Override PartName="/ppt/notesSlides/notesSlide108.xml" ContentType="application/vnd.openxmlformats-officedocument.presentationml.notesSlide+xml"/>
  <Override PartName="/ppt/notesSlides/notesSlide119.xml" ContentType="application/vnd.openxmlformats-officedocument.presentationml.notesSlide+xml"/>
  <Override PartName="/ppt/notesSlides/notesSlide155.xml" ContentType="application/vnd.openxmlformats-officedocument.presentationml.notesSlide+xml"/>
  <Override PartName="/ppt/notesSlides/notesSlide166.xml" ContentType="application/vnd.openxmlformats-officedocument.presentationml.notesSlide+xml"/>
  <Override PartName="/ppt/slides/slide97.xml" ContentType="application/vnd.openxmlformats-officedocument.presentationml.slide+xml"/>
  <Override PartName="/ppt/slides/slide134.xml" ContentType="application/vnd.openxmlformats-officedocument.presentationml.slide+xml"/>
  <Override PartName="/ppt/notesSlides/notesSlide5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44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23.xml" ContentType="application/vnd.openxmlformats-officedocument.presentationml.slide+xml"/>
  <Override PartName="/ppt/slides/slide170.xml" ContentType="application/vnd.openxmlformats-officedocument.presentationml.slide+xml"/>
  <Override PartName="/ppt/notesSlides/notesSlide88.xml" ContentType="application/vnd.openxmlformats-officedocument.presentationml.notesSlide+xml"/>
  <Override PartName="/ppt/notesSlides/notesSlide13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64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122.xml" ContentType="application/vnd.openxmlformats-officedocument.presentationml.notesSlide+xml"/>
  <Override PartName="/ppt/slides/slide53.xml" ContentType="application/vnd.openxmlformats-officedocument.presentationml.slide+xml"/>
  <Default Extension="jpeg" ContentType="image/jpeg"/>
  <Override PartName="/ppt/notesSlides/notesSlide55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11.xml" ContentType="application/vnd.openxmlformats-officedocument.presentationml.notes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notesSlides/notesSlide44.xml" ContentType="application/vnd.openxmlformats-officedocument.presentationml.notesSlide+xml"/>
  <Override PartName="/ppt/notesSlides/notesSlide91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80.xml" ContentType="application/vnd.openxmlformats-officedocument.presentationml.notesSlide+xml"/>
  <Override PartName="/ppt/slides/slide139.xml" ContentType="application/vnd.openxmlformats-officedocument.presentationml.slide+xml"/>
  <Override PartName="/ppt/notesSlides/notesSlide11.xml" ContentType="application/vnd.openxmlformats-officedocument.presentationml.notesSlide+xml"/>
  <Override PartName="/ppt/notesSlides/notesSlide149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6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0" r:id="rId65"/>
    <p:sldId id="321" r:id="rId66"/>
    <p:sldId id="322" r:id="rId67"/>
    <p:sldId id="323" r:id="rId68"/>
    <p:sldId id="324" r:id="rId69"/>
    <p:sldId id="325" r:id="rId70"/>
    <p:sldId id="326" r:id="rId71"/>
    <p:sldId id="327" r:id="rId72"/>
    <p:sldId id="328" r:id="rId73"/>
    <p:sldId id="329" r:id="rId74"/>
    <p:sldId id="330" r:id="rId75"/>
    <p:sldId id="331" r:id="rId76"/>
    <p:sldId id="332" r:id="rId77"/>
    <p:sldId id="333" r:id="rId78"/>
    <p:sldId id="334" r:id="rId79"/>
    <p:sldId id="335" r:id="rId80"/>
    <p:sldId id="336" r:id="rId81"/>
    <p:sldId id="337" r:id="rId82"/>
    <p:sldId id="338" r:id="rId83"/>
    <p:sldId id="339" r:id="rId84"/>
    <p:sldId id="340" r:id="rId85"/>
    <p:sldId id="341" r:id="rId86"/>
    <p:sldId id="342" r:id="rId87"/>
    <p:sldId id="343" r:id="rId88"/>
    <p:sldId id="344" r:id="rId89"/>
    <p:sldId id="345" r:id="rId90"/>
    <p:sldId id="346" r:id="rId91"/>
    <p:sldId id="347" r:id="rId92"/>
    <p:sldId id="348" r:id="rId93"/>
    <p:sldId id="349" r:id="rId94"/>
    <p:sldId id="350" r:id="rId95"/>
    <p:sldId id="351" r:id="rId96"/>
    <p:sldId id="352" r:id="rId97"/>
    <p:sldId id="353" r:id="rId98"/>
    <p:sldId id="354" r:id="rId99"/>
    <p:sldId id="355" r:id="rId100"/>
    <p:sldId id="356" r:id="rId101"/>
    <p:sldId id="357" r:id="rId102"/>
    <p:sldId id="358" r:id="rId103"/>
    <p:sldId id="359" r:id="rId104"/>
    <p:sldId id="360" r:id="rId105"/>
    <p:sldId id="361" r:id="rId106"/>
    <p:sldId id="362" r:id="rId107"/>
    <p:sldId id="363" r:id="rId108"/>
    <p:sldId id="364" r:id="rId109"/>
    <p:sldId id="365" r:id="rId110"/>
    <p:sldId id="366" r:id="rId111"/>
    <p:sldId id="367" r:id="rId112"/>
    <p:sldId id="368" r:id="rId113"/>
    <p:sldId id="369" r:id="rId114"/>
    <p:sldId id="370" r:id="rId115"/>
    <p:sldId id="371" r:id="rId116"/>
    <p:sldId id="372" r:id="rId117"/>
    <p:sldId id="373" r:id="rId118"/>
    <p:sldId id="374" r:id="rId119"/>
    <p:sldId id="375" r:id="rId120"/>
    <p:sldId id="376" r:id="rId121"/>
    <p:sldId id="377" r:id="rId122"/>
    <p:sldId id="378" r:id="rId123"/>
    <p:sldId id="379" r:id="rId124"/>
    <p:sldId id="380" r:id="rId125"/>
    <p:sldId id="381" r:id="rId126"/>
    <p:sldId id="382" r:id="rId127"/>
    <p:sldId id="383" r:id="rId128"/>
    <p:sldId id="384" r:id="rId129"/>
    <p:sldId id="385" r:id="rId130"/>
    <p:sldId id="386" r:id="rId131"/>
    <p:sldId id="387" r:id="rId132"/>
    <p:sldId id="388" r:id="rId133"/>
    <p:sldId id="389" r:id="rId134"/>
    <p:sldId id="390" r:id="rId135"/>
    <p:sldId id="391" r:id="rId136"/>
    <p:sldId id="392" r:id="rId137"/>
    <p:sldId id="393" r:id="rId138"/>
    <p:sldId id="394" r:id="rId139"/>
    <p:sldId id="395" r:id="rId140"/>
    <p:sldId id="396" r:id="rId141"/>
    <p:sldId id="397" r:id="rId142"/>
    <p:sldId id="398" r:id="rId143"/>
    <p:sldId id="399" r:id="rId144"/>
    <p:sldId id="400" r:id="rId145"/>
    <p:sldId id="401" r:id="rId146"/>
    <p:sldId id="402" r:id="rId147"/>
    <p:sldId id="403" r:id="rId148"/>
    <p:sldId id="404" r:id="rId149"/>
    <p:sldId id="405" r:id="rId150"/>
    <p:sldId id="406" r:id="rId151"/>
    <p:sldId id="407" r:id="rId152"/>
    <p:sldId id="408" r:id="rId153"/>
    <p:sldId id="409" r:id="rId154"/>
    <p:sldId id="410" r:id="rId155"/>
    <p:sldId id="411" r:id="rId156"/>
    <p:sldId id="412" r:id="rId157"/>
    <p:sldId id="413" r:id="rId158"/>
    <p:sldId id="414" r:id="rId159"/>
    <p:sldId id="415" r:id="rId160"/>
    <p:sldId id="416" r:id="rId161"/>
    <p:sldId id="417" r:id="rId162"/>
    <p:sldId id="418" r:id="rId163"/>
    <p:sldId id="419" r:id="rId164"/>
    <p:sldId id="420" r:id="rId165"/>
    <p:sldId id="421" r:id="rId166"/>
    <p:sldId id="422" r:id="rId167"/>
    <p:sldId id="423" r:id="rId168"/>
    <p:sldId id="424" r:id="rId169"/>
    <p:sldId id="425" r:id="rId170"/>
    <p:sldId id="426" r:id="rId171"/>
    <p:sldId id="427" r:id="rId172"/>
    <p:sldId id="428" r:id="rId173"/>
    <p:sldId id="429" r:id="rId174"/>
    <p:sldId id="430" r:id="rId17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54" Type="http://schemas.openxmlformats.org/officeDocument/2006/relationships/slide" Target="slides/slide153.xml"/><Relationship Id="rId159" Type="http://schemas.openxmlformats.org/officeDocument/2006/relationships/slide" Target="slides/slide158.xml"/><Relationship Id="rId175" Type="http://schemas.openxmlformats.org/officeDocument/2006/relationships/slide" Target="slides/slide174.xml"/><Relationship Id="rId170" Type="http://schemas.openxmlformats.org/officeDocument/2006/relationships/slide" Target="slides/slide169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slide" Target="slides/slide143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65" Type="http://schemas.openxmlformats.org/officeDocument/2006/relationships/slide" Target="slides/slide16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slide" Target="slides/slide154.xml"/><Relationship Id="rId171" Type="http://schemas.openxmlformats.org/officeDocument/2006/relationships/slide" Target="slides/slide170.xml"/><Relationship Id="rId176" Type="http://schemas.openxmlformats.org/officeDocument/2006/relationships/notesMaster" Target="notesMasters/notesMaster1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61" Type="http://schemas.openxmlformats.org/officeDocument/2006/relationships/slide" Target="slides/slide160.xml"/><Relationship Id="rId166" Type="http://schemas.openxmlformats.org/officeDocument/2006/relationships/slide" Target="slides/slide16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177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72" Type="http://schemas.openxmlformats.org/officeDocument/2006/relationships/slide" Target="slides/slide171.xml"/><Relationship Id="rId180" Type="http://schemas.openxmlformats.org/officeDocument/2006/relationships/tableStyles" Target="tableStyles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viewProps" Target="viewProp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theme" Target="theme/theme1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C71F97-FC59-4E70-BDE3-6CF96B972D13}" type="datetimeFigureOut">
              <a:rPr lang="en-US" smtClean="0"/>
              <a:t>9/15/2014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26821A-23FD-4032-9E0D-65E21DE31AB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1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1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1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1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1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1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1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1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1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1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1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_rels/notesSlide1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_rels/notesSlide1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9.xml"/><Relationship Id="rId1" Type="http://schemas.openxmlformats.org/officeDocument/2006/relationships/notesMaster" Target="../notesMasters/notesMaster1.xml"/></Relationships>
</file>

<file path=ppt/notesSlides/_rels/notesSlide1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0.xml"/><Relationship Id="rId1" Type="http://schemas.openxmlformats.org/officeDocument/2006/relationships/notesMaster" Target="../notesMasters/notesMaster1.xml"/></Relationships>
</file>

<file path=ppt/notesSlides/_rels/notesSlide1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1.xml"/><Relationship Id="rId1" Type="http://schemas.openxmlformats.org/officeDocument/2006/relationships/notesMaster" Target="../notesMasters/notesMaster1.xml"/></Relationships>
</file>

<file path=ppt/notesSlides/_rels/notesSlide1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3.xml"/><Relationship Id="rId1" Type="http://schemas.openxmlformats.org/officeDocument/2006/relationships/notesMaster" Target="../notesMasters/notesMaster1.xml"/></Relationships>
</file>

<file path=ppt/notesSlides/_rels/notesSlide1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4.xml"/><Relationship Id="rId1" Type="http://schemas.openxmlformats.org/officeDocument/2006/relationships/notesMaster" Target="../notesMasters/notesMaster1.xml"/></Relationships>
</file>

<file path=ppt/notesSlides/_rels/notesSlide1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5.xml"/><Relationship Id="rId1" Type="http://schemas.openxmlformats.org/officeDocument/2006/relationships/notesMaster" Target="../notesMasters/notesMaster1.xml"/></Relationships>
</file>

<file path=ppt/notesSlides/_rels/notesSlide1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6.xml"/><Relationship Id="rId1" Type="http://schemas.openxmlformats.org/officeDocument/2006/relationships/notesMaster" Target="../notesMasters/notesMaster1.xml"/></Relationships>
</file>

<file path=ppt/notesSlides/_rels/notesSlide1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7.xml"/><Relationship Id="rId1" Type="http://schemas.openxmlformats.org/officeDocument/2006/relationships/notesMaster" Target="../notesMasters/notesMaster1.xml"/></Relationships>
</file>

<file path=ppt/notesSlides/_rels/notesSlide1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8.xml"/><Relationship Id="rId1" Type="http://schemas.openxmlformats.org/officeDocument/2006/relationships/notesMaster" Target="../notesMasters/notesMaster1.xml"/></Relationships>
</file>

<file path=ppt/notesSlides/_rels/notesSlide1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9.xml"/><Relationship Id="rId1" Type="http://schemas.openxmlformats.org/officeDocument/2006/relationships/notesMaster" Target="../notesMasters/notesMaster1.xml"/></Relationships>
</file>

<file path=ppt/notesSlides/_rels/notesSlide1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0.xml"/><Relationship Id="rId1" Type="http://schemas.openxmlformats.org/officeDocument/2006/relationships/notesMaster" Target="../notesMasters/notesMaster1.xml"/></Relationships>
</file>

<file path=ppt/notesSlides/_rels/notesSlide1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1.xml"/><Relationship Id="rId1" Type="http://schemas.openxmlformats.org/officeDocument/2006/relationships/notesMaster" Target="../notesMasters/notesMaster1.xml"/></Relationships>
</file>

<file path=ppt/notesSlides/_rels/notesSlide1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3.xml"/><Relationship Id="rId1" Type="http://schemas.openxmlformats.org/officeDocument/2006/relationships/notesMaster" Target="../notesMasters/notesMaster1.xml"/></Relationships>
</file>

<file path=ppt/notesSlides/_rels/notesSlide1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4.xml"/><Relationship Id="rId1" Type="http://schemas.openxmlformats.org/officeDocument/2006/relationships/notesMaster" Target="../notesMasters/notesMaster1.xml"/></Relationships>
</file>

<file path=ppt/notesSlides/_rels/notesSlide1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5.xml"/><Relationship Id="rId1" Type="http://schemas.openxmlformats.org/officeDocument/2006/relationships/notesMaster" Target="../notesMasters/notesMaster1.xml"/></Relationships>
</file>

<file path=ppt/notesSlides/_rels/notesSlide1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6.xml"/><Relationship Id="rId1" Type="http://schemas.openxmlformats.org/officeDocument/2006/relationships/notesMaster" Target="../notesMasters/notesMaster1.xml"/></Relationships>
</file>

<file path=ppt/notesSlides/_rels/notesSlide1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7.xml"/><Relationship Id="rId1" Type="http://schemas.openxmlformats.org/officeDocument/2006/relationships/notesMaster" Target="../notesMasters/notesMaster1.xml"/></Relationships>
</file>

<file path=ppt/notesSlides/_rels/notesSlide1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8.xml"/><Relationship Id="rId1" Type="http://schemas.openxmlformats.org/officeDocument/2006/relationships/notesMaster" Target="../notesMasters/notesMaster1.xml"/></Relationships>
</file>

<file path=ppt/notesSlides/_rels/notesSlide1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9.xml"/><Relationship Id="rId1" Type="http://schemas.openxmlformats.org/officeDocument/2006/relationships/notesMaster" Target="../notesMasters/notesMaster1.xml"/></Relationships>
</file>

<file path=ppt/notesSlides/_rels/notesSlide1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0.xml"/><Relationship Id="rId1" Type="http://schemas.openxmlformats.org/officeDocument/2006/relationships/notesMaster" Target="../notesMasters/notesMaster1.xml"/></Relationships>
</file>

<file path=ppt/notesSlides/_rels/notesSlide1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1.xml"/><Relationship Id="rId1" Type="http://schemas.openxmlformats.org/officeDocument/2006/relationships/notesMaster" Target="../notesMasters/notesMaster1.xml"/></Relationships>
</file>

<file path=ppt/notesSlides/_rels/notesSlide1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3.xml"/><Relationship Id="rId1" Type="http://schemas.openxmlformats.org/officeDocument/2006/relationships/notesMaster" Target="../notesMasters/notesMaster1.xml"/></Relationships>
</file>

<file path=ppt/notesSlides/_rels/notesSlide1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4.xml"/><Relationship Id="rId1" Type="http://schemas.openxmlformats.org/officeDocument/2006/relationships/notesMaster" Target="../notesMasters/notesMaster1.xml"/></Relationships>
</file>

<file path=ppt/notesSlides/_rels/notesSlide1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5.xml"/><Relationship Id="rId1" Type="http://schemas.openxmlformats.org/officeDocument/2006/relationships/notesMaster" Target="../notesMasters/notesMaster1.xml"/></Relationships>
</file>

<file path=ppt/notesSlides/_rels/notesSlide1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6.xml"/><Relationship Id="rId1" Type="http://schemas.openxmlformats.org/officeDocument/2006/relationships/notesMaster" Target="../notesMasters/notesMaster1.xml"/></Relationships>
</file>

<file path=ppt/notesSlides/_rels/notesSlide1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7.xml"/><Relationship Id="rId1" Type="http://schemas.openxmlformats.org/officeDocument/2006/relationships/notesMaster" Target="../notesMasters/notesMaster1.xml"/></Relationships>
</file>

<file path=ppt/notesSlides/_rels/notesSlide1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8.xml"/><Relationship Id="rId1" Type="http://schemas.openxmlformats.org/officeDocument/2006/relationships/notesMaster" Target="../notesMasters/notesMaster1.xml"/></Relationships>
</file>

<file path=ppt/notesSlides/_rels/notesSlide1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9.xml"/><Relationship Id="rId1" Type="http://schemas.openxmlformats.org/officeDocument/2006/relationships/notesMaster" Target="../notesMasters/notesMaster1.xml"/></Relationships>
</file>

<file path=ppt/notesSlides/_rels/notesSlide1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0.xml"/><Relationship Id="rId1" Type="http://schemas.openxmlformats.org/officeDocument/2006/relationships/notesMaster" Target="../notesMasters/notesMaster1.xml"/></Relationships>
</file>

<file path=ppt/notesSlides/_rels/notesSlide1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1.xml"/><Relationship Id="rId1" Type="http://schemas.openxmlformats.org/officeDocument/2006/relationships/notesMaster" Target="../notesMasters/notesMaster1.xml"/></Relationships>
</file>

<file path=ppt/notesSlides/_rels/notesSlide1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3.xml"/><Relationship Id="rId1" Type="http://schemas.openxmlformats.org/officeDocument/2006/relationships/notesMaster" Target="../notesMasters/notesMaster1.xml"/></Relationships>
</file>

<file path=ppt/notesSlides/_rels/notesSlide1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4.xml"/><Relationship Id="rId1" Type="http://schemas.openxmlformats.org/officeDocument/2006/relationships/notesMaster" Target="../notesMasters/notesMaster1.xml"/></Relationships>
</file>

<file path=ppt/notesSlides/_rels/notesSlide1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5.xml"/><Relationship Id="rId1" Type="http://schemas.openxmlformats.org/officeDocument/2006/relationships/notesMaster" Target="../notesMasters/notesMaster1.xml"/></Relationships>
</file>

<file path=ppt/notesSlides/_rels/notesSlide1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6.xml"/><Relationship Id="rId1" Type="http://schemas.openxmlformats.org/officeDocument/2006/relationships/notesMaster" Target="../notesMasters/notesMaster1.xml"/></Relationships>
</file>

<file path=ppt/notesSlides/_rels/notesSlide1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7.xml"/><Relationship Id="rId1" Type="http://schemas.openxmlformats.org/officeDocument/2006/relationships/notesMaster" Target="../notesMasters/notesMaster1.xml"/></Relationships>
</file>

<file path=ppt/notesSlides/_rels/notesSlide1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8.xml"/><Relationship Id="rId1" Type="http://schemas.openxmlformats.org/officeDocument/2006/relationships/notesMaster" Target="../notesMasters/notesMaster1.xml"/></Relationships>
</file>

<file path=ppt/notesSlides/_rels/notesSlide1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9.xml"/><Relationship Id="rId1" Type="http://schemas.openxmlformats.org/officeDocument/2006/relationships/notesMaster" Target="../notesMasters/notesMaster1.xml"/></Relationships>
</file>

<file path=ppt/notesSlides/_rels/notesSlide1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0.xml"/><Relationship Id="rId1" Type="http://schemas.openxmlformats.org/officeDocument/2006/relationships/notesMaster" Target="../notesMasters/notesMaster1.xml"/></Relationships>
</file>

<file path=ppt/notesSlides/_rels/notesSlide1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1.xml"/><Relationship Id="rId1" Type="http://schemas.openxmlformats.org/officeDocument/2006/relationships/notesMaster" Target="../notesMasters/notesMaster1.xml"/></Relationships>
</file>

<file path=ppt/notesSlides/_rels/notesSlide1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3.xml"/><Relationship Id="rId1" Type="http://schemas.openxmlformats.org/officeDocument/2006/relationships/notesMaster" Target="../notesMasters/notesMaster1.xml"/></Relationships>
</file>

<file path=ppt/notesSlides/_rels/notesSlide1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161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Times" pitchFamily="18" charset="0"/>
            </a:endParaRPr>
          </a:p>
        </p:txBody>
      </p:sp>
      <p:sp>
        <p:nvSpPr>
          <p:cNvPr id="1116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B006440-A045-4C40-AA3B-B3B0D155511B}" type="slidenum">
              <a:rPr lang="en-US" smtClean="0">
                <a:latin typeface="Times" pitchFamily="18" charset="0"/>
                <a:ea typeface="MS PGothic" pitchFamily="34" charset="-128"/>
              </a:rPr>
              <a:pPr/>
              <a:t>2</a:t>
            </a:fld>
            <a:endParaRPr lang="en-US" smtClean="0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311707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08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</a:endParaRPr>
          </a:p>
        </p:txBody>
      </p:sp>
      <p:sp>
        <p:nvSpPr>
          <p:cNvPr id="1208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5AF13FE-B34E-43DD-BBDC-BDB7FA884033}" type="slidenum">
              <a:rPr lang="en-US" smtClean="0">
                <a:latin typeface="Times" pitchFamily="18" charset="0"/>
                <a:ea typeface="MS PGothic" pitchFamily="34" charset="-128"/>
              </a:rPr>
              <a:pPr/>
              <a:t>11</a:t>
            </a:fld>
            <a:endParaRPr lang="en-US" smtClean="0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7274769"/>
      </p:ext>
    </p:extLst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445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  <a:ea typeface="ヒラギノ角ゴ Pro W3" pitchFamily="127" charset="-128"/>
            </a:endParaRPr>
          </a:p>
        </p:txBody>
      </p:sp>
      <p:sp>
        <p:nvSpPr>
          <p:cNvPr id="1044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E47B36C-B767-449F-9655-A5CC1E94D71C}" type="slidenum">
              <a:rPr lang="en-US" smtClean="0">
                <a:latin typeface="Times" pitchFamily="18" charset="0"/>
              </a:rPr>
              <a:pPr/>
              <a:t>102</a:t>
            </a:fld>
            <a:endParaRPr lang="en-US" smtClean="0"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52181860"/>
      </p:ext>
    </p:extLst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547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  <a:ea typeface="ヒラギノ角ゴ Pro W3" pitchFamily="127" charset="-128"/>
            </a:endParaRPr>
          </a:p>
        </p:txBody>
      </p:sp>
      <p:sp>
        <p:nvSpPr>
          <p:cNvPr id="1054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1945AE-F906-4076-B6A0-F8C737CB254C}" type="slidenum">
              <a:rPr lang="en-US" smtClean="0">
                <a:latin typeface="Times" pitchFamily="18" charset="0"/>
              </a:rPr>
              <a:pPr/>
              <a:t>103</a:t>
            </a:fld>
            <a:endParaRPr lang="en-US" smtClean="0"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93031698"/>
      </p:ext>
    </p:extLst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649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  <a:ea typeface="ヒラギノ角ゴ Pro W3" pitchFamily="127" charset="-128"/>
            </a:endParaRPr>
          </a:p>
        </p:txBody>
      </p:sp>
      <p:sp>
        <p:nvSpPr>
          <p:cNvPr id="1065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DDE48EB-FA12-4071-8403-00D8043FBAE1}" type="slidenum">
              <a:rPr lang="en-US" smtClean="0">
                <a:latin typeface="Times" pitchFamily="18" charset="0"/>
              </a:rPr>
              <a:pPr/>
              <a:t>104</a:t>
            </a:fld>
            <a:endParaRPr lang="en-US" smtClean="0"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8573047"/>
      </p:ext>
    </p:extLst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752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  <a:ea typeface="ヒラギノ角ゴ Pro W3" pitchFamily="127" charset="-128"/>
            </a:endParaRPr>
          </a:p>
        </p:txBody>
      </p:sp>
      <p:sp>
        <p:nvSpPr>
          <p:cNvPr id="1075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0D7FB44-A4D6-46C4-AE10-FB369DE1501F}" type="slidenum">
              <a:rPr lang="en-US" smtClean="0">
                <a:latin typeface="Times" pitchFamily="18" charset="0"/>
              </a:rPr>
              <a:pPr/>
              <a:t>105</a:t>
            </a:fld>
            <a:endParaRPr lang="en-US" smtClean="0"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1206784"/>
      </p:ext>
    </p:extLst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854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  <a:ea typeface="ヒラギノ角ゴ Pro W3" pitchFamily="127" charset="-128"/>
            </a:endParaRPr>
          </a:p>
        </p:txBody>
      </p:sp>
      <p:sp>
        <p:nvSpPr>
          <p:cNvPr id="1085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A452476-F018-410C-A486-F8361ADFB9A4}" type="slidenum">
              <a:rPr lang="en-US" smtClean="0">
                <a:latin typeface="Times" pitchFamily="18" charset="0"/>
              </a:rPr>
              <a:pPr/>
              <a:t>106</a:t>
            </a:fld>
            <a:endParaRPr lang="en-US" smtClean="0"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99538339"/>
      </p:ext>
    </p:extLst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95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  <a:ea typeface="ヒラギノ角ゴ Pro W3" pitchFamily="127" charset="-128"/>
            </a:endParaRPr>
          </a:p>
        </p:txBody>
      </p:sp>
      <p:sp>
        <p:nvSpPr>
          <p:cNvPr id="1095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9AAC966-8381-4F71-81E7-A1AD4574BDC0}" type="slidenum">
              <a:rPr lang="en-US" smtClean="0">
                <a:latin typeface="Times" pitchFamily="18" charset="0"/>
              </a:rPr>
              <a:pPr/>
              <a:t>107</a:t>
            </a:fld>
            <a:endParaRPr lang="en-US" smtClean="0"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10910950"/>
      </p:ext>
    </p:extLst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059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  <a:ea typeface="ヒラギノ角ゴ Pro W3" pitchFamily="127" charset="-128"/>
            </a:endParaRPr>
          </a:p>
        </p:txBody>
      </p:sp>
      <p:sp>
        <p:nvSpPr>
          <p:cNvPr id="1105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AD7BC99-02FC-40E4-A70C-EC34EAEC5E0C}" type="slidenum">
              <a:rPr lang="en-US" smtClean="0">
                <a:latin typeface="Times" pitchFamily="18" charset="0"/>
              </a:rPr>
              <a:pPr/>
              <a:t>108</a:t>
            </a:fld>
            <a:endParaRPr lang="en-US" smtClean="0"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95465401"/>
      </p:ext>
    </p:extLst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161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  <a:ea typeface="ヒラギノ角ゴ Pro W3" pitchFamily="127" charset="-128"/>
            </a:endParaRPr>
          </a:p>
        </p:txBody>
      </p:sp>
      <p:sp>
        <p:nvSpPr>
          <p:cNvPr id="1116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0FC059B-1905-42F4-B306-79D1CCFEC69A}" type="slidenum">
              <a:rPr lang="en-US" smtClean="0">
                <a:latin typeface="Times" pitchFamily="18" charset="0"/>
              </a:rPr>
              <a:pPr/>
              <a:t>110</a:t>
            </a:fld>
            <a:endParaRPr lang="en-US" smtClean="0"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0812693"/>
      </p:ext>
    </p:extLst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4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  <a:ea typeface="ヒラギノ角ゴ Pro W3" pitchFamily="127" charset="-128"/>
            </a:endParaRPr>
          </a:p>
        </p:txBody>
      </p:sp>
      <p:sp>
        <p:nvSpPr>
          <p:cNvPr id="1126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201535-3A70-4036-A6AD-71C38E112147}" type="slidenum">
              <a:rPr lang="en-US" smtClean="0">
                <a:latin typeface="Times" pitchFamily="18" charset="0"/>
              </a:rPr>
              <a:pPr/>
              <a:t>111</a:t>
            </a:fld>
            <a:endParaRPr lang="en-US" smtClean="0"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48771743"/>
      </p:ext>
    </p:extLst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366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  <a:ea typeface="ヒラギノ角ゴ Pro W3" pitchFamily="127" charset="-128"/>
            </a:endParaRPr>
          </a:p>
        </p:txBody>
      </p:sp>
      <p:sp>
        <p:nvSpPr>
          <p:cNvPr id="1136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F624F38-DA40-45B3-B759-98F71BBAB0A8}" type="slidenum">
              <a:rPr lang="en-US" smtClean="0">
                <a:latin typeface="Times" pitchFamily="18" charset="0"/>
              </a:rPr>
              <a:pPr/>
              <a:t>112</a:t>
            </a:fld>
            <a:endParaRPr lang="en-US" smtClean="0"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504948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18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</a:endParaRPr>
          </a:p>
        </p:txBody>
      </p:sp>
      <p:sp>
        <p:nvSpPr>
          <p:cNvPr id="1218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49D137E-629A-48DC-B6A1-DF0632431F41}" type="slidenum">
              <a:rPr lang="en-US" smtClean="0">
                <a:latin typeface="Times" pitchFamily="18" charset="0"/>
                <a:ea typeface="MS PGothic" pitchFamily="34" charset="-128"/>
              </a:rPr>
              <a:pPr/>
              <a:t>12</a:t>
            </a:fld>
            <a:endParaRPr lang="en-US" smtClean="0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52272184"/>
      </p:ext>
    </p:extLst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469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  <a:ea typeface="ヒラギノ角ゴ Pro W3" pitchFamily="127" charset="-128"/>
            </a:endParaRPr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0FB3F0D-07C5-4033-883D-4DD53215B3B6}" type="slidenum">
              <a:rPr lang="en-US" smtClean="0">
                <a:latin typeface="Times" pitchFamily="18" charset="0"/>
              </a:rPr>
              <a:pPr/>
              <a:t>113</a:t>
            </a:fld>
            <a:endParaRPr lang="en-US" smtClean="0"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27338148"/>
      </p:ext>
    </p:extLst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571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  <a:ea typeface="ヒラギノ角ゴ Pro W3" pitchFamily="127" charset="-128"/>
            </a:endParaRPr>
          </a:p>
        </p:txBody>
      </p:sp>
      <p:sp>
        <p:nvSpPr>
          <p:cNvPr id="1157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5C74C35-B061-4FB4-A0EE-2854E69BE7A1}" type="slidenum">
              <a:rPr lang="en-US" smtClean="0">
                <a:latin typeface="Times" pitchFamily="18" charset="0"/>
              </a:rPr>
              <a:pPr/>
              <a:t>114</a:t>
            </a:fld>
            <a:endParaRPr lang="en-US" smtClean="0"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7003756"/>
      </p:ext>
    </p:extLst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673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  <a:ea typeface="ヒラギノ角ゴ Pro W3" pitchFamily="127" charset="-128"/>
            </a:endParaRPr>
          </a:p>
        </p:txBody>
      </p:sp>
      <p:sp>
        <p:nvSpPr>
          <p:cNvPr id="1167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8CE673E-1BA1-4400-81C5-23BE6832E24E}" type="slidenum">
              <a:rPr lang="en-US" smtClean="0">
                <a:latin typeface="Times" pitchFamily="18" charset="0"/>
              </a:rPr>
              <a:pPr/>
              <a:t>115</a:t>
            </a:fld>
            <a:endParaRPr lang="en-US" smtClean="0"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44413687"/>
      </p:ext>
    </p:extLst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776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  <a:ea typeface="ヒラギノ角ゴ Pro W3" pitchFamily="127" charset="-128"/>
            </a:endParaRPr>
          </a:p>
        </p:txBody>
      </p:sp>
      <p:sp>
        <p:nvSpPr>
          <p:cNvPr id="1177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BC8CC98-6E18-4422-8FD1-EC48D67EC381}" type="slidenum">
              <a:rPr lang="en-US" smtClean="0">
                <a:latin typeface="Times" pitchFamily="18" charset="0"/>
              </a:rPr>
              <a:pPr/>
              <a:t>116</a:t>
            </a:fld>
            <a:endParaRPr lang="en-US" smtClean="0"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90570318"/>
      </p:ext>
    </p:extLst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878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  <a:ea typeface="ヒラギノ角ゴ Pro W3" pitchFamily="127" charset="-128"/>
            </a:endParaRPr>
          </a:p>
        </p:txBody>
      </p:sp>
      <p:sp>
        <p:nvSpPr>
          <p:cNvPr id="1187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6D02B08-97B9-4DCD-B52C-17A88590CD56}" type="slidenum">
              <a:rPr lang="en-US" smtClean="0">
                <a:latin typeface="Times" pitchFamily="18" charset="0"/>
              </a:rPr>
              <a:pPr/>
              <a:t>117</a:t>
            </a:fld>
            <a:endParaRPr lang="en-US" smtClean="0"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09155780"/>
      </p:ext>
    </p:extLst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981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  <a:ea typeface="ヒラギノ角ゴ Pro W3" pitchFamily="127" charset="-128"/>
            </a:endParaRPr>
          </a:p>
        </p:txBody>
      </p:sp>
      <p:sp>
        <p:nvSpPr>
          <p:cNvPr id="1198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DFC825F-DD61-4700-A02E-08FBB4369E6C}" type="slidenum">
              <a:rPr lang="en-US" smtClean="0">
                <a:latin typeface="Times" pitchFamily="18" charset="0"/>
              </a:rPr>
              <a:pPr/>
              <a:t>118</a:t>
            </a:fld>
            <a:endParaRPr lang="en-US" smtClean="0"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62847316"/>
      </p:ext>
    </p:extLst>
  </p:cSld>
  <p:clrMapOvr>
    <a:masterClrMapping/>
  </p:clrMapOvr>
</p:notes>
</file>

<file path=ppt/notesSlides/notesSlide1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08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  <a:ea typeface="ヒラギノ角ゴ Pro W3" pitchFamily="127" charset="-128"/>
            </a:endParaRPr>
          </a:p>
        </p:txBody>
      </p:sp>
      <p:sp>
        <p:nvSpPr>
          <p:cNvPr id="1208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315E2C4-CC4A-4575-83FF-0C1236D576EB}" type="slidenum">
              <a:rPr lang="en-US" smtClean="0">
                <a:latin typeface="Times" pitchFamily="18" charset="0"/>
              </a:rPr>
              <a:pPr/>
              <a:t>119</a:t>
            </a:fld>
            <a:endParaRPr lang="en-US" smtClean="0"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4551087"/>
      </p:ext>
    </p:extLst>
  </p:cSld>
  <p:clrMapOvr>
    <a:masterClrMapping/>
  </p:clrMapOvr>
</p:notes>
</file>

<file path=ppt/notesSlides/notesSlide1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18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  <a:ea typeface="ヒラギノ角ゴ Pro W3" pitchFamily="127" charset="-128"/>
            </a:endParaRPr>
          </a:p>
        </p:txBody>
      </p:sp>
      <p:sp>
        <p:nvSpPr>
          <p:cNvPr id="1218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582D4EE-D145-4B92-8A71-4529D3CC5378}" type="slidenum">
              <a:rPr lang="en-US" smtClean="0">
                <a:latin typeface="Times" pitchFamily="18" charset="0"/>
              </a:rPr>
              <a:pPr/>
              <a:t>120</a:t>
            </a:fld>
            <a:endParaRPr lang="en-US" smtClean="0"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9978228"/>
      </p:ext>
    </p:extLst>
  </p:cSld>
  <p:clrMapOvr>
    <a:masterClrMapping/>
  </p:clrMapOvr>
</p:notes>
</file>

<file path=ppt/notesSlides/notesSlide1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288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  <a:ea typeface="ヒラギノ角ゴ Pro W3" pitchFamily="127" charset="-128"/>
            </a:endParaRPr>
          </a:p>
        </p:txBody>
      </p:sp>
      <p:sp>
        <p:nvSpPr>
          <p:cNvPr id="1228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789D587-346B-468B-8F9D-8EE7234F3D37}" type="slidenum">
              <a:rPr lang="en-US" smtClean="0">
                <a:latin typeface="Times" pitchFamily="18" charset="0"/>
              </a:rPr>
              <a:pPr/>
              <a:t>121</a:t>
            </a:fld>
            <a:endParaRPr lang="en-US" smtClean="0"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13073314"/>
      </p:ext>
    </p:extLst>
  </p:cSld>
  <p:clrMapOvr>
    <a:masterClrMapping/>
  </p:clrMapOvr>
</p:notes>
</file>

<file path=ppt/notesSlides/notesSlide1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390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  <a:ea typeface="ヒラギノ角ゴ Pro W3" pitchFamily="127" charset="-128"/>
            </a:endParaRPr>
          </a:p>
        </p:txBody>
      </p:sp>
      <p:sp>
        <p:nvSpPr>
          <p:cNvPr id="1239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7CC69DC-0EBC-42F3-9702-17677A73DE94}" type="slidenum">
              <a:rPr lang="en-US" smtClean="0">
                <a:latin typeface="Times" pitchFamily="18" charset="0"/>
              </a:rPr>
              <a:pPr/>
              <a:t>122</a:t>
            </a:fld>
            <a:endParaRPr lang="en-US" smtClean="0"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366438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288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</a:endParaRPr>
          </a:p>
        </p:txBody>
      </p:sp>
      <p:sp>
        <p:nvSpPr>
          <p:cNvPr id="1228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D07D32F-A0CE-4E1D-A6EB-73621DB412B0}" type="slidenum">
              <a:rPr lang="en-US" smtClean="0">
                <a:latin typeface="Times" pitchFamily="18" charset="0"/>
                <a:ea typeface="MS PGothic" pitchFamily="34" charset="-128"/>
              </a:rPr>
              <a:pPr/>
              <a:t>13</a:t>
            </a:fld>
            <a:endParaRPr lang="en-US" smtClean="0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65494774"/>
      </p:ext>
    </p:extLst>
  </p:cSld>
  <p:clrMapOvr>
    <a:masterClrMapping/>
  </p:clrMapOvr>
</p:notes>
</file>

<file path=ppt/notesSlides/notesSlide1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493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  <a:ea typeface="ヒラギノ角ゴ Pro W3" pitchFamily="127" charset="-128"/>
            </a:endParaRPr>
          </a:p>
        </p:txBody>
      </p:sp>
      <p:sp>
        <p:nvSpPr>
          <p:cNvPr id="1249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9B415A7-8738-4ED3-A2E6-EA4205F487DD}" type="slidenum">
              <a:rPr lang="en-US" smtClean="0">
                <a:latin typeface="Times" pitchFamily="18" charset="0"/>
              </a:rPr>
              <a:pPr/>
              <a:t>123</a:t>
            </a:fld>
            <a:endParaRPr lang="en-US" smtClean="0"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70689664"/>
      </p:ext>
    </p:extLst>
  </p:cSld>
  <p:clrMapOvr>
    <a:masterClrMapping/>
  </p:clrMapOvr>
</p:notes>
</file>

<file path=ppt/notesSlides/notesSlide1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595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  <a:ea typeface="ヒラギノ角ゴ Pro W3" pitchFamily="127" charset="-128"/>
            </a:endParaRPr>
          </a:p>
        </p:txBody>
      </p:sp>
      <p:sp>
        <p:nvSpPr>
          <p:cNvPr id="1259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F02AEDD-7C4B-455E-90B1-D3D0AADBBB25}" type="slidenum">
              <a:rPr lang="en-US" smtClean="0">
                <a:latin typeface="Times" pitchFamily="18" charset="0"/>
              </a:rPr>
              <a:pPr/>
              <a:t>124</a:t>
            </a:fld>
            <a:endParaRPr lang="en-US" smtClean="0"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36812443"/>
      </p:ext>
    </p:extLst>
  </p:cSld>
  <p:clrMapOvr>
    <a:masterClrMapping/>
  </p:clrMapOvr>
</p:notes>
</file>

<file path=ppt/notesSlides/notesSlide1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697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  <a:ea typeface="ヒラギノ角ゴ Pro W3" pitchFamily="127" charset="-128"/>
            </a:endParaRPr>
          </a:p>
        </p:txBody>
      </p:sp>
      <p:sp>
        <p:nvSpPr>
          <p:cNvPr id="1269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F189140-6C9F-4309-BBB4-5F4DAE1CF6C1}" type="slidenum">
              <a:rPr lang="en-US" smtClean="0">
                <a:latin typeface="Times" pitchFamily="18" charset="0"/>
              </a:rPr>
              <a:pPr/>
              <a:t>125</a:t>
            </a:fld>
            <a:endParaRPr lang="en-US" smtClean="0"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7374507"/>
      </p:ext>
    </p:extLst>
  </p:cSld>
  <p:clrMapOvr>
    <a:masterClrMapping/>
  </p:clrMapOvr>
</p:notes>
</file>

<file path=ppt/notesSlides/notesSlide1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  <a:ea typeface="ヒラギノ角ゴ Pro W3" pitchFamily="127" charset="-128"/>
            </a:endParaRPr>
          </a:p>
        </p:txBody>
      </p:sp>
      <p:sp>
        <p:nvSpPr>
          <p:cNvPr id="1280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9BF3601-2149-452F-B953-B09422134EA1}" type="slidenum">
              <a:rPr lang="en-US" smtClean="0">
                <a:latin typeface="Times" pitchFamily="18" charset="0"/>
              </a:rPr>
              <a:pPr/>
              <a:t>126</a:t>
            </a:fld>
            <a:endParaRPr lang="en-US" smtClean="0"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6849782"/>
      </p:ext>
    </p:extLst>
  </p:cSld>
  <p:clrMapOvr>
    <a:masterClrMapping/>
  </p:clrMapOvr>
</p:notes>
</file>

<file path=ppt/notesSlides/notesSlide1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902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  <a:ea typeface="ヒラギノ角ゴ Pro W3" pitchFamily="127" charset="-128"/>
            </a:endParaRPr>
          </a:p>
        </p:txBody>
      </p:sp>
      <p:sp>
        <p:nvSpPr>
          <p:cNvPr id="1290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A8BC3E7-098B-4ADC-B463-7731707BFB99}" type="slidenum">
              <a:rPr lang="en-US" smtClean="0">
                <a:latin typeface="Times" pitchFamily="18" charset="0"/>
              </a:rPr>
              <a:pPr/>
              <a:t>127</a:t>
            </a:fld>
            <a:endParaRPr lang="en-US" smtClean="0"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0164097"/>
      </p:ext>
    </p:extLst>
  </p:cSld>
  <p:clrMapOvr>
    <a:masterClrMapping/>
  </p:clrMapOvr>
</p:notes>
</file>

<file path=ppt/notesSlides/notesSlide1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005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  <a:ea typeface="ヒラギノ角ゴ Pro W3" pitchFamily="127" charset="-128"/>
            </a:endParaRPr>
          </a:p>
        </p:txBody>
      </p:sp>
      <p:sp>
        <p:nvSpPr>
          <p:cNvPr id="1300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E6C0975-85B5-4BBA-862C-410528F8428C}" type="slidenum">
              <a:rPr lang="en-US" smtClean="0">
                <a:latin typeface="Times" pitchFamily="18" charset="0"/>
              </a:rPr>
              <a:pPr/>
              <a:t>128</a:t>
            </a:fld>
            <a:endParaRPr lang="en-US" smtClean="0"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4464696"/>
      </p:ext>
    </p:extLst>
  </p:cSld>
  <p:clrMapOvr>
    <a:masterClrMapping/>
  </p:clrMapOvr>
</p:notes>
</file>

<file path=ppt/notesSlides/notesSlide1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107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  <a:ea typeface="ヒラギノ角ゴ Pro W3" pitchFamily="127" charset="-128"/>
            </a:endParaRPr>
          </a:p>
        </p:txBody>
      </p:sp>
      <p:sp>
        <p:nvSpPr>
          <p:cNvPr id="1310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869619E-8A11-4753-950C-2980B0485141}" type="slidenum">
              <a:rPr lang="en-US" smtClean="0">
                <a:latin typeface="Times" pitchFamily="18" charset="0"/>
              </a:rPr>
              <a:pPr/>
              <a:t>129</a:t>
            </a:fld>
            <a:endParaRPr lang="en-US" smtClean="0"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0939418"/>
      </p:ext>
    </p:extLst>
  </p:cSld>
  <p:clrMapOvr>
    <a:masterClrMapping/>
  </p:clrMapOvr>
</p:notes>
</file>

<file path=ppt/notesSlides/notesSlide1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209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  <a:ea typeface="ヒラギノ角ゴ Pro W3" pitchFamily="127" charset="-128"/>
            </a:endParaRPr>
          </a:p>
        </p:txBody>
      </p:sp>
      <p:sp>
        <p:nvSpPr>
          <p:cNvPr id="1321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18BB08E-1A32-4778-9D19-D39EBBDD041E}" type="slidenum">
              <a:rPr lang="en-US" smtClean="0">
                <a:latin typeface="Times" pitchFamily="18" charset="0"/>
              </a:rPr>
              <a:pPr/>
              <a:t>130</a:t>
            </a:fld>
            <a:endParaRPr lang="en-US" smtClean="0"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99650119"/>
      </p:ext>
    </p:extLst>
  </p:cSld>
  <p:clrMapOvr>
    <a:masterClrMapping/>
  </p:clrMapOvr>
</p:notes>
</file>

<file path=ppt/notesSlides/notesSlide1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2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  <a:ea typeface="ヒラギノ角ゴ Pro W3" pitchFamily="127" charset="-128"/>
            </a:endParaRPr>
          </a:p>
        </p:txBody>
      </p:sp>
      <p:sp>
        <p:nvSpPr>
          <p:cNvPr id="1331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C71CFA1-1EE3-479F-8DB5-96420605577E}" type="slidenum">
              <a:rPr lang="en-US" smtClean="0">
                <a:latin typeface="Times" pitchFamily="18" charset="0"/>
              </a:rPr>
              <a:pPr/>
              <a:t>131</a:t>
            </a:fld>
            <a:endParaRPr lang="en-US" smtClean="0"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68449847"/>
      </p:ext>
    </p:extLst>
  </p:cSld>
  <p:clrMapOvr>
    <a:masterClrMapping/>
  </p:clrMapOvr>
</p:notes>
</file>

<file path=ppt/notesSlides/notesSlide1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414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  <a:ea typeface="ヒラギノ角ゴ Pro W3" pitchFamily="127" charset="-128"/>
            </a:endParaRPr>
          </a:p>
        </p:txBody>
      </p:sp>
      <p:sp>
        <p:nvSpPr>
          <p:cNvPr id="1341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F7DA698-035F-45EA-A82E-BF5DD9477EF8}" type="slidenum">
              <a:rPr lang="en-US" smtClean="0">
                <a:latin typeface="Times" pitchFamily="18" charset="0"/>
              </a:rPr>
              <a:pPr/>
              <a:t>132</a:t>
            </a:fld>
            <a:endParaRPr lang="en-US" smtClean="0"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975439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390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</a:endParaRPr>
          </a:p>
        </p:txBody>
      </p:sp>
      <p:sp>
        <p:nvSpPr>
          <p:cNvPr id="1239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714D63A-B25D-4AFB-B7DE-13997DB5CAB0}" type="slidenum">
              <a:rPr lang="en-US" smtClean="0">
                <a:latin typeface="Times" pitchFamily="18" charset="0"/>
                <a:ea typeface="MS PGothic" pitchFamily="34" charset="-128"/>
              </a:rPr>
              <a:pPr/>
              <a:t>14</a:t>
            </a:fld>
            <a:endParaRPr lang="en-US" smtClean="0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63994008"/>
      </p:ext>
    </p:extLst>
  </p:cSld>
  <p:clrMapOvr>
    <a:masterClrMapping/>
  </p:clrMapOvr>
</p:notes>
</file>

<file path=ppt/notesSlides/notesSlide1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51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  <a:ea typeface="ヒラギノ角ゴ Pro W3" pitchFamily="127" charset="-128"/>
            </a:endParaRPr>
          </a:p>
        </p:txBody>
      </p:sp>
      <p:sp>
        <p:nvSpPr>
          <p:cNvPr id="1351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94E9E48-A9D2-4827-BEE7-290D2C264672}" type="slidenum">
              <a:rPr lang="en-US" smtClean="0">
                <a:latin typeface="Times" pitchFamily="18" charset="0"/>
              </a:rPr>
              <a:pPr/>
              <a:t>133</a:t>
            </a:fld>
            <a:endParaRPr lang="en-US" smtClean="0"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28431778"/>
      </p:ext>
    </p:extLst>
  </p:cSld>
  <p:clrMapOvr>
    <a:masterClrMapping/>
  </p:clrMapOvr>
</p:notes>
</file>

<file path=ppt/notesSlides/notesSlide1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619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  <a:ea typeface="ヒラギノ角ゴ Pro W3" pitchFamily="127" charset="-128"/>
            </a:endParaRPr>
          </a:p>
        </p:txBody>
      </p:sp>
      <p:sp>
        <p:nvSpPr>
          <p:cNvPr id="1361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F19C8F6-A58A-4E76-AD4F-BD009AA8A198}" type="slidenum">
              <a:rPr lang="en-US" smtClean="0">
                <a:latin typeface="Times" pitchFamily="18" charset="0"/>
              </a:rPr>
              <a:pPr/>
              <a:t>134</a:t>
            </a:fld>
            <a:endParaRPr lang="en-US" smtClean="0"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4379331"/>
      </p:ext>
    </p:extLst>
  </p:cSld>
  <p:clrMapOvr>
    <a:masterClrMapping/>
  </p:clrMapOvr>
</p:notes>
</file>

<file path=ppt/notesSlides/notesSlide1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721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  <a:ea typeface="ヒラギノ角ゴ Pro W3" pitchFamily="127" charset="-128"/>
            </a:endParaRPr>
          </a:p>
        </p:txBody>
      </p:sp>
      <p:sp>
        <p:nvSpPr>
          <p:cNvPr id="1372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A67C1C5-AD63-493D-97C5-2E91D50EB769}" type="slidenum">
              <a:rPr lang="en-US" smtClean="0">
                <a:latin typeface="Times" pitchFamily="18" charset="0"/>
              </a:rPr>
              <a:pPr/>
              <a:t>135</a:t>
            </a:fld>
            <a:endParaRPr lang="en-US" smtClean="0"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88224"/>
      </p:ext>
    </p:extLst>
  </p:cSld>
  <p:clrMapOvr>
    <a:masterClrMapping/>
  </p:clrMapOvr>
</p:notes>
</file>

<file path=ppt/notesSlides/notesSlide1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824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  <a:ea typeface="ヒラギノ角ゴ Pro W3" pitchFamily="127" charset="-128"/>
            </a:endParaRPr>
          </a:p>
        </p:txBody>
      </p:sp>
      <p:sp>
        <p:nvSpPr>
          <p:cNvPr id="1382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C39918F-4344-4794-85A8-FE61C66E16ED}" type="slidenum">
              <a:rPr lang="en-US" smtClean="0">
                <a:latin typeface="Times" pitchFamily="18" charset="0"/>
              </a:rPr>
              <a:pPr/>
              <a:t>136</a:t>
            </a:fld>
            <a:endParaRPr lang="en-US" smtClean="0"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0105513"/>
      </p:ext>
    </p:extLst>
  </p:cSld>
  <p:clrMapOvr>
    <a:masterClrMapping/>
  </p:clrMapOvr>
</p:notes>
</file>

<file path=ppt/notesSlides/notesSlide1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926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  <a:ea typeface="ヒラギノ角ゴ Pro W3" pitchFamily="127" charset="-128"/>
            </a:endParaRPr>
          </a:p>
        </p:txBody>
      </p:sp>
      <p:sp>
        <p:nvSpPr>
          <p:cNvPr id="1392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380765A-F062-4FD0-BD5C-AD5AFC6AE16D}" type="slidenum">
              <a:rPr lang="en-US" smtClean="0">
                <a:latin typeface="Times" pitchFamily="18" charset="0"/>
              </a:rPr>
              <a:pPr/>
              <a:t>137</a:t>
            </a:fld>
            <a:endParaRPr lang="en-US" smtClean="0"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73095658"/>
      </p:ext>
    </p:extLst>
  </p:cSld>
  <p:clrMapOvr>
    <a:masterClrMapping/>
  </p:clrMapOvr>
</p:notes>
</file>

<file path=ppt/notesSlides/notesSlide1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029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  <a:ea typeface="ヒラギノ角ゴ Pro W3" pitchFamily="127" charset="-128"/>
            </a:endParaRPr>
          </a:p>
        </p:txBody>
      </p:sp>
      <p:sp>
        <p:nvSpPr>
          <p:cNvPr id="1402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3048FAC-F20A-4F99-A786-CEB7F8309F6E}" type="slidenum">
              <a:rPr lang="en-US" smtClean="0">
                <a:latin typeface="Times" pitchFamily="18" charset="0"/>
              </a:rPr>
              <a:pPr/>
              <a:t>138</a:t>
            </a:fld>
            <a:endParaRPr lang="en-US" smtClean="0"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11889090"/>
      </p:ext>
    </p:extLst>
  </p:cSld>
  <p:clrMapOvr>
    <a:masterClrMapping/>
  </p:clrMapOvr>
</p:notes>
</file>

<file path=ppt/notesSlides/notesSlide1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131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  <a:ea typeface="ヒラギノ角ゴ Pro W3" pitchFamily="127" charset="-128"/>
            </a:endParaRPr>
          </a:p>
        </p:txBody>
      </p:sp>
      <p:sp>
        <p:nvSpPr>
          <p:cNvPr id="1413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709118A-1FB0-4830-A3BB-6C2EECC907B9}" type="slidenum">
              <a:rPr lang="en-US" smtClean="0">
                <a:latin typeface="Times" pitchFamily="18" charset="0"/>
              </a:rPr>
              <a:pPr/>
              <a:t>139</a:t>
            </a:fld>
            <a:endParaRPr lang="en-US" smtClean="0"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84834184"/>
      </p:ext>
    </p:extLst>
  </p:cSld>
  <p:clrMapOvr>
    <a:masterClrMapping/>
  </p:clrMapOvr>
</p:notes>
</file>

<file path=ppt/notesSlides/notesSlide1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233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  <a:ea typeface="ヒラギノ角ゴ Pro W3" pitchFamily="127" charset="-128"/>
            </a:endParaRPr>
          </a:p>
        </p:txBody>
      </p:sp>
      <p:sp>
        <p:nvSpPr>
          <p:cNvPr id="1423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536D350-AC10-44C9-AB42-9D70209B0496}" type="slidenum">
              <a:rPr lang="en-US" smtClean="0">
                <a:latin typeface="Times" pitchFamily="18" charset="0"/>
              </a:rPr>
              <a:pPr/>
              <a:t>140</a:t>
            </a:fld>
            <a:endParaRPr lang="en-US" smtClean="0"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45029162"/>
      </p:ext>
    </p:extLst>
  </p:cSld>
  <p:clrMapOvr>
    <a:masterClrMapping/>
  </p:clrMapOvr>
</p:notes>
</file>

<file path=ppt/notesSlides/notesSlide1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336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  <a:ea typeface="ヒラギノ角ゴ Pro W3" pitchFamily="127" charset="-128"/>
            </a:endParaRPr>
          </a:p>
        </p:txBody>
      </p:sp>
      <p:sp>
        <p:nvSpPr>
          <p:cNvPr id="1433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AE40BCA-6641-4EB1-A46B-724ED8E1D0B0}" type="slidenum">
              <a:rPr lang="en-US" smtClean="0">
                <a:latin typeface="Times" pitchFamily="18" charset="0"/>
              </a:rPr>
              <a:pPr/>
              <a:t>141</a:t>
            </a:fld>
            <a:endParaRPr lang="en-US" smtClean="0"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2626942"/>
      </p:ext>
    </p:extLst>
  </p:cSld>
  <p:clrMapOvr>
    <a:masterClrMapping/>
  </p:clrMapOvr>
</p:notes>
</file>

<file path=ppt/notesSlides/notesSlide1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438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  <a:ea typeface="ヒラギノ角ゴ Pro W3" pitchFamily="127" charset="-128"/>
            </a:endParaRPr>
          </a:p>
        </p:txBody>
      </p:sp>
      <p:sp>
        <p:nvSpPr>
          <p:cNvPr id="1443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98354DE-DDDD-439E-BA54-C5589F07473F}" type="slidenum">
              <a:rPr lang="en-US" smtClean="0">
                <a:latin typeface="Times" pitchFamily="18" charset="0"/>
              </a:rPr>
              <a:pPr/>
              <a:t>142</a:t>
            </a:fld>
            <a:endParaRPr lang="en-US" smtClean="0"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8881819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493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</a:endParaRPr>
          </a:p>
        </p:txBody>
      </p:sp>
      <p:sp>
        <p:nvSpPr>
          <p:cNvPr id="1249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06D73-717E-4B28-905D-2132EFAC7A06}" type="slidenum">
              <a:rPr lang="en-US" smtClean="0">
                <a:latin typeface="Times" pitchFamily="18" charset="0"/>
                <a:ea typeface="MS PGothic" pitchFamily="34" charset="-128"/>
              </a:rPr>
              <a:pPr/>
              <a:t>15</a:t>
            </a:fld>
            <a:endParaRPr lang="en-US" smtClean="0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46402418"/>
      </p:ext>
    </p:extLst>
  </p:cSld>
  <p:clrMapOvr>
    <a:masterClrMapping/>
  </p:clrMapOvr>
</p:notes>
</file>

<file path=ppt/notesSlides/notesSlide1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541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  <a:ea typeface="ヒラギノ角ゴ Pro W3" pitchFamily="127" charset="-128"/>
            </a:endParaRPr>
          </a:p>
        </p:txBody>
      </p:sp>
      <p:sp>
        <p:nvSpPr>
          <p:cNvPr id="1454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B0015BB-8AED-4045-8D45-EDB496E29D9C}" type="slidenum">
              <a:rPr lang="en-US" smtClean="0">
                <a:latin typeface="Times" pitchFamily="18" charset="0"/>
              </a:rPr>
              <a:pPr/>
              <a:t>143</a:t>
            </a:fld>
            <a:endParaRPr lang="en-US" smtClean="0"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57441956"/>
      </p:ext>
    </p:extLst>
  </p:cSld>
  <p:clrMapOvr>
    <a:masterClrMapping/>
  </p:clrMapOvr>
</p:notes>
</file>

<file path=ppt/notesSlides/notesSlide1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64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  <a:ea typeface="ヒラギノ角ゴ Pro W3" pitchFamily="127" charset="-128"/>
            </a:endParaRPr>
          </a:p>
        </p:txBody>
      </p:sp>
      <p:sp>
        <p:nvSpPr>
          <p:cNvPr id="1464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1F2CC1D-F98C-4682-ABD2-2A8B1A2043DB}" type="slidenum">
              <a:rPr lang="en-US" smtClean="0">
                <a:latin typeface="Times" pitchFamily="18" charset="0"/>
              </a:rPr>
              <a:pPr/>
              <a:t>144</a:t>
            </a:fld>
            <a:endParaRPr lang="en-US" smtClean="0"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72631066"/>
      </p:ext>
    </p:extLst>
  </p:cSld>
  <p:clrMapOvr>
    <a:masterClrMapping/>
  </p:clrMapOvr>
</p:notes>
</file>

<file path=ppt/notesSlides/notesSlide1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74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  <a:ea typeface="ヒラギノ角ゴ Pro W3" pitchFamily="127" charset="-128"/>
            </a:endParaRPr>
          </a:p>
        </p:txBody>
      </p:sp>
      <p:sp>
        <p:nvSpPr>
          <p:cNvPr id="1474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EAB44E5-B648-47E8-9D45-FB0B04EEAEDB}" type="slidenum">
              <a:rPr lang="en-US" smtClean="0">
                <a:latin typeface="Times" pitchFamily="18" charset="0"/>
              </a:rPr>
              <a:pPr/>
              <a:t>145</a:t>
            </a:fld>
            <a:endParaRPr lang="en-US" smtClean="0"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02357473"/>
      </p:ext>
    </p:extLst>
  </p:cSld>
  <p:clrMapOvr>
    <a:masterClrMapping/>
  </p:clrMapOvr>
</p:notes>
</file>

<file path=ppt/notesSlides/notesSlide1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  <a:ea typeface="ヒラギノ角ゴ Pro W3" pitchFamily="127" charset="-128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F3A4CA0-4DE5-4D1F-BC8A-1B0CFBEC99B5}" type="slidenum">
              <a:rPr lang="en-US" smtClean="0">
                <a:latin typeface="Times" pitchFamily="18" charset="0"/>
              </a:rPr>
              <a:pPr/>
              <a:t>146</a:t>
            </a:fld>
            <a:endParaRPr lang="en-US" smtClean="0"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93847541"/>
      </p:ext>
    </p:extLst>
  </p:cSld>
  <p:clrMapOvr>
    <a:masterClrMapping/>
  </p:clrMapOvr>
</p:notes>
</file>

<file path=ppt/notesSlides/notesSlide1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950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  <a:ea typeface="ヒラギノ角ゴ Pro W3" pitchFamily="127" charset="-128"/>
            </a:endParaRPr>
          </a:p>
        </p:txBody>
      </p:sp>
      <p:sp>
        <p:nvSpPr>
          <p:cNvPr id="1495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32EA02A-70B5-4396-9796-606F1F677566}" type="slidenum">
              <a:rPr lang="en-US" smtClean="0">
                <a:latin typeface="Times" pitchFamily="18" charset="0"/>
              </a:rPr>
              <a:pPr/>
              <a:t>147</a:t>
            </a:fld>
            <a:endParaRPr lang="en-US" smtClean="0"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34729380"/>
      </p:ext>
    </p:extLst>
  </p:cSld>
  <p:clrMapOvr>
    <a:masterClrMapping/>
  </p:clrMapOvr>
</p:notes>
</file>

<file path=ppt/notesSlides/notesSlide1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053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  <a:ea typeface="ヒラギノ角ゴ Pro W3" pitchFamily="127" charset="-128"/>
            </a:endParaRPr>
          </a:p>
        </p:txBody>
      </p:sp>
      <p:sp>
        <p:nvSpPr>
          <p:cNvPr id="1505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4030305-777B-4559-A06F-94A1537DBB94}" type="slidenum">
              <a:rPr lang="en-US" smtClean="0">
                <a:latin typeface="Times" pitchFamily="18" charset="0"/>
              </a:rPr>
              <a:pPr/>
              <a:t>148</a:t>
            </a:fld>
            <a:endParaRPr lang="en-US" smtClean="0"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1825262"/>
      </p:ext>
    </p:extLst>
  </p:cSld>
  <p:clrMapOvr>
    <a:masterClrMapping/>
  </p:clrMapOvr>
</p:notes>
</file>

<file path=ppt/notesSlides/notesSlide1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155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  <a:ea typeface="ヒラギノ角ゴ Pro W3" pitchFamily="127" charset="-128"/>
            </a:endParaRPr>
          </a:p>
        </p:txBody>
      </p:sp>
      <p:sp>
        <p:nvSpPr>
          <p:cNvPr id="1515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B39C66D-56BB-488E-9CA8-DF2300DC3409}" type="slidenum">
              <a:rPr lang="en-US" smtClean="0">
                <a:latin typeface="Times" pitchFamily="18" charset="0"/>
              </a:rPr>
              <a:pPr/>
              <a:t>149</a:t>
            </a:fld>
            <a:endParaRPr lang="en-US" smtClean="0"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58070775"/>
      </p:ext>
    </p:extLst>
  </p:cSld>
  <p:clrMapOvr>
    <a:masterClrMapping/>
  </p:clrMapOvr>
</p:notes>
</file>

<file path=ppt/notesSlides/notesSlide1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257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  <a:ea typeface="ヒラギノ角ゴ Pro W3" pitchFamily="127" charset="-128"/>
            </a:endParaRPr>
          </a:p>
        </p:txBody>
      </p:sp>
      <p:sp>
        <p:nvSpPr>
          <p:cNvPr id="1525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76A33D7-ED7B-46AA-83C8-9EB6EBC6156D}" type="slidenum">
              <a:rPr lang="en-US" smtClean="0">
                <a:latin typeface="Times" pitchFamily="18" charset="0"/>
              </a:rPr>
              <a:pPr/>
              <a:t>150</a:t>
            </a:fld>
            <a:endParaRPr lang="en-US" smtClean="0"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9060896"/>
      </p:ext>
    </p:extLst>
  </p:cSld>
  <p:clrMapOvr>
    <a:masterClrMapping/>
  </p:clrMapOvr>
</p:notes>
</file>

<file path=ppt/notesSlides/notesSlide1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  <a:ea typeface="ヒラギノ角ゴ Pro W3" pitchFamily="127" charset="-128"/>
            </a:endParaRPr>
          </a:p>
        </p:txBody>
      </p:sp>
      <p:sp>
        <p:nvSpPr>
          <p:cNvPr id="1536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6A7E5A9-4745-4631-82A7-61A9E6249ACD}" type="slidenum">
              <a:rPr lang="en-US" smtClean="0">
                <a:latin typeface="Times" pitchFamily="18" charset="0"/>
              </a:rPr>
              <a:pPr/>
              <a:t>151</a:t>
            </a:fld>
            <a:endParaRPr lang="en-US" smtClean="0"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24927512"/>
      </p:ext>
    </p:extLst>
  </p:cSld>
  <p:clrMapOvr>
    <a:masterClrMapping/>
  </p:clrMapOvr>
</p:notes>
</file>

<file path=ppt/notesSlides/notesSlide1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462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  <a:ea typeface="ヒラギノ角ゴ Pro W3" pitchFamily="127" charset="-128"/>
            </a:endParaRPr>
          </a:p>
        </p:txBody>
      </p:sp>
      <p:sp>
        <p:nvSpPr>
          <p:cNvPr id="1546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B68EA77-0B14-429E-A7D3-569F8111D549}" type="slidenum">
              <a:rPr lang="en-US" smtClean="0">
                <a:latin typeface="Times" pitchFamily="18" charset="0"/>
              </a:rPr>
              <a:pPr/>
              <a:t>152</a:t>
            </a:fld>
            <a:endParaRPr lang="en-US" smtClean="0"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991005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595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</a:endParaRPr>
          </a:p>
        </p:txBody>
      </p:sp>
      <p:sp>
        <p:nvSpPr>
          <p:cNvPr id="1259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524D038-C0FF-4FC2-AF1D-4817992A40C1}" type="slidenum">
              <a:rPr lang="en-US" smtClean="0">
                <a:latin typeface="Times" pitchFamily="18" charset="0"/>
                <a:ea typeface="MS PGothic" pitchFamily="34" charset="-128"/>
              </a:rPr>
              <a:pPr/>
              <a:t>16</a:t>
            </a:fld>
            <a:endParaRPr lang="en-US" smtClean="0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82946883"/>
      </p:ext>
    </p:extLst>
  </p:cSld>
  <p:clrMapOvr>
    <a:masterClrMapping/>
  </p:clrMapOvr>
</p:notes>
</file>

<file path=ppt/notesSlides/notesSlide1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565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  <a:ea typeface="ヒラギノ角ゴ Pro W3" pitchFamily="127" charset="-128"/>
            </a:endParaRPr>
          </a:p>
        </p:txBody>
      </p:sp>
      <p:sp>
        <p:nvSpPr>
          <p:cNvPr id="1556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EF99584-FDB1-4555-A20F-6486ADB2389C}" type="slidenum">
              <a:rPr lang="en-US" smtClean="0">
                <a:latin typeface="Times" pitchFamily="18" charset="0"/>
              </a:rPr>
              <a:pPr/>
              <a:t>153</a:t>
            </a:fld>
            <a:endParaRPr lang="en-US" smtClean="0"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79143596"/>
      </p:ext>
    </p:extLst>
  </p:cSld>
  <p:clrMapOvr>
    <a:masterClrMapping/>
  </p:clrMapOvr>
</p:notes>
</file>

<file path=ppt/notesSlides/notesSlide1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667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  <a:ea typeface="ヒラギノ角ゴ Pro W3" pitchFamily="127" charset="-128"/>
            </a:endParaRPr>
          </a:p>
        </p:txBody>
      </p:sp>
      <p:sp>
        <p:nvSpPr>
          <p:cNvPr id="156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C4E3320-8810-48C5-8ADA-3669440259C4}" type="slidenum">
              <a:rPr lang="en-US" smtClean="0">
                <a:latin typeface="Times" pitchFamily="18" charset="0"/>
              </a:rPr>
              <a:pPr/>
              <a:t>154</a:t>
            </a:fld>
            <a:endParaRPr lang="en-US" smtClean="0"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74675307"/>
      </p:ext>
    </p:extLst>
  </p:cSld>
  <p:clrMapOvr>
    <a:masterClrMapping/>
  </p:clrMapOvr>
</p:notes>
</file>

<file path=ppt/notesSlides/notesSlide1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769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  <a:ea typeface="ヒラギノ角ゴ Pro W3" pitchFamily="127" charset="-128"/>
            </a:endParaRPr>
          </a:p>
        </p:txBody>
      </p:sp>
      <p:sp>
        <p:nvSpPr>
          <p:cNvPr id="1577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3C9D598-C086-4912-98B2-9F073BC865B7}" type="slidenum">
              <a:rPr lang="en-US" smtClean="0">
                <a:latin typeface="Times" pitchFamily="18" charset="0"/>
              </a:rPr>
              <a:pPr/>
              <a:t>155</a:t>
            </a:fld>
            <a:endParaRPr lang="en-US" smtClean="0"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62947946"/>
      </p:ext>
    </p:extLst>
  </p:cSld>
  <p:clrMapOvr>
    <a:masterClrMapping/>
  </p:clrMapOvr>
</p:notes>
</file>

<file path=ppt/notesSlides/notesSlide1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872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  <a:ea typeface="ヒラギノ角ゴ Pro W3" pitchFamily="127" charset="-128"/>
            </a:endParaRPr>
          </a:p>
        </p:txBody>
      </p:sp>
      <p:sp>
        <p:nvSpPr>
          <p:cNvPr id="1587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0760BE4-003D-4330-9E69-A9182050C0CC}" type="slidenum">
              <a:rPr lang="en-US" smtClean="0">
                <a:latin typeface="Times" pitchFamily="18" charset="0"/>
              </a:rPr>
              <a:pPr/>
              <a:t>156</a:t>
            </a:fld>
            <a:endParaRPr lang="en-US" smtClean="0"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8990993"/>
      </p:ext>
    </p:extLst>
  </p:cSld>
  <p:clrMapOvr>
    <a:masterClrMapping/>
  </p:clrMapOvr>
</p:notes>
</file>

<file path=ppt/notesSlides/notesSlide1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974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  <a:ea typeface="ヒラギノ角ゴ Pro W3" pitchFamily="127" charset="-128"/>
            </a:endParaRPr>
          </a:p>
        </p:txBody>
      </p:sp>
      <p:sp>
        <p:nvSpPr>
          <p:cNvPr id="1597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5BD2524-043F-418D-9A77-20E58B7882F8}" type="slidenum">
              <a:rPr lang="en-US" smtClean="0">
                <a:latin typeface="Times" pitchFamily="18" charset="0"/>
              </a:rPr>
              <a:pPr/>
              <a:t>157</a:t>
            </a:fld>
            <a:endParaRPr lang="en-US" smtClean="0"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06740915"/>
      </p:ext>
    </p:extLst>
  </p:cSld>
  <p:clrMapOvr>
    <a:masterClrMapping/>
  </p:clrMapOvr>
</p:notes>
</file>

<file path=ppt/notesSlides/notesSlide1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07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  <a:ea typeface="ヒラギノ角ゴ Pro W3" pitchFamily="127" charset="-128"/>
            </a:endParaRPr>
          </a:p>
        </p:txBody>
      </p:sp>
      <p:sp>
        <p:nvSpPr>
          <p:cNvPr id="1607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F6D3466-7338-4DBA-AA8A-44EC96A79441}" type="slidenum">
              <a:rPr lang="en-US" smtClean="0">
                <a:latin typeface="Times" pitchFamily="18" charset="0"/>
              </a:rPr>
              <a:pPr/>
              <a:t>158</a:t>
            </a:fld>
            <a:endParaRPr lang="en-US" smtClean="0"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04291094"/>
      </p:ext>
    </p:extLst>
  </p:cSld>
  <p:clrMapOvr>
    <a:masterClrMapping/>
  </p:clrMapOvr>
</p:notes>
</file>

<file path=ppt/notesSlides/notesSlide1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179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  <a:ea typeface="ヒラギノ角ゴ Pro W3" pitchFamily="127" charset="-128"/>
            </a:endParaRPr>
          </a:p>
        </p:txBody>
      </p:sp>
      <p:sp>
        <p:nvSpPr>
          <p:cNvPr id="1617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985BD01-D633-4DE2-8A70-257AAC5F8203}" type="slidenum">
              <a:rPr lang="en-US" smtClean="0">
                <a:latin typeface="Times" pitchFamily="18" charset="0"/>
              </a:rPr>
              <a:pPr/>
              <a:t>159</a:t>
            </a:fld>
            <a:endParaRPr lang="en-US" smtClean="0"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05593154"/>
      </p:ext>
    </p:extLst>
  </p:cSld>
  <p:clrMapOvr>
    <a:masterClrMapping/>
  </p:clrMapOvr>
</p:notes>
</file>

<file path=ppt/notesSlides/notesSlide1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281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  <a:ea typeface="ヒラギノ角ゴ Pro W3" pitchFamily="127" charset="-128"/>
            </a:endParaRPr>
          </a:p>
        </p:txBody>
      </p:sp>
      <p:sp>
        <p:nvSpPr>
          <p:cNvPr id="1628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E89E883-7CA9-4660-B0A6-2AEB38B1089B}" type="slidenum">
              <a:rPr lang="en-US" smtClean="0">
                <a:latin typeface="Times" pitchFamily="18" charset="0"/>
              </a:rPr>
              <a:pPr/>
              <a:t>160</a:t>
            </a:fld>
            <a:endParaRPr lang="en-US" smtClean="0"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57689267"/>
      </p:ext>
    </p:extLst>
  </p:cSld>
  <p:clrMapOvr>
    <a:masterClrMapping/>
  </p:clrMapOvr>
</p:notes>
</file>

<file path=ppt/notesSlides/notesSlide1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384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  <a:ea typeface="ヒラギノ角ゴ Pro W3" pitchFamily="127" charset="-128"/>
            </a:endParaRPr>
          </a:p>
        </p:txBody>
      </p:sp>
      <p:sp>
        <p:nvSpPr>
          <p:cNvPr id="1638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0AA63E8-F07D-49C3-845B-384B87E9AB38}" type="slidenum">
              <a:rPr lang="en-US" smtClean="0">
                <a:latin typeface="Times" pitchFamily="18" charset="0"/>
              </a:rPr>
              <a:pPr/>
              <a:t>161</a:t>
            </a:fld>
            <a:endParaRPr lang="en-US" smtClean="0"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4860192"/>
      </p:ext>
    </p:extLst>
  </p:cSld>
  <p:clrMapOvr>
    <a:masterClrMapping/>
  </p:clrMapOvr>
</p:notes>
</file>

<file path=ppt/notesSlides/notesSlide1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486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  <a:ea typeface="ヒラギノ角ゴ Pro W3" pitchFamily="127" charset="-128"/>
            </a:endParaRPr>
          </a:p>
        </p:txBody>
      </p:sp>
      <p:sp>
        <p:nvSpPr>
          <p:cNvPr id="1648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2D375D-BEFD-4F03-9EE9-EDB51F86EBBB}" type="slidenum">
              <a:rPr lang="en-US" smtClean="0">
                <a:latin typeface="Times" pitchFamily="18" charset="0"/>
              </a:rPr>
              <a:pPr/>
              <a:t>162</a:t>
            </a:fld>
            <a:endParaRPr lang="en-US" smtClean="0"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6633714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697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</a:endParaRPr>
          </a:p>
        </p:txBody>
      </p:sp>
      <p:sp>
        <p:nvSpPr>
          <p:cNvPr id="1269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11387E7-ACE0-4CAD-B5E4-1590979FB2CF}" type="slidenum">
              <a:rPr lang="en-US" smtClean="0">
                <a:latin typeface="Times" pitchFamily="18" charset="0"/>
                <a:ea typeface="MS PGothic" pitchFamily="34" charset="-128"/>
              </a:rPr>
              <a:pPr/>
              <a:t>17</a:t>
            </a:fld>
            <a:endParaRPr lang="en-US" smtClean="0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7907774"/>
      </p:ext>
    </p:extLst>
  </p:cSld>
  <p:clrMapOvr>
    <a:masterClrMapping/>
  </p:clrMapOvr>
</p:notes>
</file>

<file path=ppt/notesSlides/notesSlide1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589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  <a:ea typeface="ヒラギノ角ゴ Pro W3" pitchFamily="127" charset="-128"/>
            </a:endParaRPr>
          </a:p>
        </p:txBody>
      </p:sp>
      <p:sp>
        <p:nvSpPr>
          <p:cNvPr id="1658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BCC2344-5110-48D4-8194-52EB89E14605}" type="slidenum">
              <a:rPr lang="en-US" smtClean="0">
                <a:latin typeface="Times" pitchFamily="18" charset="0"/>
              </a:rPr>
              <a:pPr/>
              <a:t>163</a:t>
            </a:fld>
            <a:endParaRPr lang="en-US" smtClean="0"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27059473"/>
      </p:ext>
    </p:extLst>
  </p:cSld>
  <p:clrMapOvr>
    <a:masterClrMapping/>
  </p:clrMapOvr>
</p:notes>
</file>

<file path=ppt/notesSlides/notesSlide1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691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  <a:ea typeface="ヒラギノ角ゴ Pro W3" pitchFamily="127" charset="-128"/>
            </a:endParaRPr>
          </a:p>
        </p:txBody>
      </p:sp>
      <p:sp>
        <p:nvSpPr>
          <p:cNvPr id="1669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5AE8C6E-67C3-45F0-B62F-33F166E2D982}" type="slidenum">
              <a:rPr lang="en-US" smtClean="0">
                <a:latin typeface="Times" pitchFamily="18" charset="0"/>
              </a:rPr>
              <a:pPr/>
              <a:t>164</a:t>
            </a:fld>
            <a:endParaRPr lang="en-US" smtClean="0"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8533747"/>
      </p:ext>
    </p:extLst>
  </p:cSld>
  <p:clrMapOvr>
    <a:masterClrMapping/>
  </p:clrMapOvr>
</p:notes>
</file>

<file path=ppt/notesSlides/notesSlide1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793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  <a:ea typeface="ヒラギノ角ゴ Pro W3" pitchFamily="127" charset="-128"/>
            </a:endParaRPr>
          </a:p>
        </p:txBody>
      </p:sp>
      <p:sp>
        <p:nvSpPr>
          <p:cNvPr id="167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B803EAA-1D55-4CA5-A5DB-CBA17ED77A1F}" type="slidenum">
              <a:rPr lang="en-US" smtClean="0">
                <a:latin typeface="Times" pitchFamily="18" charset="0"/>
              </a:rPr>
              <a:pPr/>
              <a:t>165</a:t>
            </a:fld>
            <a:endParaRPr lang="en-US" smtClean="0"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97980601"/>
      </p:ext>
    </p:extLst>
  </p:cSld>
  <p:clrMapOvr>
    <a:masterClrMapping/>
  </p:clrMapOvr>
</p:notes>
</file>

<file path=ppt/notesSlides/notesSlide1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896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  <a:ea typeface="ヒラギノ角ゴ Pro W3" pitchFamily="127" charset="-128"/>
            </a:endParaRPr>
          </a:p>
        </p:txBody>
      </p:sp>
      <p:sp>
        <p:nvSpPr>
          <p:cNvPr id="1689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AF4657C-A7D6-47C7-B97E-54C851BEA238}" type="slidenum">
              <a:rPr lang="en-US" smtClean="0">
                <a:latin typeface="Times" pitchFamily="18" charset="0"/>
              </a:rPr>
              <a:pPr/>
              <a:t>166</a:t>
            </a:fld>
            <a:endParaRPr lang="en-US" smtClean="0"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73465866"/>
      </p:ext>
    </p:extLst>
  </p:cSld>
  <p:clrMapOvr>
    <a:masterClrMapping/>
  </p:clrMapOvr>
</p:notes>
</file>

<file path=ppt/notesSlides/notesSlide1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998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  <a:ea typeface="ヒラギノ角ゴ Pro W3" pitchFamily="127" charset="-128"/>
            </a:endParaRPr>
          </a:p>
        </p:txBody>
      </p:sp>
      <p:sp>
        <p:nvSpPr>
          <p:cNvPr id="1699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D6B8E12-6B48-4D79-A7FB-865516F5194C}" type="slidenum">
              <a:rPr lang="en-US" smtClean="0">
                <a:latin typeface="Times" pitchFamily="18" charset="0"/>
              </a:rPr>
              <a:pPr/>
              <a:t>167</a:t>
            </a:fld>
            <a:endParaRPr lang="en-US" smtClean="0"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7312967"/>
      </p:ext>
    </p:extLst>
  </p:cSld>
  <p:clrMapOvr>
    <a:masterClrMapping/>
  </p:clrMapOvr>
</p:notes>
</file>

<file path=ppt/notesSlides/notesSlide1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101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  <a:ea typeface="ヒラギノ角ゴ Pro W3" pitchFamily="127" charset="-128"/>
            </a:endParaRPr>
          </a:p>
        </p:txBody>
      </p:sp>
      <p:sp>
        <p:nvSpPr>
          <p:cNvPr id="1710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0A800CF-0202-48A4-B217-AB577BC92C73}" type="slidenum">
              <a:rPr lang="en-US" smtClean="0">
                <a:latin typeface="Times" pitchFamily="18" charset="0"/>
              </a:rPr>
              <a:pPr/>
              <a:t>168</a:t>
            </a:fld>
            <a:endParaRPr lang="en-US" smtClean="0"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11468342"/>
      </p:ext>
    </p:extLst>
  </p:cSld>
  <p:clrMapOvr>
    <a:masterClrMapping/>
  </p:clrMapOvr>
</p:notes>
</file>

<file path=ppt/notesSlides/notesSlide1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20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  <a:ea typeface="ヒラギノ角ゴ Pro W3" pitchFamily="127" charset="-128"/>
            </a:endParaRPr>
          </a:p>
        </p:txBody>
      </p:sp>
      <p:sp>
        <p:nvSpPr>
          <p:cNvPr id="1720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04E544C-0C4D-41BF-9785-D0BE877BA8A6}" type="slidenum">
              <a:rPr lang="en-US" smtClean="0">
                <a:latin typeface="Times" pitchFamily="18" charset="0"/>
              </a:rPr>
              <a:pPr/>
              <a:t>169</a:t>
            </a:fld>
            <a:endParaRPr lang="en-US" smtClean="0"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16437656"/>
      </p:ext>
    </p:extLst>
  </p:cSld>
  <p:clrMapOvr>
    <a:masterClrMapping/>
  </p:clrMapOvr>
</p:notes>
</file>

<file path=ppt/notesSlides/notesSlide1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30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  <a:ea typeface="ヒラギノ角ゴ Pro W3" pitchFamily="127" charset="-128"/>
            </a:endParaRPr>
          </a:p>
        </p:txBody>
      </p:sp>
      <p:sp>
        <p:nvSpPr>
          <p:cNvPr id="1730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960BAEF-0CA8-4A20-9158-03BED2E68707}" type="slidenum">
              <a:rPr lang="en-US" smtClean="0">
                <a:latin typeface="Times" pitchFamily="18" charset="0"/>
              </a:rPr>
              <a:pPr/>
              <a:t>170</a:t>
            </a:fld>
            <a:endParaRPr lang="en-US" smtClean="0"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91225158"/>
      </p:ext>
    </p:extLst>
  </p:cSld>
  <p:clrMapOvr>
    <a:masterClrMapping/>
  </p:clrMapOvr>
</p:notes>
</file>

<file path=ppt/notesSlides/notesSlide1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408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  <a:ea typeface="ヒラギノ角ゴ Pro W3" pitchFamily="127" charset="-128"/>
            </a:endParaRPr>
          </a:p>
        </p:txBody>
      </p:sp>
      <p:sp>
        <p:nvSpPr>
          <p:cNvPr id="1740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10FD155-2BD9-4A9A-995E-4587D092E152}" type="slidenum">
              <a:rPr lang="en-US" smtClean="0">
                <a:latin typeface="Times" pitchFamily="18" charset="0"/>
              </a:rPr>
              <a:pPr/>
              <a:t>171</a:t>
            </a:fld>
            <a:endParaRPr lang="en-US" smtClean="0"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51229443"/>
      </p:ext>
    </p:extLst>
  </p:cSld>
  <p:clrMapOvr>
    <a:masterClrMapping/>
  </p:clrMapOvr>
</p:notes>
</file>

<file path=ppt/notesSlides/notesSlide1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510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  <a:ea typeface="ヒラギノ角ゴ Pro W3" pitchFamily="127" charset="-128"/>
            </a:endParaRPr>
          </a:p>
        </p:txBody>
      </p:sp>
      <p:sp>
        <p:nvSpPr>
          <p:cNvPr id="1751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A4E5A40-F729-4419-B119-7065CF01A308}" type="slidenum">
              <a:rPr lang="en-US" smtClean="0">
                <a:latin typeface="Times" pitchFamily="18" charset="0"/>
              </a:rPr>
              <a:pPr/>
              <a:t>172</a:t>
            </a:fld>
            <a:endParaRPr lang="en-US" smtClean="0"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9534098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</a:endParaRPr>
          </a:p>
        </p:txBody>
      </p:sp>
      <p:sp>
        <p:nvSpPr>
          <p:cNvPr id="1280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9308776-1F92-4515-B83B-119A0714C82F}" type="slidenum">
              <a:rPr lang="en-US" smtClean="0">
                <a:latin typeface="Times" pitchFamily="18" charset="0"/>
                <a:ea typeface="MS PGothic" pitchFamily="34" charset="-128"/>
              </a:rPr>
              <a:pPr/>
              <a:t>18</a:t>
            </a:fld>
            <a:endParaRPr lang="en-US" smtClean="0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8985285"/>
      </p:ext>
    </p:extLst>
  </p:cSld>
  <p:clrMapOvr>
    <a:masterClrMapping/>
  </p:clrMapOvr>
</p:notes>
</file>

<file path=ppt/notesSlides/notesSlide1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613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  <a:ea typeface="ヒラギノ角ゴ Pro W3" pitchFamily="127" charset="-128"/>
            </a:endParaRPr>
          </a:p>
        </p:txBody>
      </p:sp>
      <p:sp>
        <p:nvSpPr>
          <p:cNvPr id="1761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F9440F3-700D-439B-BB70-D8857D47086A}" type="slidenum">
              <a:rPr lang="en-US" smtClean="0">
                <a:latin typeface="Times" pitchFamily="18" charset="0"/>
              </a:rPr>
              <a:pPr/>
              <a:t>173</a:t>
            </a:fld>
            <a:endParaRPr lang="en-US" smtClean="0"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6960372"/>
      </p:ext>
    </p:extLst>
  </p:cSld>
  <p:clrMapOvr>
    <a:masterClrMapping/>
  </p:clrMapOvr>
</p:notes>
</file>

<file path=ppt/notesSlides/notesSlide1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715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  <a:ea typeface="ヒラギノ角ゴ Pro W3" pitchFamily="127" charset="-128"/>
            </a:endParaRPr>
          </a:p>
        </p:txBody>
      </p:sp>
      <p:sp>
        <p:nvSpPr>
          <p:cNvPr id="1771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D693D0B-EB69-45B8-BD70-CC1586975EF3}" type="slidenum">
              <a:rPr lang="en-US" smtClean="0">
                <a:latin typeface="Times" pitchFamily="18" charset="0"/>
              </a:rPr>
              <a:pPr/>
              <a:t>174</a:t>
            </a:fld>
            <a:endParaRPr lang="en-US" smtClean="0"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2448506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902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</a:endParaRPr>
          </a:p>
        </p:txBody>
      </p:sp>
      <p:sp>
        <p:nvSpPr>
          <p:cNvPr id="1290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C7F8321-5706-479C-AAAE-BE8D8BC20214}" type="slidenum">
              <a:rPr lang="en-US" smtClean="0">
                <a:latin typeface="Times" pitchFamily="18" charset="0"/>
                <a:ea typeface="MS PGothic" pitchFamily="34" charset="-128"/>
              </a:rPr>
              <a:pPr/>
              <a:t>19</a:t>
            </a:fld>
            <a:endParaRPr lang="en-US" smtClean="0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6519499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005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</a:endParaRPr>
          </a:p>
        </p:txBody>
      </p:sp>
      <p:sp>
        <p:nvSpPr>
          <p:cNvPr id="1300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A48D5E0-96EA-4E90-A1C7-819A15C6EDC2}" type="slidenum">
              <a:rPr lang="en-US" smtClean="0">
                <a:latin typeface="Times" pitchFamily="18" charset="0"/>
                <a:ea typeface="MS PGothic" pitchFamily="34" charset="-128"/>
              </a:rPr>
              <a:pPr/>
              <a:t>20</a:t>
            </a:fld>
            <a:endParaRPr lang="en-US" smtClean="0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489018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4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Times" pitchFamily="18" charset="0"/>
            </a:endParaRPr>
          </a:p>
        </p:txBody>
      </p:sp>
      <p:sp>
        <p:nvSpPr>
          <p:cNvPr id="1126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3F04D84-B3A4-4A03-ACB0-05B8E2A45317}" type="slidenum">
              <a:rPr lang="en-US" smtClean="0">
                <a:latin typeface="Times" pitchFamily="18" charset="0"/>
                <a:ea typeface="MS PGothic" pitchFamily="34" charset="-128"/>
              </a:rPr>
              <a:pPr/>
              <a:t>3</a:t>
            </a:fld>
            <a:endParaRPr lang="en-US" smtClean="0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0623228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107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</a:endParaRPr>
          </a:p>
        </p:txBody>
      </p:sp>
      <p:sp>
        <p:nvSpPr>
          <p:cNvPr id="1310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B390EA5-5B31-4F77-84BE-2C6265FE1DC5}" type="slidenum">
              <a:rPr lang="en-US" smtClean="0">
                <a:latin typeface="Times" pitchFamily="18" charset="0"/>
                <a:ea typeface="MS PGothic" pitchFamily="34" charset="-128"/>
              </a:rPr>
              <a:pPr/>
              <a:t>21</a:t>
            </a:fld>
            <a:endParaRPr lang="en-US" smtClean="0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4170485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209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</a:endParaRPr>
          </a:p>
        </p:txBody>
      </p:sp>
      <p:sp>
        <p:nvSpPr>
          <p:cNvPr id="1321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3782309-380B-4EDD-A9B4-3499A7761712}" type="slidenum">
              <a:rPr lang="en-US" smtClean="0">
                <a:latin typeface="Times" pitchFamily="18" charset="0"/>
                <a:ea typeface="MS PGothic" pitchFamily="34" charset="-128"/>
              </a:rPr>
              <a:pPr/>
              <a:t>22</a:t>
            </a:fld>
            <a:endParaRPr lang="en-US" smtClean="0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656602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2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</a:endParaRPr>
          </a:p>
        </p:txBody>
      </p:sp>
      <p:sp>
        <p:nvSpPr>
          <p:cNvPr id="1331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ED87183-AB32-4C78-A8B3-005D90B431B0}" type="slidenum">
              <a:rPr lang="en-US" smtClean="0">
                <a:latin typeface="Times" pitchFamily="18" charset="0"/>
                <a:ea typeface="MS PGothic" pitchFamily="34" charset="-128"/>
              </a:rPr>
              <a:pPr/>
              <a:t>23</a:t>
            </a:fld>
            <a:endParaRPr lang="en-US" smtClean="0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1680049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414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</a:endParaRPr>
          </a:p>
        </p:txBody>
      </p:sp>
      <p:sp>
        <p:nvSpPr>
          <p:cNvPr id="1341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CBBE9F1-04DB-4DAE-9389-2E802B3AF06D}" type="slidenum">
              <a:rPr lang="en-US" smtClean="0">
                <a:latin typeface="Times" pitchFamily="18" charset="0"/>
                <a:ea typeface="MS PGothic" pitchFamily="34" charset="-128"/>
              </a:rPr>
              <a:pPr/>
              <a:t>24</a:t>
            </a:fld>
            <a:endParaRPr lang="en-US" smtClean="0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6577764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51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</a:endParaRPr>
          </a:p>
        </p:txBody>
      </p:sp>
      <p:sp>
        <p:nvSpPr>
          <p:cNvPr id="1351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C2CD13C-AD33-4A6D-A909-823CC847A479}" type="slidenum">
              <a:rPr lang="en-US" smtClean="0">
                <a:latin typeface="Times" pitchFamily="18" charset="0"/>
                <a:ea typeface="MS PGothic" pitchFamily="34" charset="-128"/>
              </a:rPr>
              <a:pPr/>
              <a:t>25</a:t>
            </a:fld>
            <a:endParaRPr lang="en-US" smtClean="0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5275276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619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</a:endParaRPr>
          </a:p>
        </p:txBody>
      </p:sp>
      <p:sp>
        <p:nvSpPr>
          <p:cNvPr id="1361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537EF78-9723-4DB6-AF04-BBC0F8D0853F}" type="slidenum">
              <a:rPr lang="en-US" smtClean="0">
                <a:latin typeface="Times" pitchFamily="18" charset="0"/>
                <a:ea typeface="MS PGothic" pitchFamily="34" charset="-128"/>
              </a:rPr>
              <a:pPr/>
              <a:t>26</a:t>
            </a:fld>
            <a:endParaRPr lang="en-US" smtClean="0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021685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721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</a:endParaRPr>
          </a:p>
        </p:txBody>
      </p:sp>
      <p:sp>
        <p:nvSpPr>
          <p:cNvPr id="1372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7774430-4198-4C2E-BCD6-7D6A50034B1A}" type="slidenum">
              <a:rPr lang="en-US" smtClean="0">
                <a:latin typeface="Times" pitchFamily="18" charset="0"/>
                <a:ea typeface="MS PGothic" pitchFamily="34" charset="-128"/>
              </a:rPr>
              <a:pPr/>
              <a:t>27</a:t>
            </a:fld>
            <a:endParaRPr lang="en-US" smtClean="0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3640868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824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</a:endParaRPr>
          </a:p>
        </p:txBody>
      </p:sp>
      <p:sp>
        <p:nvSpPr>
          <p:cNvPr id="1382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C322391-1CA0-4432-9B8F-A766A6F8FDF6}" type="slidenum">
              <a:rPr lang="en-US" smtClean="0">
                <a:latin typeface="Times" pitchFamily="18" charset="0"/>
                <a:ea typeface="MS PGothic" pitchFamily="34" charset="-128"/>
              </a:rPr>
              <a:pPr/>
              <a:t>28</a:t>
            </a:fld>
            <a:endParaRPr lang="en-US" smtClean="0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809282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926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</a:endParaRPr>
          </a:p>
        </p:txBody>
      </p:sp>
      <p:sp>
        <p:nvSpPr>
          <p:cNvPr id="1392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E6A8F76-1E98-4585-A8AD-AA430257D38D}" type="slidenum">
              <a:rPr lang="en-US" smtClean="0">
                <a:latin typeface="Times" pitchFamily="18" charset="0"/>
                <a:ea typeface="MS PGothic" pitchFamily="34" charset="-128"/>
              </a:rPr>
              <a:pPr/>
              <a:t>29</a:t>
            </a:fld>
            <a:endParaRPr lang="en-US" smtClean="0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82643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029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</a:endParaRPr>
          </a:p>
        </p:txBody>
      </p:sp>
      <p:sp>
        <p:nvSpPr>
          <p:cNvPr id="1402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E616B8E-823A-413B-BA8E-D82323B47361}" type="slidenum">
              <a:rPr lang="en-US" smtClean="0">
                <a:latin typeface="Times" pitchFamily="18" charset="0"/>
                <a:ea typeface="MS PGothic" pitchFamily="34" charset="-128"/>
              </a:rPr>
              <a:pPr/>
              <a:t>30</a:t>
            </a:fld>
            <a:endParaRPr lang="en-US" smtClean="0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506325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366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Times" pitchFamily="18" charset="0"/>
            </a:endParaRPr>
          </a:p>
        </p:txBody>
      </p:sp>
      <p:sp>
        <p:nvSpPr>
          <p:cNvPr id="1136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06624B4-1D45-4E1D-AD01-8668753350E3}" type="slidenum">
              <a:rPr lang="en-US" smtClean="0">
                <a:latin typeface="Times" pitchFamily="18" charset="0"/>
                <a:ea typeface="MS PGothic" pitchFamily="34" charset="-128"/>
              </a:rPr>
              <a:pPr/>
              <a:t>4</a:t>
            </a:fld>
            <a:endParaRPr lang="en-US" smtClean="0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045363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131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</a:endParaRPr>
          </a:p>
        </p:txBody>
      </p:sp>
      <p:sp>
        <p:nvSpPr>
          <p:cNvPr id="1413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608581-B6B1-4F63-82AF-C56D9D535CEF}" type="slidenum">
              <a:rPr lang="en-US" smtClean="0">
                <a:latin typeface="Times" pitchFamily="18" charset="0"/>
                <a:ea typeface="MS PGothic" pitchFamily="34" charset="-128"/>
              </a:rPr>
              <a:pPr/>
              <a:t>31</a:t>
            </a:fld>
            <a:endParaRPr lang="en-US" smtClean="0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5674089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233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</a:endParaRPr>
          </a:p>
        </p:txBody>
      </p:sp>
      <p:sp>
        <p:nvSpPr>
          <p:cNvPr id="1423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87341C1-C83F-4ADD-8EAF-DF377998307B}" type="slidenum">
              <a:rPr lang="en-US" smtClean="0">
                <a:latin typeface="Times" pitchFamily="18" charset="0"/>
                <a:ea typeface="MS PGothic" pitchFamily="34" charset="-128"/>
              </a:rPr>
              <a:pPr/>
              <a:t>32</a:t>
            </a:fld>
            <a:endParaRPr lang="en-US" smtClean="0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4454278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336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</a:endParaRPr>
          </a:p>
        </p:txBody>
      </p:sp>
      <p:sp>
        <p:nvSpPr>
          <p:cNvPr id="1433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567E47B-7413-41EE-9C41-8825DB3081E6}" type="slidenum">
              <a:rPr lang="en-US" smtClean="0">
                <a:latin typeface="Times" pitchFamily="18" charset="0"/>
                <a:ea typeface="MS PGothic" pitchFamily="34" charset="-128"/>
              </a:rPr>
              <a:pPr/>
              <a:t>33</a:t>
            </a:fld>
            <a:endParaRPr lang="en-US" smtClean="0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7679712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438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</a:endParaRPr>
          </a:p>
        </p:txBody>
      </p:sp>
      <p:sp>
        <p:nvSpPr>
          <p:cNvPr id="1443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A197DFC-180D-4A8A-8383-79EC8680573D}" type="slidenum">
              <a:rPr lang="en-US" smtClean="0">
                <a:latin typeface="Times" pitchFamily="18" charset="0"/>
                <a:ea typeface="MS PGothic" pitchFamily="34" charset="-128"/>
              </a:rPr>
              <a:pPr/>
              <a:t>34</a:t>
            </a:fld>
            <a:endParaRPr lang="en-US" smtClean="0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5171880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541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</a:endParaRPr>
          </a:p>
        </p:txBody>
      </p:sp>
      <p:sp>
        <p:nvSpPr>
          <p:cNvPr id="1454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79509BA-12F5-41BC-9329-72BCE006FE86}" type="slidenum">
              <a:rPr lang="en-US" smtClean="0">
                <a:latin typeface="Times" pitchFamily="18" charset="0"/>
                <a:ea typeface="MS PGothic" pitchFamily="34" charset="-128"/>
              </a:rPr>
              <a:pPr/>
              <a:t>35</a:t>
            </a:fld>
            <a:endParaRPr lang="en-US" smtClean="0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018068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64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</a:endParaRPr>
          </a:p>
        </p:txBody>
      </p:sp>
      <p:sp>
        <p:nvSpPr>
          <p:cNvPr id="1464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3DCB27A-D950-464A-A6AD-677DBBD8A111}" type="slidenum">
              <a:rPr lang="en-US" smtClean="0">
                <a:latin typeface="Times" pitchFamily="18" charset="0"/>
                <a:ea typeface="MS PGothic" pitchFamily="34" charset="-128"/>
              </a:rPr>
              <a:pPr/>
              <a:t>36</a:t>
            </a:fld>
            <a:endParaRPr lang="en-US" smtClean="0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0495378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74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</a:endParaRPr>
          </a:p>
        </p:txBody>
      </p:sp>
      <p:sp>
        <p:nvSpPr>
          <p:cNvPr id="1474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B4A60FE-CF1F-40D5-A3DF-64AD9AB2C678}" type="slidenum">
              <a:rPr lang="en-US" smtClean="0">
                <a:latin typeface="Times" pitchFamily="18" charset="0"/>
                <a:ea typeface="MS PGothic" pitchFamily="34" charset="-128"/>
              </a:rPr>
              <a:pPr/>
              <a:t>37</a:t>
            </a:fld>
            <a:endParaRPr lang="en-US" smtClean="0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706530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E33ADDE-E712-437E-93B5-F34DC5D62DF7}" type="slidenum">
              <a:rPr lang="en-US" smtClean="0">
                <a:latin typeface="Times" pitchFamily="18" charset="0"/>
                <a:ea typeface="MS PGothic" pitchFamily="34" charset="-128"/>
              </a:rPr>
              <a:pPr/>
              <a:t>38</a:t>
            </a:fld>
            <a:endParaRPr lang="en-US" smtClean="0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6019021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950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</a:endParaRPr>
          </a:p>
        </p:txBody>
      </p:sp>
      <p:sp>
        <p:nvSpPr>
          <p:cNvPr id="1495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E3D63B7-4B70-477B-BC27-14E3B9C25D7C}" type="slidenum">
              <a:rPr lang="en-US" smtClean="0">
                <a:latin typeface="Times" pitchFamily="18" charset="0"/>
                <a:ea typeface="MS PGothic" pitchFamily="34" charset="-128"/>
              </a:rPr>
              <a:pPr/>
              <a:t>39</a:t>
            </a:fld>
            <a:endParaRPr lang="en-US" smtClean="0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7876856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053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</a:endParaRPr>
          </a:p>
        </p:txBody>
      </p:sp>
      <p:sp>
        <p:nvSpPr>
          <p:cNvPr id="1505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4B75169-5E82-4D9A-9634-84D5AE2D564A}" type="slidenum">
              <a:rPr lang="en-US" smtClean="0">
                <a:latin typeface="Times" pitchFamily="18" charset="0"/>
                <a:ea typeface="MS PGothic" pitchFamily="34" charset="-128"/>
              </a:rPr>
              <a:pPr/>
              <a:t>40</a:t>
            </a:fld>
            <a:endParaRPr lang="en-US" smtClean="0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7233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469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Times" pitchFamily="18" charset="0"/>
            </a:endParaRPr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570450C-BC26-4DA9-A275-E49E8B4E6734}" type="slidenum">
              <a:rPr lang="en-US" smtClean="0">
                <a:latin typeface="Times" pitchFamily="18" charset="0"/>
                <a:ea typeface="MS PGothic" pitchFamily="34" charset="-128"/>
              </a:rPr>
              <a:pPr/>
              <a:t>5</a:t>
            </a:fld>
            <a:endParaRPr lang="en-US" smtClean="0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199426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155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</a:endParaRPr>
          </a:p>
        </p:txBody>
      </p:sp>
      <p:sp>
        <p:nvSpPr>
          <p:cNvPr id="1515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18FB0F4-287E-4B9D-8C68-0627BE2BB30D}" type="slidenum">
              <a:rPr lang="en-US" smtClean="0">
                <a:latin typeface="Times" pitchFamily="18" charset="0"/>
                <a:ea typeface="MS PGothic" pitchFamily="34" charset="-128"/>
              </a:rPr>
              <a:pPr/>
              <a:t>41</a:t>
            </a:fld>
            <a:endParaRPr lang="en-US" smtClean="0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248786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257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</a:endParaRPr>
          </a:p>
        </p:txBody>
      </p:sp>
      <p:sp>
        <p:nvSpPr>
          <p:cNvPr id="1525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7B918B8-25DA-40F4-8FD7-2F68934886DA}" type="slidenum">
              <a:rPr lang="en-US" smtClean="0">
                <a:latin typeface="Times" pitchFamily="18" charset="0"/>
                <a:ea typeface="MS PGothic" pitchFamily="34" charset="-128"/>
              </a:rPr>
              <a:pPr/>
              <a:t>42</a:t>
            </a:fld>
            <a:endParaRPr lang="en-US" smtClean="0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1493652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</a:endParaRPr>
          </a:p>
        </p:txBody>
      </p:sp>
      <p:sp>
        <p:nvSpPr>
          <p:cNvPr id="1536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CFFC2A5-817E-4EED-8F06-C2F507F8859D}" type="slidenum">
              <a:rPr lang="en-US" smtClean="0">
                <a:latin typeface="Times" pitchFamily="18" charset="0"/>
                <a:ea typeface="MS PGothic" pitchFamily="34" charset="-128"/>
              </a:rPr>
              <a:pPr/>
              <a:t>43</a:t>
            </a:fld>
            <a:endParaRPr lang="en-US" smtClean="0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67231934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462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</a:endParaRPr>
          </a:p>
        </p:txBody>
      </p:sp>
      <p:sp>
        <p:nvSpPr>
          <p:cNvPr id="1546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D827399-BDC0-4805-92D8-2C16FF9F4A41}" type="slidenum">
              <a:rPr lang="en-US" smtClean="0">
                <a:latin typeface="Times" pitchFamily="18" charset="0"/>
                <a:ea typeface="MS PGothic" pitchFamily="34" charset="-128"/>
              </a:rPr>
              <a:pPr/>
              <a:t>44</a:t>
            </a:fld>
            <a:endParaRPr lang="en-US" smtClean="0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7362013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565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</a:endParaRPr>
          </a:p>
        </p:txBody>
      </p:sp>
      <p:sp>
        <p:nvSpPr>
          <p:cNvPr id="1556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944008F-4EAE-4168-8B53-5C3CA11185D6}" type="slidenum">
              <a:rPr lang="en-US" smtClean="0">
                <a:latin typeface="Times" pitchFamily="18" charset="0"/>
                <a:ea typeface="MS PGothic" pitchFamily="34" charset="-128"/>
              </a:rPr>
              <a:pPr/>
              <a:t>45</a:t>
            </a:fld>
            <a:endParaRPr lang="en-US" smtClean="0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9052616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667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</a:endParaRPr>
          </a:p>
        </p:txBody>
      </p:sp>
      <p:sp>
        <p:nvSpPr>
          <p:cNvPr id="156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DC618EE-81AE-4CAB-BE6B-763041BE4FE3}" type="slidenum">
              <a:rPr lang="en-US" smtClean="0">
                <a:latin typeface="Times" pitchFamily="18" charset="0"/>
                <a:ea typeface="MS PGothic" pitchFamily="34" charset="-128"/>
              </a:rPr>
              <a:pPr/>
              <a:t>46</a:t>
            </a:fld>
            <a:endParaRPr lang="en-US" smtClean="0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7674396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769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</a:endParaRPr>
          </a:p>
        </p:txBody>
      </p:sp>
      <p:sp>
        <p:nvSpPr>
          <p:cNvPr id="1577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1D9DB7F-F20E-4B29-AFBD-10B51E569704}" type="slidenum">
              <a:rPr lang="en-US" smtClean="0">
                <a:latin typeface="Times" pitchFamily="18" charset="0"/>
                <a:ea typeface="MS PGothic" pitchFamily="34" charset="-128"/>
              </a:rPr>
              <a:pPr/>
              <a:t>47</a:t>
            </a:fld>
            <a:endParaRPr lang="en-US" smtClean="0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70662130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872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</a:endParaRPr>
          </a:p>
        </p:txBody>
      </p:sp>
      <p:sp>
        <p:nvSpPr>
          <p:cNvPr id="1587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804D346-18B9-455F-BF4D-552A937FA13F}" type="slidenum">
              <a:rPr lang="en-US" smtClean="0">
                <a:latin typeface="Times" pitchFamily="18" charset="0"/>
                <a:ea typeface="MS PGothic" pitchFamily="34" charset="-128"/>
              </a:rPr>
              <a:pPr/>
              <a:t>48</a:t>
            </a:fld>
            <a:endParaRPr lang="en-US" smtClean="0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5544820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974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</a:endParaRPr>
          </a:p>
        </p:txBody>
      </p:sp>
      <p:sp>
        <p:nvSpPr>
          <p:cNvPr id="1597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935F569-A5D7-4AC2-A0AD-76DC1C212C12}" type="slidenum">
              <a:rPr lang="en-US" smtClean="0">
                <a:latin typeface="Times" pitchFamily="18" charset="0"/>
                <a:ea typeface="MS PGothic" pitchFamily="34" charset="-128"/>
              </a:rPr>
              <a:pPr/>
              <a:t>49</a:t>
            </a:fld>
            <a:endParaRPr lang="en-US" smtClean="0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5529217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07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</a:endParaRPr>
          </a:p>
        </p:txBody>
      </p:sp>
      <p:sp>
        <p:nvSpPr>
          <p:cNvPr id="1607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D3892DC-7FBB-4093-89BB-DC99E1CBA9A2}" type="slidenum">
              <a:rPr lang="en-US" smtClean="0">
                <a:latin typeface="Times" pitchFamily="18" charset="0"/>
                <a:ea typeface="MS PGothic" pitchFamily="34" charset="-128"/>
              </a:rPr>
              <a:pPr/>
              <a:t>50</a:t>
            </a:fld>
            <a:endParaRPr lang="en-US" smtClean="0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209040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571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Times" pitchFamily="18" charset="0"/>
            </a:endParaRPr>
          </a:p>
        </p:txBody>
      </p:sp>
      <p:sp>
        <p:nvSpPr>
          <p:cNvPr id="1157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B162651-856A-4AE5-B60A-4710B264F1BD}" type="slidenum">
              <a:rPr lang="en-US" smtClean="0">
                <a:latin typeface="Times" pitchFamily="18" charset="0"/>
                <a:ea typeface="MS PGothic" pitchFamily="34" charset="-128"/>
              </a:rPr>
              <a:pPr/>
              <a:t>6</a:t>
            </a:fld>
            <a:endParaRPr lang="en-US" smtClean="0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68336010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179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</a:endParaRPr>
          </a:p>
        </p:txBody>
      </p:sp>
      <p:sp>
        <p:nvSpPr>
          <p:cNvPr id="1617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4A438D1-D8C0-4805-A2A0-903B50FFB8A4}" type="slidenum">
              <a:rPr lang="en-US" smtClean="0">
                <a:latin typeface="Times" pitchFamily="18" charset="0"/>
                <a:ea typeface="MS PGothic" pitchFamily="34" charset="-128"/>
              </a:rPr>
              <a:pPr/>
              <a:t>51</a:t>
            </a:fld>
            <a:endParaRPr lang="en-US" smtClean="0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51128840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281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</a:endParaRPr>
          </a:p>
        </p:txBody>
      </p:sp>
      <p:sp>
        <p:nvSpPr>
          <p:cNvPr id="1628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D1A8CD1-3E3C-4950-8C61-E71F1E0FE1C9}" type="slidenum">
              <a:rPr lang="en-US" smtClean="0">
                <a:latin typeface="Times" pitchFamily="18" charset="0"/>
                <a:ea typeface="MS PGothic" pitchFamily="34" charset="-128"/>
              </a:rPr>
              <a:pPr/>
              <a:t>52</a:t>
            </a:fld>
            <a:endParaRPr lang="en-US" smtClean="0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52214312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384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</a:endParaRPr>
          </a:p>
        </p:txBody>
      </p:sp>
      <p:sp>
        <p:nvSpPr>
          <p:cNvPr id="1638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C80716C-68A6-4CE5-BB59-8C0D91ABFC51}" type="slidenum">
              <a:rPr lang="en-US" smtClean="0">
                <a:latin typeface="Times" pitchFamily="18" charset="0"/>
                <a:ea typeface="MS PGothic" pitchFamily="34" charset="-128"/>
              </a:rPr>
              <a:pPr/>
              <a:t>53</a:t>
            </a:fld>
            <a:endParaRPr lang="en-US" smtClean="0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02138573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486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</a:endParaRPr>
          </a:p>
        </p:txBody>
      </p:sp>
      <p:sp>
        <p:nvSpPr>
          <p:cNvPr id="164868" name="Slide Number Placeholder 3"/>
          <p:cNvSpPr txBox="1">
            <a:spLocks noGrp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B403A95C-4F7C-4362-84D6-3B9367548976}" type="slidenum">
              <a:rPr lang="en-US" sz="1200"/>
              <a:pPr algn="r"/>
              <a:t>54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xmlns="" val="862158040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589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</a:endParaRPr>
          </a:p>
        </p:txBody>
      </p:sp>
      <p:sp>
        <p:nvSpPr>
          <p:cNvPr id="1658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9369E42-446E-4F07-B7D9-F8C5B090A23B}" type="slidenum">
              <a:rPr lang="en-US" smtClean="0">
                <a:latin typeface="Times" pitchFamily="18" charset="0"/>
                <a:ea typeface="MS PGothic" pitchFamily="34" charset="-128"/>
              </a:rPr>
              <a:pPr/>
              <a:t>55</a:t>
            </a:fld>
            <a:endParaRPr lang="en-US" smtClean="0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8285817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691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</a:endParaRPr>
          </a:p>
        </p:txBody>
      </p:sp>
      <p:sp>
        <p:nvSpPr>
          <p:cNvPr id="1669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82EA601-3A08-4F2A-97A8-19DEB8FBA6F6}" type="slidenum">
              <a:rPr lang="en-US" smtClean="0">
                <a:latin typeface="Times" pitchFamily="18" charset="0"/>
                <a:ea typeface="MS PGothic" pitchFamily="34" charset="-128"/>
              </a:rPr>
              <a:pPr/>
              <a:t>56</a:t>
            </a:fld>
            <a:endParaRPr lang="en-US" smtClean="0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2036656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793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</a:endParaRPr>
          </a:p>
        </p:txBody>
      </p:sp>
      <p:sp>
        <p:nvSpPr>
          <p:cNvPr id="167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E1A9F78-AF26-4F62-B33A-1027A0EACABE}" type="slidenum">
              <a:rPr lang="en-US" smtClean="0">
                <a:latin typeface="Times" pitchFamily="18" charset="0"/>
                <a:ea typeface="MS PGothic" pitchFamily="34" charset="-128"/>
              </a:rPr>
              <a:pPr/>
              <a:t>57</a:t>
            </a:fld>
            <a:endParaRPr lang="en-US" smtClean="0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2176906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896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</a:endParaRPr>
          </a:p>
        </p:txBody>
      </p:sp>
      <p:sp>
        <p:nvSpPr>
          <p:cNvPr id="1689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135D569-C157-4B96-BC94-7CB270610FFF}" type="slidenum">
              <a:rPr lang="en-US" smtClean="0">
                <a:latin typeface="Times" pitchFamily="18" charset="0"/>
                <a:ea typeface="MS PGothic" pitchFamily="34" charset="-128"/>
              </a:rPr>
              <a:pPr/>
              <a:t>58</a:t>
            </a:fld>
            <a:endParaRPr lang="en-US" smtClean="0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07095776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998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</a:endParaRPr>
          </a:p>
        </p:txBody>
      </p:sp>
      <p:sp>
        <p:nvSpPr>
          <p:cNvPr id="1699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9B2F807-8736-45DF-B173-9E448AFE6B6C}" type="slidenum">
              <a:rPr lang="en-US" smtClean="0">
                <a:latin typeface="Times" pitchFamily="18" charset="0"/>
                <a:ea typeface="MS PGothic" pitchFamily="34" charset="-128"/>
              </a:rPr>
              <a:pPr/>
              <a:t>59</a:t>
            </a:fld>
            <a:endParaRPr lang="en-US" smtClean="0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44709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101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</a:endParaRPr>
          </a:p>
        </p:txBody>
      </p:sp>
      <p:sp>
        <p:nvSpPr>
          <p:cNvPr id="1710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B587C60-3178-41E4-A9CB-91ADAFBBF785}" type="slidenum">
              <a:rPr lang="en-US" smtClean="0">
                <a:latin typeface="Times" pitchFamily="18" charset="0"/>
                <a:ea typeface="MS PGothic" pitchFamily="34" charset="-128"/>
              </a:rPr>
              <a:pPr/>
              <a:t>60</a:t>
            </a:fld>
            <a:endParaRPr lang="en-US" smtClean="0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16823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673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Times" pitchFamily="18" charset="0"/>
            </a:endParaRPr>
          </a:p>
        </p:txBody>
      </p:sp>
      <p:sp>
        <p:nvSpPr>
          <p:cNvPr id="1167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CD17807-90E0-4398-9D08-552D43BD6E4E}" type="slidenum">
              <a:rPr lang="en-US" smtClean="0">
                <a:latin typeface="Times" pitchFamily="18" charset="0"/>
                <a:ea typeface="MS PGothic" pitchFamily="34" charset="-128"/>
              </a:rPr>
              <a:pPr/>
              <a:t>7</a:t>
            </a:fld>
            <a:endParaRPr lang="en-US" smtClean="0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8938338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20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</a:endParaRPr>
          </a:p>
        </p:txBody>
      </p:sp>
      <p:sp>
        <p:nvSpPr>
          <p:cNvPr id="1720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02F5FB3-7452-435B-895E-36C5C17B5EF8}" type="slidenum">
              <a:rPr lang="en-US" smtClean="0">
                <a:latin typeface="Times" pitchFamily="18" charset="0"/>
                <a:ea typeface="MS PGothic" pitchFamily="34" charset="-128"/>
              </a:rPr>
              <a:pPr/>
              <a:t>61</a:t>
            </a:fld>
            <a:endParaRPr lang="en-US" smtClean="0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44487766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30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</a:endParaRPr>
          </a:p>
        </p:txBody>
      </p:sp>
      <p:sp>
        <p:nvSpPr>
          <p:cNvPr id="1730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6E3399-9650-462D-9E8F-FCD698B315E0}" type="slidenum">
              <a:rPr lang="en-US" smtClean="0">
                <a:latin typeface="Times" pitchFamily="18" charset="0"/>
                <a:ea typeface="MS PGothic" pitchFamily="34" charset="-128"/>
              </a:rPr>
              <a:pPr/>
              <a:t>62</a:t>
            </a:fld>
            <a:endParaRPr lang="en-US" smtClean="0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215658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408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</a:endParaRPr>
          </a:p>
        </p:txBody>
      </p:sp>
      <p:sp>
        <p:nvSpPr>
          <p:cNvPr id="1740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5CA471C-A0E7-4256-A1E6-AC0A3ED64FCF}" type="slidenum">
              <a:rPr lang="en-US" smtClean="0">
                <a:latin typeface="Times" pitchFamily="18" charset="0"/>
                <a:ea typeface="MS PGothic" pitchFamily="34" charset="-128"/>
              </a:rPr>
              <a:pPr/>
              <a:t>63</a:t>
            </a:fld>
            <a:endParaRPr lang="en-US" smtClean="0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42327992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510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</a:endParaRPr>
          </a:p>
        </p:txBody>
      </p:sp>
      <p:sp>
        <p:nvSpPr>
          <p:cNvPr id="1751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5BAEB06-FF8D-43EC-8D37-F51B45DBCDFB}" type="slidenum">
              <a:rPr lang="en-US" smtClean="0">
                <a:latin typeface="Times" pitchFamily="18" charset="0"/>
                <a:ea typeface="MS PGothic" pitchFamily="34" charset="-128"/>
              </a:rPr>
              <a:pPr/>
              <a:t>64</a:t>
            </a:fld>
            <a:endParaRPr lang="en-US" smtClean="0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32222497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613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</a:endParaRPr>
          </a:p>
        </p:txBody>
      </p:sp>
      <p:sp>
        <p:nvSpPr>
          <p:cNvPr id="1761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395FBE6-53CA-41A0-B8F8-D0007A28257C}" type="slidenum">
              <a:rPr lang="en-US" smtClean="0">
                <a:latin typeface="Times" pitchFamily="18" charset="0"/>
                <a:ea typeface="MS PGothic" pitchFamily="34" charset="-128"/>
              </a:rPr>
              <a:pPr/>
              <a:t>65</a:t>
            </a:fld>
            <a:endParaRPr lang="en-US" smtClean="0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12418670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715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</a:endParaRPr>
          </a:p>
        </p:txBody>
      </p:sp>
      <p:sp>
        <p:nvSpPr>
          <p:cNvPr id="1771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35158C0-093B-49D1-B0D5-6E7529609144}" type="slidenum">
              <a:rPr lang="en-US" smtClean="0">
                <a:latin typeface="Times" pitchFamily="18" charset="0"/>
                <a:ea typeface="MS PGothic" pitchFamily="34" charset="-128"/>
              </a:rPr>
              <a:pPr/>
              <a:t>66</a:t>
            </a:fld>
            <a:endParaRPr lang="en-US" smtClean="0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0246466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817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</a:endParaRPr>
          </a:p>
        </p:txBody>
      </p:sp>
      <p:sp>
        <p:nvSpPr>
          <p:cNvPr id="1781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3BFB68D-29AA-46F4-A1A6-771F361AE3E3}" type="slidenum">
              <a:rPr lang="en-US" smtClean="0">
                <a:latin typeface="Times" pitchFamily="18" charset="0"/>
                <a:ea typeface="MS PGothic" pitchFamily="34" charset="-128"/>
              </a:rPr>
              <a:pPr/>
              <a:t>67</a:t>
            </a:fld>
            <a:endParaRPr lang="en-US" smtClean="0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28086057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92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</a:endParaRPr>
          </a:p>
        </p:txBody>
      </p:sp>
      <p:sp>
        <p:nvSpPr>
          <p:cNvPr id="1792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1623AE2-72B4-4674-8C24-8FEB92EB9C8E}" type="slidenum">
              <a:rPr lang="en-US" smtClean="0">
                <a:latin typeface="Times" pitchFamily="18" charset="0"/>
                <a:ea typeface="MS PGothic" pitchFamily="34" charset="-128"/>
              </a:rPr>
              <a:pPr/>
              <a:t>68</a:t>
            </a:fld>
            <a:endParaRPr lang="en-US" smtClean="0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25890366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022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</a:endParaRPr>
          </a:p>
        </p:txBody>
      </p:sp>
      <p:sp>
        <p:nvSpPr>
          <p:cNvPr id="1802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CBBC96D-D8D2-45E0-87DB-8F69898F8788}" type="slidenum">
              <a:rPr lang="en-US" smtClean="0">
                <a:latin typeface="Times" pitchFamily="18" charset="0"/>
                <a:ea typeface="MS PGothic" pitchFamily="34" charset="-128"/>
              </a:rPr>
              <a:pPr/>
              <a:t>69</a:t>
            </a:fld>
            <a:endParaRPr lang="en-US" smtClean="0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8092318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125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</a:endParaRPr>
          </a:p>
        </p:txBody>
      </p:sp>
      <p:sp>
        <p:nvSpPr>
          <p:cNvPr id="1812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EAB624-8108-40FB-B335-3ABF74B9884C}" type="slidenum">
              <a:rPr lang="en-US" smtClean="0">
                <a:latin typeface="Times" pitchFamily="18" charset="0"/>
                <a:ea typeface="MS PGothic" pitchFamily="34" charset="-128"/>
              </a:rPr>
              <a:pPr/>
              <a:t>70</a:t>
            </a:fld>
            <a:endParaRPr lang="en-US" smtClean="0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950859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776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Times" pitchFamily="18" charset="0"/>
            </a:endParaRPr>
          </a:p>
        </p:txBody>
      </p:sp>
      <p:sp>
        <p:nvSpPr>
          <p:cNvPr id="1177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F7E929F-36CC-4DE9-B26C-8A54707381E4}" type="slidenum">
              <a:rPr lang="en-US" smtClean="0">
                <a:latin typeface="Times" pitchFamily="18" charset="0"/>
                <a:ea typeface="MS PGothic" pitchFamily="34" charset="-128"/>
              </a:rPr>
              <a:pPr/>
              <a:t>8</a:t>
            </a:fld>
            <a:endParaRPr lang="en-US" smtClean="0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8838276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227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</a:endParaRPr>
          </a:p>
        </p:txBody>
      </p:sp>
      <p:sp>
        <p:nvSpPr>
          <p:cNvPr id="1822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9B66E2-45FA-4F01-8FEE-90EC15FB241E}" type="slidenum">
              <a:rPr lang="en-US" smtClean="0">
                <a:latin typeface="Times" pitchFamily="18" charset="0"/>
                <a:ea typeface="MS PGothic" pitchFamily="34" charset="-128"/>
              </a:rPr>
              <a:pPr/>
              <a:t>71</a:t>
            </a:fld>
            <a:endParaRPr lang="en-US" smtClean="0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66729867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329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</a:endParaRPr>
          </a:p>
        </p:txBody>
      </p:sp>
      <p:sp>
        <p:nvSpPr>
          <p:cNvPr id="1833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D30ADA1-CF4D-42F1-B775-A17615D73EA5}" type="slidenum">
              <a:rPr lang="en-US" smtClean="0">
                <a:latin typeface="Times" pitchFamily="18" charset="0"/>
                <a:ea typeface="MS PGothic" pitchFamily="34" charset="-128"/>
              </a:rPr>
              <a:pPr/>
              <a:t>72</a:t>
            </a:fld>
            <a:endParaRPr lang="en-US" smtClean="0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34783620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432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</a:endParaRPr>
          </a:p>
        </p:txBody>
      </p:sp>
      <p:sp>
        <p:nvSpPr>
          <p:cNvPr id="1843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BF80BA3-021E-416F-B574-2EE8403673DB}" type="slidenum">
              <a:rPr lang="en-US" smtClean="0">
                <a:latin typeface="Times" pitchFamily="18" charset="0"/>
                <a:ea typeface="MS PGothic" pitchFamily="34" charset="-128"/>
              </a:rPr>
              <a:pPr/>
              <a:t>73</a:t>
            </a:fld>
            <a:endParaRPr lang="en-US" smtClean="0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63263778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534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</a:endParaRPr>
          </a:p>
        </p:txBody>
      </p:sp>
      <p:sp>
        <p:nvSpPr>
          <p:cNvPr id="1853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FF3CB6C-3F2C-4102-B9AA-ECED7F8873B5}" type="slidenum">
              <a:rPr lang="en-US" smtClean="0">
                <a:latin typeface="Times" pitchFamily="18" charset="0"/>
                <a:ea typeface="MS PGothic" pitchFamily="34" charset="-128"/>
              </a:rPr>
              <a:pPr/>
              <a:t>74</a:t>
            </a:fld>
            <a:endParaRPr lang="en-US" smtClean="0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2171778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63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</a:endParaRPr>
          </a:p>
        </p:txBody>
      </p:sp>
      <p:sp>
        <p:nvSpPr>
          <p:cNvPr id="1863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A3C241F-6BBC-4DBA-A1C0-0C04AA9748F5}" type="slidenum">
              <a:rPr lang="en-US" smtClean="0">
                <a:latin typeface="Times" pitchFamily="18" charset="0"/>
                <a:ea typeface="MS PGothic" pitchFamily="34" charset="-128"/>
              </a:rPr>
              <a:pPr/>
              <a:t>75</a:t>
            </a:fld>
            <a:endParaRPr lang="en-US" smtClean="0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6142588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739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</a:endParaRPr>
          </a:p>
        </p:txBody>
      </p:sp>
      <p:sp>
        <p:nvSpPr>
          <p:cNvPr id="1873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A64FEE5-36C2-480C-B4D4-0F7372D48524}" type="slidenum">
              <a:rPr lang="en-US" smtClean="0">
                <a:latin typeface="Times" pitchFamily="18" charset="0"/>
                <a:ea typeface="MS PGothic" pitchFamily="34" charset="-128"/>
              </a:rPr>
              <a:pPr/>
              <a:t>76</a:t>
            </a:fld>
            <a:endParaRPr lang="en-US" smtClean="0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89034664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841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</a:endParaRPr>
          </a:p>
        </p:txBody>
      </p:sp>
      <p:sp>
        <p:nvSpPr>
          <p:cNvPr id="1884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A9820A7-D2B2-4931-B05A-E9CF36F163A9}" type="slidenum">
              <a:rPr lang="en-US" smtClean="0">
                <a:latin typeface="Times" pitchFamily="18" charset="0"/>
                <a:ea typeface="MS PGothic" pitchFamily="34" charset="-128"/>
              </a:rPr>
              <a:pPr/>
              <a:t>77</a:t>
            </a:fld>
            <a:endParaRPr lang="en-US" smtClean="0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79814426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944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</a:endParaRPr>
          </a:p>
        </p:txBody>
      </p:sp>
      <p:sp>
        <p:nvSpPr>
          <p:cNvPr id="1894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2DF0233-A8BA-4EDA-B68A-4E357FFE9D7D}" type="slidenum">
              <a:rPr lang="en-US" smtClean="0">
                <a:latin typeface="Times" pitchFamily="18" charset="0"/>
                <a:ea typeface="MS PGothic" pitchFamily="34" charset="-128"/>
              </a:rPr>
              <a:pPr/>
              <a:t>78</a:t>
            </a:fld>
            <a:endParaRPr lang="en-US" smtClean="0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20565573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046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</a:endParaRPr>
          </a:p>
        </p:txBody>
      </p:sp>
      <p:sp>
        <p:nvSpPr>
          <p:cNvPr id="1904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20E77CE-5BF9-4F5C-BA37-DA8260F8BBED}" type="slidenum">
              <a:rPr lang="en-US" smtClean="0">
                <a:latin typeface="Times" pitchFamily="18" charset="0"/>
                <a:ea typeface="MS PGothic" pitchFamily="34" charset="-128"/>
              </a:rPr>
              <a:pPr/>
              <a:t>79</a:t>
            </a:fld>
            <a:endParaRPr lang="en-US" smtClean="0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73680707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149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</a:endParaRPr>
          </a:p>
        </p:txBody>
      </p:sp>
      <p:sp>
        <p:nvSpPr>
          <p:cNvPr id="1914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24E9C36-B4F7-43A1-BC66-F3F6E5FF5F64}" type="slidenum">
              <a:rPr lang="en-US" smtClean="0">
                <a:latin typeface="Times" pitchFamily="18" charset="0"/>
                <a:ea typeface="MS PGothic" pitchFamily="34" charset="-128"/>
              </a:rPr>
              <a:pPr/>
              <a:t>80</a:t>
            </a:fld>
            <a:endParaRPr lang="en-US" smtClean="0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717415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878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Times" pitchFamily="18" charset="0"/>
            </a:endParaRPr>
          </a:p>
        </p:txBody>
      </p:sp>
      <p:sp>
        <p:nvSpPr>
          <p:cNvPr id="1187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A933A8D-AAC4-40B8-9C1A-944E35837A26}" type="slidenum">
              <a:rPr lang="en-US" smtClean="0">
                <a:latin typeface="Times" pitchFamily="18" charset="0"/>
                <a:ea typeface="MS PGothic" pitchFamily="34" charset="-128"/>
              </a:rPr>
              <a:pPr/>
              <a:t>9</a:t>
            </a:fld>
            <a:endParaRPr lang="en-US" smtClean="0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88937042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251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</a:endParaRPr>
          </a:p>
        </p:txBody>
      </p:sp>
      <p:sp>
        <p:nvSpPr>
          <p:cNvPr id="1925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DE7D660-1740-45C4-A4FE-6B0707A46AA6}" type="slidenum">
              <a:rPr lang="en-US" smtClean="0">
                <a:latin typeface="Times" pitchFamily="18" charset="0"/>
                <a:ea typeface="MS PGothic" pitchFamily="34" charset="-128"/>
              </a:rPr>
              <a:pPr/>
              <a:t>81</a:t>
            </a:fld>
            <a:endParaRPr lang="en-US" smtClean="0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6047111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353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</a:endParaRPr>
          </a:p>
        </p:txBody>
      </p:sp>
      <p:sp>
        <p:nvSpPr>
          <p:cNvPr id="1935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10D1B83-3E3B-46B5-A311-4EA0828497B2}" type="slidenum">
              <a:rPr lang="en-US" smtClean="0">
                <a:latin typeface="Times" pitchFamily="18" charset="0"/>
                <a:ea typeface="MS PGothic" pitchFamily="34" charset="-128"/>
              </a:rPr>
              <a:pPr/>
              <a:t>82</a:t>
            </a:fld>
            <a:endParaRPr lang="en-US" smtClean="0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903960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456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</a:endParaRPr>
          </a:p>
        </p:txBody>
      </p:sp>
      <p:sp>
        <p:nvSpPr>
          <p:cNvPr id="1945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59263AD-A559-476F-AC36-0008A72B641A}" type="slidenum">
              <a:rPr lang="en-US" smtClean="0">
                <a:latin typeface="Times" pitchFamily="18" charset="0"/>
                <a:ea typeface="MS PGothic" pitchFamily="34" charset="-128"/>
              </a:rPr>
              <a:pPr/>
              <a:t>83</a:t>
            </a:fld>
            <a:endParaRPr lang="en-US" smtClean="0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03431879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558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</a:endParaRPr>
          </a:p>
        </p:txBody>
      </p:sp>
      <p:sp>
        <p:nvSpPr>
          <p:cNvPr id="1955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6C976B3-84F6-4417-859E-5AF058B63EBE}" type="slidenum">
              <a:rPr lang="en-US" smtClean="0">
                <a:latin typeface="Times" pitchFamily="18" charset="0"/>
                <a:ea typeface="MS PGothic" pitchFamily="34" charset="-128"/>
              </a:rPr>
              <a:pPr/>
              <a:t>84</a:t>
            </a:fld>
            <a:endParaRPr lang="en-US" smtClean="0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00339460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661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</a:endParaRPr>
          </a:p>
        </p:txBody>
      </p:sp>
      <p:sp>
        <p:nvSpPr>
          <p:cNvPr id="1966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8C79A81-D66C-4AE1-A36C-BE8E412A44E6}" type="slidenum">
              <a:rPr lang="en-US" smtClean="0">
                <a:latin typeface="Times" pitchFamily="18" charset="0"/>
                <a:ea typeface="MS PGothic" pitchFamily="34" charset="-128"/>
              </a:rPr>
              <a:pPr/>
              <a:t>85</a:t>
            </a:fld>
            <a:endParaRPr lang="en-US" smtClean="0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3124226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76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</a:endParaRPr>
          </a:p>
        </p:txBody>
      </p:sp>
      <p:sp>
        <p:nvSpPr>
          <p:cNvPr id="1976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E2C5A7A-A694-4699-B323-635782DB2D4C}" type="slidenum">
              <a:rPr lang="en-US" smtClean="0">
                <a:latin typeface="Times" pitchFamily="18" charset="0"/>
                <a:ea typeface="MS PGothic" pitchFamily="34" charset="-128"/>
              </a:rPr>
              <a:pPr/>
              <a:t>86</a:t>
            </a:fld>
            <a:endParaRPr lang="en-US" smtClean="0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8387556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86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</a:endParaRPr>
          </a:p>
        </p:txBody>
      </p:sp>
      <p:sp>
        <p:nvSpPr>
          <p:cNvPr id="1986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2D6727C-B91E-452D-901A-07E11BD28B5C}" type="slidenum">
              <a:rPr lang="en-US" smtClean="0">
                <a:latin typeface="Times" pitchFamily="18" charset="0"/>
                <a:ea typeface="MS PGothic" pitchFamily="34" charset="-128"/>
              </a:rPr>
              <a:pPr/>
              <a:t>87</a:t>
            </a:fld>
            <a:endParaRPr lang="en-US" smtClean="0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78320141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968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</a:endParaRPr>
          </a:p>
        </p:txBody>
      </p:sp>
      <p:sp>
        <p:nvSpPr>
          <p:cNvPr id="1996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1114415-00A3-4AA6-81BD-913B019EFE7E}" type="slidenum">
              <a:rPr lang="en-US" smtClean="0">
                <a:latin typeface="Times" pitchFamily="18" charset="0"/>
                <a:ea typeface="MS PGothic" pitchFamily="34" charset="-128"/>
              </a:rPr>
              <a:pPr/>
              <a:t>88</a:t>
            </a:fld>
            <a:endParaRPr lang="en-US" smtClean="0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34082651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6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  <a:ea typeface="ヒラギノ角ゴ Pro W3" pitchFamily="127" charset="-128"/>
            </a:endParaRPr>
          </a:p>
        </p:txBody>
      </p:sp>
      <p:sp>
        <p:nvSpPr>
          <p:cNvPr id="921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8F6300D-9579-4502-980D-35DC7CB41B4F}" type="slidenum">
              <a:rPr lang="en-US" smtClean="0">
                <a:latin typeface="Times" pitchFamily="18" charset="0"/>
              </a:rPr>
              <a:pPr/>
              <a:t>90</a:t>
            </a:fld>
            <a:endParaRPr lang="en-US" smtClean="0"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08591824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318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  <a:ea typeface="ヒラギノ角ゴ Pro W3" pitchFamily="127" charset="-128"/>
            </a:endParaRPr>
          </a:p>
        </p:txBody>
      </p:sp>
      <p:sp>
        <p:nvSpPr>
          <p:cNvPr id="931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19670F1-D7CC-4D14-AAAB-7B0187286441}" type="slidenum">
              <a:rPr lang="en-US" smtClean="0">
                <a:latin typeface="Times" pitchFamily="18" charset="0"/>
              </a:rPr>
              <a:pPr/>
              <a:t>91</a:t>
            </a:fld>
            <a:endParaRPr lang="en-US" smtClean="0"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030720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981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</a:endParaRPr>
          </a:p>
        </p:txBody>
      </p:sp>
      <p:sp>
        <p:nvSpPr>
          <p:cNvPr id="1198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DE1835D-0E0D-40C9-84D8-9D49D7B8DAAF}" type="slidenum">
              <a:rPr lang="en-US" smtClean="0">
                <a:latin typeface="Times" pitchFamily="18" charset="0"/>
                <a:ea typeface="MS PGothic" pitchFamily="34" charset="-128"/>
              </a:rPr>
              <a:pPr/>
              <a:t>10</a:t>
            </a:fld>
            <a:endParaRPr lang="en-US" smtClean="0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46461986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421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  <a:ea typeface="ヒラギノ角ゴ Pro W3" pitchFamily="127" charset="-128"/>
            </a:endParaRPr>
          </a:p>
        </p:txBody>
      </p:sp>
      <p:sp>
        <p:nvSpPr>
          <p:cNvPr id="942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D47CF57-F804-4436-827E-C05D3D36FEC7}" type="slidenum">
              <a:rPr lang="en-US" smtClean="0">
                <a:latin typeface="Times" pitchFamily="18" charset="0"/>
              </a:rPr>
              <a:pPr/>
              <a:t>92</a:t>
            </a:fld>
            <a:endParaRPr lang="en-US" smtClean="0"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09880385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52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  <a:ea typeface="ヒラギノ角ゴ Pro W3" pitchFamily="127" charset="-128"/>
            </a:endParaRPr>
          </a:p>
        </p:txBody>
      </p:sp>
      <p:sp>
        <p:nvSpPr>
          <p:cNvPr id="952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EBA3333-3E5E-4A27-A2E4-9921863CEE84}" type="slidenum">
              <a:rPr lang="en-US" smtClean="0">
                <a:latin typeface="Times" pitchFamily="18" charset="0"/>
              </a:rPr>
              <a:pPr/>
              <a:t>93</a:t>
            </a:fld>
            <a:endParaRPr lang="en-US" smtClean="0"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87161373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62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  <a:ea typeface="ヒラギノ角ゴ Pro W3" pitchFamily="127" charset="-128"/>
            </a:endParaRPr>
          </a:p>
        </p:txBody>
      </p:sp>
      <p:sp>
        <p:nvSpPr>
          <p:cNvPr id="962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D443CB0-BFEA-4D25-9368-C283D603FE59}" type="slidenum">
              <a:rPr lang="en-US" smtClean="0">
                <a:latin typeface="Times" pitchFamily="18" charset="0"/>
              </a:rPr>
              <a:pPr/>
              <a:t>94</a:t>
            </a:fld>
            <a:endParaRPr lang="en-US" smtClean="0"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41506936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728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  <a:ea typeface="ヒラギノ角ゴ Pro W3" pitchFamily="127" charset="-128"/>
            </a:endParaRPr>
          </a:p>
        </p:txBody>
      </p:sp>
      <p:sp>
        <p:nvSpPr>
          <p:cNvPr id="972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37CE21D-C7AF-4B16-827F-C5B343F5AEF9}" type="slidenum">
              <a:rPr lang="en-US" smtClean="0">
                <a:latin typeface="Times" pitchFamily="18" charset="0"/>
              </a:rPr>
              <a:pPr/>
              <a:t>95</a:t>
            </a:fld>
            <a:endParaRPr lang="en-US" smtClean="0"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82593775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830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  <a:ea typeface="ヒラギノ角ゴ Pro W3" pitchFamily="127" charset="-128"/>
            </a:endParaRPr>
          </a:p>
        </p:txBody>
      </p:sp>
      <p:sp>
        <p:nvSpPr>
          <p:cNvPr id="983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54E584C-C108-482A-9F91-B54F635F5413}" type="slidenum">
              <a:rPr lang="en-US" smtClean="0">
                <a:latin typeface="Times" pitchFamily="18" charset="0"/>
              </a:rPr>
              <a:pPr/>
              <a:t>96</a:t>
            </a:fld>
            <a:endParaRPr lang="en-US" smtClean="0"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08713537"/>
      </p:ext>
    </p:extLst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933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  <a:ea typeface="ヒラギノ角ゴ Pro W3" pitchFamily="127" charset="-128"/>
            </a:endParaRPr>
          </a:p>
        </p:txBody>
      </p:sp>
      <p:sp>
        <p:nvSpPr>
          <p:cNvPr id="993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37D73A5-132A-4368-A873-6F2EA34867F2}" type="slidenum">
              <a:rPr lang="en-US" smtClean="0">
                <a:latin typeface="Times" pitchFamily="18" charset="0"/>
              </a:rPr>
              <a:pPr/>
              <a:t>97</a:t>
            </a:fld>
            <a:endParaRPr lang="en-US" smtClean="0"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8117804"/>
      </p:ext>
    </p:extLst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  <a:ea typeface="ヒラギノ角ゴ Pro W3" pitchFamily="127" charset="-128"/>
            </a:endParaRPr>
          </a:p>
        </p:txBody>
      </p:sp>
      <p:sp>
        <p:nvSpPr>
          <p:cNvPr id="1003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48DA20B-C1B0-47C8-87FE-6B8A42C6DB00}" type="slidenum">
              <a:rPr lang="en-US" smtClean="0">
                <a:latin typeface="Times" pitchFamily="18" charset="0"/>
              </a:rPr>
              <a:pPr/>
              <a:t>98</a:t>
            </a:fld>
            <a:endParaRPr lang="en-US" smtClean="0"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77480808"/>
      </p:ext>
    </p:extLst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137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  <a:ea typeface="ヒラギノ角ゴ Pro W3" pitchFamily="127" charset="-128"/>
            </a:endParaRPr>
          </a:p>
        </p:txBody>
      </p:sp>
      <p:sp>
        <p:nvSpPr>
          <p:cNvPr id="1013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83571F1-5770-4459-B707-E3F60ADBC88C}" type="slidenum">
              <a:rPr lang="en-US" smtClean="0">
                <a:latin typeface="Times" pitchFamily="18" charset="0"/>
              </a:rPr>
              <a:pPr/>
              <a:t>99</a:t>
            </a:fld>
            <a:endParaRPr lang="en-US" smtClean="0"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3765358"/>
      </p:ext>
    </p:extLst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  <a:ea typeface="ヒラギノ角ゴ Pro W3" pitchFamily="127" charset="-128"/>
            </a:endParaRPr>
          </a:p>
        </p:txBody>
      </p:sp>
      <p:sp>
        <p:nvSpPr>
          <p:cNvPr id="1024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D749054-CA22-4657-A1F5-63C72388E23F}" type="slidenum">
              <a:rPr lang="en-US" smtClean="0">
                <a:latin typeface="Times" pitchFamily="18" charset="0"/>
              </a:rPr>
              <a:pPr/>
              <a:t>100</a:t>
            </a:fld>
            <a:endParaRPr lang="en-US" smtClean="0"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5160156"/>
      </p:ext>
    </p:extLst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342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  <a:ea typeface="ヒラギノ角ゴ Pro W3" pitchFamily="127" charset="-128"/>
            </a:endParaRPr>
          </a:p>
        </p:txBody>
      </p:sp>
      <p:sp>
        <p:nvSpPr>
          <p:cNvPr id="1034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F3C9E83-BB87-4167-B392-E4098EAC0D7E}" type="slidenum">
              <a:rPr lang="en-US" smtClean="0">
                <a:latin typeface="Times" pitchFamily="18" charset="0"/>
              </a:rPr>
              <a:pPr/>
              <a:t>101</a:t>
            </a:fld>
            <a:endParaRPr lang="en-US" smtClean="0"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295623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64ED7455-36F9-4B46-8EE2-69377DD58E36}" type="datetimeFigureOut">
              <a:rPr lang="en-US" smtClean="0"/>
              <a:t>9/15/2014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46DF1F60-732A-4EEA-A8B1-DBCF91A90FD3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4ED7455-36F9-4B46-8EE2-69377DD58E36}" type="datetimeFigureOut">
              <a:rPr lang="en-US" smtClean="0"/>
              <a:t>9/15/2014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6DF1F60-732A-4EEA-A8B1-DBCF91A90F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64ED7455-36F9-4B46-8EE2-69377DD58E36}" type="datetimeFigureOut">
              <a:rPr lang="en-US" smtClean="0"/>
              <a:t>9/15/2014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46DF1F60-732A-4EEA-A8B1-DBCF91A90F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4ED7455-36F9-4B46-8EE2-69377DD58E36}" type="datetimeFigureOut">
              <a:rPr lang="en-US" smtClean="0"/>
              <a:t>9/15/2014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6DF1F60-732A-4EEA-A8B1-DBCF91A90F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64ED7455-36F9-4B46-8EE2-69377DD58E36}" type="datetimeFigureOut">
              <a:rPr lang="en-US" smtClean="0"/>
              <a:t>9/15/2014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46DF1F60-732A-4EEA-A8B1-DBCF91A90FD3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4ED7455-36F9-4B46-8EE2-69377DD58E36}" type="datetimeFigureOut">
              <a:rPr lang="en-US" smtClean="0"/>
              <a:t>9/15/2014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6DF1F60-732A-4EEA-A8B1-DBCF91A90F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4ED7455-36F9-4B46-8EE2-69377DD58E36}" type="datetimeFigureOut">
              <a:rPr lang="en-US" smtClean="0"/>
              <a:t>9/15/2014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6DF1F60-732A-4EEA-A8B1-DBCF91A90F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4ED7455-36F9-4B46-8EE2-69377DD58E36}" type="datetimeFigureOut">
              <a:rPr lang="en-US" smtClean="0"/>
              <a:t>9/15/2014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6DF1F60-732A-4EEA-A8B1-DBCF91A90F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64ED7455-36F9-4B46-8EE2-69377DD58E36}" type="datetimeFigureOut">
              <a:rPr lang="en-US" smtClean="0"/>
              <a:t>9/15/2014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6DF1F60-732A-4EEA-A8B1-DBCF91A90F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4ED7455-36F9-4B46-8EE2-69377DD58E36}" type="datetimeFigureOut">
              <a:rPr lang="en-US" smtClean="0"/>
              <a:t>9/15/2014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6DF1F60-732A-4EEA-A8B1-DBCF91A90F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4ED7455-36F9-4B46-8EE2-69377DD58E36}" type="datetimeFigureOut">
              <a:rPr lang="en-US" smtClean="0"/>
              <a:t>9/15/2014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6DF1F60-732A-4EEA-A8B1-DBCF91A90FD3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64ED7455-36F9-4B46-8EE2-69377DD58E36}" type="datetimeFigureOut">
              <a:rPr lang="en-US" smtClean="0"/>
              <a:t>9/15/2014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46DF1F60-732A-4EEA-A8B1-DBCF91A90FD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106.xml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7.xml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8.xml"/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109.xml"/><Relationship Id="rId1" Type="http://schemas.openxmlformats.org/officeDocument/2006/relationships/slideLayout" Target="../slideLayouts/slideLayout4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110.xml"/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111.xml"/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1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jpeg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3.xml"/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notesSlide" Target="../notesSlides/notesSlide114.xml"/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115.xml"/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notesSlide" Target="../notesSlides/notesSlide117.xml"/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118.xml"/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notesSlide" Target="../notesSlides/notesSlide119.xml"/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120.xml"/><Relationship Id="rId1" Type="http://schemas.openxmlformats.org/officeDocument/2006/relationships/slideLayout" Target="../slideLayouts/slideLayout4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notesSlide" Target="../notesSlides/notesSlide121.xml"/><Relationship Id="rId1" Type="http://schemas.openxmlformats.org/officeDocument/2006/relationships/slideLayout" Target="../slideLayouts/slideLayout4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notesSlide" Target="../notesSlides/notesSlide12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4.jpeg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notesSlide" Target="../notesSlides/notesSlide1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6.jpeg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4.xml"/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5.xml"/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notesSlide" Target="../notesSlides/notesSlide12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7.xml"/><Relationship Id="rId1" Type="http://schemas.openxmlformats.org/officeDocument/2006/relationships/slideLayout" Target="../slideLayouts/slideLayout2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8.xml"/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notesSlide" Target="../notesSlides/notesSlide12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9.jpeg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0.xml"/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notesSlide" Target="../notesSlides/notesSlide131.xml"/><Relationship Id="rId1" Type="http://schemas.openxmlformats.org/officeDocument/2006/relationships/slideLayout" Target="../slideLayouts/slideLayout2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2.xml"/><Relationship Id="rId1" Type="http://schemas.openxmlformats.org/officeDocument/2006/relationships/slideLayout" Target="../slideLayouts/slideLayout2.x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notesSlide" Target="../notesSlides/notesSlide133.xml"/><Relationship Id="rId1" Type="http://schemas.openxmlformats.org/officeDocument/2006/relationships/slideLayout" Target="../slideLayouts/slideLayout2.x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notesSlide" Target="../notesSlides/notesSlide134.xml"/><Relationship Id="rId1" Type="http://schemas.openxmlformats.org/officeDocument/2006/relationships/slideLayout" Target="../slideLayouts/slideLayout4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5.xml"/><Relationship Id="rId1" Type="http://schemas.openxmlformats.org/officeDocument/2006/relationships/slideLayout" Target="../slideLayouts/slideLayout2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notesSlide" Target="../notesSlides/notesSlide13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5.jpeg"/><Relationship Id="rId4" Type="http://schemas.openxmlformats.org/officeDocument/2006/relationships/image" Target="../media/image84.jpeg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8.xml"/><Relationship Id="rId1" Type="http://schemas.openxmlformats.org/officeDocument/2006/relationships/slideLayout" Target="../slideLayouts/slideLayout2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9.xml"/><Relationship Id="rId1" Type="http://schemas.openxmlformats.org/officeDocument/2006/relationships/slideLayout" Target="../slideLayouts/slideLayout2.xml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notesSlide" Target="../notesSlides/notesSlide140.xml"/><Relationship Id="rId1" Type="http://schemas.openxmlformats.org/officeDocument/2006/relationships/slideLayout" Target="../slideLayouts/slideLayout2.xml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1.xml"/><Relationship Id="rId1" Type="http://schemas.openxmlformats.org/officeDocument/2006/relationships/slideLayout" Target="../slideLayouts/slideLayout2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2.xml"/><Relationship Id="rId1" Type="http://schemas.openxmlformats.org/officeDocument/2006/relationships/slideLayout" Target="../slideLayouts/slideLayout2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3.xml"/><Relationship Id="rId1" Type="http://schemas.openxmlformats.org/officeDocument/2006/relationships/slideLayout" Target="../slideLayouts/slideLayout2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4.xml"/><Relationship Id="rId1" Type="http://schemas.openxmlformats.org/officeDocument/2006/relationships/slideLayout" Target="../slideLayouts/slideLayout2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5.xml"/><Relationship Id="rId1" Type="http://schemas.openxmlformats.org/officeDocument/2006/relationships/slideLayout" Target="../slideLayouts/slideLayout2.xml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notesSlide" Target="../notesSlides/notesSlide14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notesSlide" Target="../notesSlides/notesSlide147.xml"/><Relationship Id="rId1" Type="http://schemas.openxmlformats.org/officeDocument/2006/relationships/slideLayout" Target="../slideLayouts/slideLayout2.xml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notesSlide" Target="../notesSlides/notesSlide148.xml"/><Relationship Id="rId1" Type="http://schemas.openxmlformats.org/officeDocument/2006/relationships/slideLayout" Target="../slideLayouts/slideLayout2.xml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notesSlide" Target="../notesSlides/notesSlide149.xml"/><Relationship Id="rId1" Type="http://schemas.openxmlformats.org/officeDocument/2006/relationships/slideLayout" Target="../slideLayouts/slideLayout2.xml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0.xml"/><Relationship Id="rId1" Type="http://schemas.openxmlformats.org/officeDocument/2006/relationships/slideLayout" Target="../slideLayouts/slideLayout2.xml"/></Relationships>
</file>

<file path=ppt/slides/_rels/slide1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1.xml"/><Relationship Id="rId1" Type="http://schemas.openxmlformats.org/officeDocument/2006/relationships/slideLayout" Target="../slideLayouts/slideLayout2.xml"/></Relationships>
</file>

<file path=ppt/slides/_rels/slide1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2.xml"/><Relationship Id="rId1" Type="http://schemas.openxmlformats.org/officeDocument/2006/relationships/slideLayout" Target="../slideLayouts/slideLayout2.xml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notesSlide" Target="../notesSlides/notesSlide153.xml"/><Relationship Id="rId1" Type="http://schemas.openxmlformats.org/officeDocument/2006/relationships/slideLayout" Target="../slideLayouts/slideLayout2.xml"/></Relationships>
</file>

<file path=ppt/slides/_rels/slide1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notesSlide" Target="../notesSlides/notesSlide154.xml"/><Relationship Id="rId1" Type="http://schemas.openxmlformats.org/officeDocument/2006/relationships/slideLayout" Target="../slideLayouts/slideLayout2.xml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5.xml"/><Relationship Id="rId1" Type="http://schemas.openxmlformats.org/officeDocument/2006/relationships/slideLayout" Target="../slideLayouts/slideLayout2.xml"/></Relationships>
</file>

<file path=ppt/slides/_rels/slide1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notesSlide" Target="../notesSlides/notesSlide156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notesSlide" Target="../notesSlides/notesSlide157.xml"/><Relationship Id="rId1" Type="http://schemas.openxmlformats.org/officeDocument/2006/relationships/slideLayout" Target="../slideLayouts/slideLayout2.xml"/></Relationships>
</file>

<file path=ppt/slides/_rels/slide1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8.xml"/><Relationship Id="rId1" Type="http://schemas.openxmlformats.org/officeDocument/2006/relationships/slideLayout" Target="../slideLayouts/slideLayout2.xml"/></Relationships>
</file>

<file path=ppt/slides/_rels/slide1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notesSlide" Target="../notesSlides/notesSlide159.xml"/><Relationship Id="rId1" Type="http://schemas.openxmlformats.org/officeDocument/2006/relationships/slideLayout" Target="../slideLayouts/slideLayout2.xml"/></Relationships>
</file>

<file path=ppt/slides/_rels/slide1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notesSlide" Target="../notesSlides/notesSlide160.xml"/><Relationship Id="rId1" Type="http://schemas.openxmlformats.org/officeDocument/2006/relationships/slideLayout" Target="../slideLayouts/slideLayout2.xml"/></Relationships>
</file>

<file path=ppt/slides/_rels/slide1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1.xml"/><Relationship Id="rId1" Type="http://schemas.openxmlformats.org/officeDocument/2006/relationships/slideLayout" Target="../slideLayouts/slideLayout2.xml"/></Relationships>
</file>

<file path=ppt/slides/_rels/slide1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notesSlide" Target="../notesSlides/notesSlide162.xml"/><Relationship Id="rId1" Type="http://schemas.openxmlformats.org/officeDocument/2006/relationships/slideLayout" Target="../slideLayouts/slideLayout4.xml"/></Relationships>
</file>

<file path=ppt/slides/_rels/slide1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3.xml"/><Relationship Id="rId1" Type="http://schemas.openxmlformats.org/officeDocument/2006/relationships/slideLayout" Target="../slideLayouts/slideLayout2.xml"/></Relationships>
</file>

<file path=ppt/slides/_rels/slide1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4.xml"/><Relationship Id="rId1" Type="http://schemas.openxmlformats.org/officeDocument/2006/relationships/slideLayout" Target="../slideLayouts/slideLayout2.xml"/></Relationships>
</file>

<file path=ppt/slides/_rels/slide1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5.xml"/><Relationship Id="rId1" Type="http://schemas.openxmlformats.org/officeDocument/2006/relationships/slideLayout" Target="../slideLayouts/slideLayout2.xml"/></Relationships>
</file>

<file path=ppt/slides/_rels/slide1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notesSlide" Target="../notesSlides/notesSlide167.xml"/><Relationship Id="rId1" Type="http://schemas.openxmlformats.org/officeDocument/2006/relationships/slideLayout" Target="../slideLayouts/slideLayout2.xml"/></Relationships>
</file>

<file path=ppt/slides/_rels/slide1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notesSlide" Target="../notesSlides/notesSlide168.xml"/><Relationship Id="rId1" Type="http://schemas.openxmlformats.org/officeDocument/2006/relationships/slideLayout" Target="../slideLayouts/slideLayout2.xml"/></Relationships>
</file>

<file path=ppt/slides/_rels/slide1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9.xml"/><Relationship Id="rId1" Type="http://schemas.openxmlformats.org/officeDocument/2006/relationships/slideLayout" Target="../slideLayouts/slideLayout2.xml"/></Relationships>
</file>

<file path=ppt/slides/_rels/slide1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notesSlide" Target="../notesSlides/notesSlide170.xml"/><Relationship Id="rId1" Type="http://schemas.openxmlformats.org/officeDocument/2006/relationships/slideLayout" Target="../slideLayouts/slideLayout2.xml"/></Relationships>
</file>

<file path=ppt/slides/_rels/slide1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notesSlide" Target="../notesSlides/notesSlide17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6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4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4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4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3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Molecules, compounds, and chemical equations 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 bwMode="auto">
          <a:xfrm>
            <a:off x="0" y="1"/>
            <a:ext cx="9144000" cy="769441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  <a:miter lim="800000"/>
            <a:headEnd/>
            <a:tailEnd/>
          </a:ln>
        </p:spPr>
        <p:txBody>
          <a:bodyPr wrap="square" lIns="45720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mtClean="0"/>
              <a:t>Types of Chemical Formulas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5125" y="1141413"/>
            <a:ext cx="8229600" cy="382905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ea typeface="+mn-ea"/>
                <a:cs typeface="+mn-cs"/>
              </a:rPr>
              <a:t>Chemical formulas can generally be categorized into three different types: </a:t>
            </a:r>
          </a:p>
          <a:p>
            <a:pPr>
              <a:buFontTx/>
              <a:buNone/>
              <a:defRPr/>
            </a:pPr>
            <a:endParaRPr lang="en-US" dirty="0" smtClean="0">
              <a:ea typeface="+mn-ea"/>
              <a:cs typeface="+mn-cs"/>
            </a:endParaRPr>
          </a:p>
          <a:p>
            <a:pPr marL="1722438">
              <a:defRPr/>
            </a:pPr>
            <a:r>
              <a:rPr lang="en-US" dirty="0" smtClean="0">
                <a:ea typeface="+mn-ea"/>
                <a:cs typeface="+mn-cs"/>
              </a:rPr>
              <a:t>Empirical formula</a:t>
            </a:r>
          </a:p>
          <a:p>
            <a:pPr marL="1722438">
              <a:buFontTx/>
              <a:buNone/>
              <a:defRPr/>
            </a:pPr>
            <a:endParaRPr lang="en-US" sz="1050" dirty="0" smtClean="0">
              <a:ea typeface="+mn-ea"/>
              <a:cs typeface="+mn-cs"/>
            </a:endParaRPr>
          </a:p>
          <a:p>
            <a:pPr marL="1722438">
              <a:defRPr/>
            </a:pPr>
            <a:r>
              <a:rPr lang="en-US" dirty="0" smtClean="0">
                <a:ea typeface="+mn-ea"/>
                <a:cs typeface="+mn-cs"/>
              </a:rPr>
              <a:t>Molecular formula</a:t>
            </a:r>
          </a:p>
          <a:p>
            <a:pPr marL="1722438">
              <a:buFontTx/>
              <a:buNone/>
              <a:defRPr/>
            </a:pPr>
            <a:endParaRPr lang="en-US" sz="1050" dirty="0" smtClean="0">
              <a:ea typeface="+mn-ea"/>
              <a:cs typeface="+mn-cs"/>
            </a:endParaRPr>
          </a:p>
          <a:p>
            <a:pPr marL="1722438">
              <a:defRPr/>
            </a:pPr>
            <a:r>
              <a:rPr lang="en-US" dirty="0" smtClean="0">
                <a:ea typeface="+mn-ea"/>
                <a:cs typeface="+mn-cs"/>
              </a:rPr>
              <a:t>Structural formula</a:t>
            </a:r>
            <a:endParaRPr lang="en-US" dirty="0"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9441"/>
          </a:xfrm>
        </p:spPr>
        <p:txBody>
          <a:bodyPr lIns="457200" anchor="t">
            <a:spAutoFit/>
          </a:bodyPr>
          <a:lstStyle/>
          <a:p>
            <a:pPr eaLnBrk="1" hangingPunct="1"/>
            <a:r>
              <a:rPr lang="en-US" smtClean="0">
                <a:solidFill>
                  <a:srgbClr val="ED6B06"/>
                </a:solidFill>
                <a:ea typeface="ヒラギノ角ゴ Pro W3" pitchFamily="127" charset="-128"/>
                <a:cs typeface="Arial" pitchFamily="34" charset="0"/>
              </a:rPr>
              <a:t>Limiting Reactant</a:t>
            </a:r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>
          <a:xfrm>
            <a:off x="457200" y="685802"/>
            <a:ext cx="8229600" cy="2493963"/>
          </a:xfrm>
        </p:spPr>
        <p:txBody>
          <a:bodyPr/>
          <a:lstStyle/>
          <a:p>
            <a:r>
              <a:rPr lang="en-US" smtClean="0">
                <a:ea typeface="ヒラギノ角ゴ Pro W3" pitchFamily="127" charset="-128"/>
              </a:rPr>
              <a:t>We have enough crusts for four pizzas, enough cheese for five pizzas, but enough tomato sauce for only three pizzas. </a:t>
            </a:r>
          </a:p>
          <a:p>
            <a:pPr lvl="1"/>
            <a:r>
              <a:rPr lang="en-US" smtClean="0">
                <a:solidFill>
                  <a:srgbClr val="333399"/>
                </a:solidFill>
                <a:ea typeface="ヒラギノ角ゴ Pro W3" pitchFamily="127" charset="-128"/>
              </a:rPr>
              <a:t>We can make only three pizzas. The tomato sauce </a:t>
            </a:r>
            <a:r>
              <a:rPr lang="en-US" i="1" smtClean="0">
                <a:solidFill>
                  <a:srgbClr val="333399"/>
                </a:solidFill>
                <a:ea typeface="ヒラギノ角ゴ Pro W3" pitchFamily="127" charset="-128"/>
              </a:rPr>
              <a:t>limits </a:t>
            </a:r>
            <a:r>
              <a:rPr lang="en-US" smtClean="0">
                <a:solidFill>
                  <a:srgbClr val="333399"/>
                </a:solidFill>
                <a:ea typeface="ヒラギノ角ゴ Pro W3" pitchFamily="127" charset="-128"/>
              </a:rPr>
              <a:t>how many pizzas we can make.</a:t>
            </a:r>
          </a:p>
        </p:txBody>
      </p:sp>
      <p:pic>
        <p:nvPicPr>
          <p:cNvPr id="14340" name="Picture 6" descr="Z:\50627 IRDVD Tro Chemistry A Molecular Approach\Working Files 50627\JPEG 50627\ch04\04_Pg145_UnFigure_3.jpg"/>
          <p:cNvPicPr>
            <a:picLocks noChangeAspect="1" noChangeArrowheads="1"/>
          </p:cNvPicPr>
          <p:nvPr/>
        </p:nvPicPr>
        <p:blipFill>
          <a:blip r:embed="rId3" cstate="print"/>
          <a:srcRect b="3799"/>
          <a:stretch>
            <a:fillRect/>
          </a:stretch>
        </p:blipFill>
        <p:spPr bwMode="auto">
          <a:xfrm>
            <a:off x="1274764" y="3332163"/>
            <a:ext cx="6594475" cy="313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9441"/>
          </a:xfrm>
        </p:spPr>
        <p:txBody>
          <a:bodyPr lIns="457200" anchor="t">
            <a:spAutoFit/>
          </a:bodyPr>
          <a:lstStyle/>
          <a:p>
            <a:pPr eaLnBrk="1" hangingPunct="1"/>
            <a:r>
              <a:rPr lang="en-US" smtClean="0">
                <a:solidFill>
                  <a:srgbClr val="ED6B06"/>
                </a:solidFill>
                <a:ea typeface="ヒラギノ角ゴ Pro W3" pitchFamily="127" charset="-128"/>
                <a:cs typeface="Arial" pitchFamily="34" charset="0"/>
              </a:rPr>
              <a:t>Theoretical Yield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685800"/>
            <a:ext cx="8763000" cy="5810250"/>
          </a:xfrm>
        </p:spPr>
        <p:txBody>
          <a:bodyPr/>
          <a:lstStyle/>
          <a:p>
            <a:pPr>
              <a:defRPr/>
            </a:pPr>
            <a:r>
              <a:rPr lang="en-US" sz="2900" dirty="0" smtClean="0">
                <a:ea typeface="+mn-ea"/>
              </a:rPr>
              <a:t>Tomato sauce is the </a:t>
            </a:r>
            <a:r>
              <a:rPr lang="en-US" sz="2900" b="1" dirty="0" smtClean="0">
                <a:solidFill>
                  <a:srgbClr val="333399"/>
                </a:solidFill>
                <a:ea typeface="+mn-ea"/>
              </a:rPr>
              <a:t>limiting reactant</a:t>
            </a:r>
            <a:r>
              <a:rPr lang="en-US" sz="2900" dirty="0" smtClean="0">
                <a:ea typeface="+mn-ea"/>
              </a:rPr>
              <a:t>, the reactant that makes </a:t>
            </a:r>
            <a:r>
              <a:rPr lang="en-US" sz="2900" i="1" dirty="0" smtClean="0">
                <a:ea typeface="+mn-ea"/>
              </a:rPr>
              <a:t>the least amount of product.</a:t>
            </a:r>
            <a:endParaRPr lang="en-US" sz="2900" dirty="0" smtClean="0">
              <a:ea typeface="+mn-ea"/>
            </a:endParaRPr>
          </a:p>
          <a:p>
            <a:pPr lvl="2">
              <a:defRPr/>
            </a:pPr>
            <a:r>
              <a:rPr lang="en-US" dirty="0" smtClean="0">
                <a:solidFill>
                  <a:srgbClr val="333399"/>
                </a:solidFill>
                <a:ea typeface="+mn-ea"/>
                <a:cs typeface="+mn-cs"/>
              </a:rPr>
              <a:t>The limiting reactant is also known as the </a:t>
            </a:r>
            <a:r>
              <a:rPr lang="en-US" i="1" dirty="0" smtClean="0">
                <a:solidFill>
                  <a:srgbClr val="333399"/>
                </a:solidFill>
                <a:ea typeface="+mn-ea"/>
                <a:cs typeface="+mn-cs"/>
              </a:rPr>
              <a:t>limiting reagent.</a:t>
            </a:r>
          </a:p>
          <a:p>
            <a:pPr>
              <a:defRPr/>
            </a:pPr>
            <a:r>
              <a:rPr lang="en-US" sz="2900" dirty="0" smtClean="0">
                <a:ea typeface="+mn-ea"/>
              </a:rPr>
              <a:t>The maximum number of pizzas we can make depends on this ingredient.  In chemical reactions, we call this the </a:t>
            </a:r>
            <a:r>
              <a:rPr lang="en-US" sz="2900" b="1" dirty="0" smtClean="0">
                <a:solidFill>
                  <a:srgbClr val="333399"/>
                </a:solidFill>
                <a:ea typeface="+mn-ea"/>
              </a:rPr>
              <a:t>theoretical yield</a:t>
            </a:r>
            <a:r>
              <a:rPr lang="en-US" sz="2900" dirty="0" smtClean="0">
                <a:ea typeface="+mn-ea"/>
              </a:rPr>
              <a:t>.</a:t>
            </a:r>
          </a:p>
          <a:p>
            <a:pPr lvl="2">
              <a:defRPr/>
            </a:pPr>
            <a:r>
              <a:rPr lang="en-US" dirty="0" smtClean="0">
                <a:solidFill>
                  <a:srgbClr val="333399"/>
                </a:solidFill>
                <a:ea typeface="+mn-ea"/>
                <a:cs typeface="+mn-cs"/>
              </a:rPr>
              <a:t>This is the amount of product that can be made in a chemical reaction based on the amount of limiting reactant.</a:t>
            </a:r>
          </a:p>
          <a:p>
            <a:pPr lvl="2">
              <a:defRPr/>
            </a:pPr>
            <a:endParaRPr lang="en-US" sz="1200" dirty="0" smtClean="0">
              <a:solidFill>
                <a:srgbClr val="333399"/>
              </a:solidFill>
              <a:ea typeface="+mn-ea"/>
              <a:cs typeface="+mn-cs"/>
            </a:endParaRPr>
          </a:p>
          <a:p>
            <a:pPr lvl="2">
              <a:defRPr/>
            </a:pPr>
            <a:r>
              <a:rPr lang="en-US" dirty="0" smtClean="0">
                <a:solidFill>
                  <a:srgbClr val="333399"/>
                </a:solidFill>
                <a:ea typeface="+mn-ea"/>
                <a:cs typeface="+mn-cs"/>
              </a:rPr>
              <a:t>The ingredient that makes the least amount of pizza determines how many pizzas you can make (</a:t>
            </a:r>
            <a:r>
              <a:rPr lang="en-US" b="1" dirty="0" smtClean="0">
                <a:solidFill>
                  <a:srgbClr val="333399"/>
                </a:solidFill>
              </a:rPr>
              <a:t>theoretical yield</a:t>
            </a:r>
            <a:r>
              <a:rPr lang="en-US" dirty="0" smtClean="0">
                <a:solidFill>
                  <a:srgbClr val="333399"/>
                </a:solidFill>
              </a:rPr>
              <a:t>)</a:t>
            </a:r>
            <a:r>
              <a:rPr lang="en-US" dirty="0" smtClean="0">
                <a:solidFill>
                  <a:srgbClr val="333399"/>
                </a:solidFill>
                <a:ea typeface="+mn-ea"/>
                <a:cs typeface="+mn-cs"/>
              </a:rPr>
              <a:t>.</a:t>
            </a:r>
            <a:endParaRPr lang="en-US" dirty="0">
              <a:solidFill>
                <a:srgbClr val="3333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9441"/>
          </a:xfrm>
        </p:spPr>
        <p:txBody>
          <a:bodyPr lIns="457200" anchor="t">
            <a:spAutoFit/>
          </a:bodyPr>
          <a:lstStyle/>
          <a:p>
            <a:pPr eaLnBrk="1" hangingPunct="1"/>
            <a:r>
              <a:rPr lang="en-US" smtClean="0">
                <a:solidFill>
                  <a:srgbClr val="ED6B06"/>
                </a:solidFill>
                <a:ea typeface="ヒラギノ角ゴ Pro W3" pitchFamily="127" charset="-128"/>
                <a:cs typeface="Arial" pitchFamily="34" charset="0"/>
              </a:rPr>
              <a:t>In a Chemical Reaction</a:t>
            </a: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>
          <a:xfrm>
            <a:off x="152400" y="685802"/>
            <a:ext cx="8839200" cy="5789613"/>
          </a:xfrm>
        </p:spPr>
        <p:txBody>
          <a:bodyPr/>
          <a:lstStyle/>
          <a:p>
            <a:pPr eaLnBrk="1" hangingPunct="1">
              <a:lnSpc>
                <a:spcPct val="95000"/>
              </a:lnSpc>
            </a:pPr>
            <a:r>
              <a:rPr lang="en-US" sz="2800" smtClean="0">
                <a:ea typeface="ヒラギノ角ゴ Pro W3" pitchFamily="127" charset="-128"/>
              </a:rPr>
              <a:t>For reactions with multiple reactants, it is likely that one of the reactants will be completely used before the others.</a:t>
            </a:r>
          </a:p>
          <a:p>
            <a:pPr eaLnBrk="1" hangingPunct="1">
              <a:lnSpc>
                <a:spcPct val="95000"/>
              </a:lnSpc>
            </a:pPr>
            <a:r>
              <a:rPr lang="en-US" sz="2800" smtClean="0">
                <a:ea typeface="ヒラギノ角ゴ Pro W3" pitchFamily="127" charset="-128"/>
              </a:rPr>
              <a:t>When this reactant is used up, the reaction stops and no more product is made.</a:t>
            </a:r>
          </a:p>
          <a:p>
            <a:pPr eaLnBrk="1" hangingPunct="1">
              <a:lnSpc>
                <a:spcPct val="95000"/>
              </a:lnSpc>
            </a:pPr>
            <a:r>
              <a:rPr lang="en-US" sz="2800" smtClean="0">
                <a:ea typeface="ヒラギノ角ゴ Pro W3" pitchFamily="127" charset="-128"/>
              </a:rPr>
              <a:t>The reactant that limits the amount of product is called the </a:t>
            </a:r>
            <a:r>
              <a:rPr lang="en-US" sz="2800" b="1" smtClean="0">
                <a:solidFill>
                  <a:srgbClr val="333399"/>
                </a:solidFill>
                <a:ea typeface="ヒラギノ角ゴ Pro W3" pitchFamily="127" charset="-128"/>
              </a:rPr>
              <a:t>limiting reactant.</a:t>
            </a:r>
            <a:endParaRPr lang="en-US" sz="2800" smtClean="0">
              <a:solidFill>
                <a:srgbClr val="333399"/>
              </a:solidFill>
              <a:ea typeface="ヒラギノ角ゴ Pro W3" pitchFamily="127" charset="-128"/>
            </a:endParaRPr>
          </a:p>
          <a:p>
            <a:pPr lvl="1" eaLnBrk="1" hangingPunct="1">
              <a:lnSpc>
                <a:spcPct val="95000"/>
              </a:lnSpc>
            </a:pPr>
            <a:r>
              <a:rPr lang="en-US" sz="2400" smtClean="0">
                <a:solidFill>
                  <a:srgbClr val="333399"/>
                </a:solidFill>
                <a:ea typeface="ヒラギノ角ゴ Pro W3" pitchFamily="127" charset="-128"/>
              </a:rPr>
              <a:t>It is sometimes called the limiting reagent.</a:t>
            </a:r>
          </a:p>
          <a:p>
            <a:pPr lvl="1" eaLnBrk="1" hangingPunct="1">
              <a:lnSpc>
                <a:spcPct val="95000"/>
              </a:lnSpc>
            </a:pPr>
            <a:r>
              <a:rPr lang="en-US" sz="2400" smtClean="0">
                <a:solidFill>
                  <a:srgbClr val="333399"/>
                </a:solidFill>
                <a:ea typeface="ヒラギノ角ゴ Pro W3" pitchFamily="127" charset="-128"/>
              </a:rPr>
              <a:t>The limiting reactant gets completely consumed.</a:t>
            </a:r>
          </a:p>
          <a:p>
            <a:pPr eaLnBrk="1" hangingPunct="1">
              <a:lnSpc>
                <a:spcPct val="95000"/>
              </a:lnSpc>
            </a:pPr>
            <a:r>
              <a:rPr lang="en-US" sz="2800" smtClean="0">
                <a:ea typeface="ヒラギノ角ゴ Pro W3" pitchFamily="127" charset="-128"/>
              </a:rPr>
              <a:t>Reactants not completely consumed are called </a:t>
            </a:r>
            <a:r>
              <a:rPr lang="en-US" sz="2800" b="1" smtClean="0">
                <a:solidFill>
                  <a:srgbClr val="333399"/>
                </a:solidFill>
                <a:ea typeface="ヒラギノ角ゴ Pro W3" pitchFamily="127" charset="-128"/>
              </a:rPr>
              <a:t>excess reactants.</a:t>
            </a:r>
            <a:endParaRPr lang="en-US" sz="2800" smtClean="0">
              <a:solidFill>
                <a:srgbClr val="333399"/>
              </a:solidFill>
              <a:ea typeface="ヒラギノ角ゴ Pro W3" pitchFamily="127" charset="-128"/>
            </a:endParaRPr>
          </a:p>
          <a:p>
            <a:pPr eaLnBrk="1" hangingPunct="1">
              <a:lnSpc>
                <a:spcPct val="95000"/>
              </a:lnSpc>
            </a:pPr>
            <a:r>
              <a:rPr lang="en-US" sz="2800" smtClean="0">
                <a:ea typeface="ヒラギノ角ゴ Pro W3" pitchFamily="127" charset="-128"/>
              </a:rPr>
              <a:t>The amount of product that can be made from the limiting reactant is called the </a:t>
            </a:r>
            <a:r>
              <a:rPr lang="en-US" sz="2800" b="1" smtClean="0">
                <a:solidFill>
                  <a:srgbClr val="333399"/>
                </a:solidFill>
                <a:ea typeface="ヒラギノ角ゴ Pro W3" pitchFamily="127" charset="-128"/>
              </a:rPr>
              <a:t>theoretical yield.</a:t>
            </a:r>
            <a:endParaRPr lang="en-US" smtClean="0">
              <a:solidFill>
                <a:srgbClr val="333399"/>
              </a:solidFill>
              <a:ea typeface="ヒラギノ角ゴ Pro W3" pitchFamily="127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6" descr="Z:\50627 IRDVD Tro Chemistry A Molecular Approach\Working Files 50627\JPEG 50627\ch04\04_Pg146_UnFigure_1.jpg"/>
          <p:cNvPicPr>
            <a:picLocks noChangeAspect="1" noChangeArrowheads="1"/>
          </p:cNvPicPr>
          <p:nvPr/>
        </p:nvPicPr>
        <p:blipFill>
          <a:blip r:embed="rId3" cstate="print"/>
          <a:srcRect b="2780"/>
          <a:stretch>
            <a:fillRect/>
          </a:stretch>
        </p:blipFill>
        <p:spPr bwMode="auto">
          <a:xfrm>
            <a:off x="2816226" y="4691063"/>
            <a:ext cx="2840038" cy="192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9441"/>
          </a:xfrm>
        </p:spPr>
        <p:txBody>
          <a:bodyPr lIns="457200" anchor="t">
            <a:spAutoFit/>
          </a:bodyPr>
          <a:lstStyle/>
          <a:p>
            <a:pPr eaLnBrk="1" hangingPunct="1"/>
            <a:r>
              <a:rPr lang="en-US" smtClean="0">
                <a:solidFill>
                  <a:srgbClr val="ED6B06"/>
                </a:solidFill>
                <a:ea typeface="ヒラギノ角ゴ Pro W3" pitchFamily="127" charset="-128"/>
                <a:cs typeface="Arial" pitchFamily="34" charset="0"/>
              </a:rPr>
              <a:t>More Making Pizzas</a:t>
            </a:r>
          </a:p>
        </p:txBody>
      </p:sp>
      <p:sp>
        <p:nvSpPr>
          <p:cNvPr id="17412" name="Content Placeholder 2"/>
          <p:cNvSpPr>
            <a:spLocks noGrp="1"/>
          </p:cNvSpPr>
          <p:nvPr>
            <p:ph idx="1"/>
          </p:nvPr>
        </p:nvSpPr>
        <p:spPr>
          <a:xfrm>
            <a:off x="152400" y="685800"/>
            <a:ext cx="8839200" cy="4076700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en-US" sz="3000" smtClean="0">
                <a:ea typeface="ヒラギノ角ゴ Pro W3" pitchFamily="127" charset="-128"/>
              </a:rPr>
              <a:t>Assume that while making pizzas, we burn a pizza, drop one on the floor, or other uncontrollable events happen so that we only make two pizzas.  The actual amount of product made in a chemical reaction is called the </a:t>
            </a:r>
            <a:r>
              <a:rPr lang="en-US" sz="3000" b="1" smtClean="0">
                <a:solidFill>
                  <a:srgbClr val="333399"/>
                </a:solidFill>
                <a:ea typeface="ヒラギノ角ゴ Pro W3" pitchFamily="127" charset="-128"/>
              </a:rPr>
              <a:t>actual yield.</a:t>
            </a:r>
            <a:endParaRPr lang="en-US" sz="3000" smtClean="0">
              <a:solidFill>
                <a:srgbClr val="333399"/>
              </a:solidFill>
              <a:ea typeface="ヒラギノ角ゴ Pro W3" pitchFamily="127" charset="-128"/>
            </a:endParaRPr>
          </a:p>
          <a:p>
            <a:pPr marL="0" indent="0" eaLnBrk="1" hangingPunct="1">
              <a:lnSpc>
                <a:spcPct val="90000"/>
              </a:lnSpc>
            </a:pPr>
            <a:endParaRPr lang="en-US" sz="900" smtClean="0">
              <a:ea typeface="ヒラギノ角ゴ Pro W3" pitchFamily="127" charset="-128"/>
            </a:endParaRPr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en-US" sz="3000" smtClean="0">
                <a:ea typeface="ヒラギノ角ゴ Pro W3" pitchFamily="127" charset="-128"/>
              </a:rPr>
              <a:t>We can determine the efficiency of making pizzas by calculating the percentage of the maximum number of pizzas we actually make.  In chemical reactions, we call this the </a:t>
            </a:r>
            <a:r>
              <a:rPr lang="en-US" sz="3000" b="1" smtClean="0">
                <a:solidFill>
                  <a:srgbClr val="333399"/>
                </a:solidFill>
                <a:ea typeface="ヒラギノ角ゴ Pro W3" pitchFamily="127" charset="-128"/>
              </a:rPr>
              <a:t>percent yield</a:t>
            </a:r>
            <a:r>
              <a:rPr lang="en-US" sz="3000" smtClean="0">
                <a:ea typeface="ヒラギノ角ゴ Pro W3" pitchFamily="127" charset="-128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46550"/>
          </a:xfrm>
        </p:spPr>
        <p:txBody>
          <a:bodyPr lIns="457200" anchor="t">
            <a:spAutoFit/>
          </a:bodyPr>
          <a:lstStyle/>
          <a:p>
            <a:pPr eaLnBrk="1" hangingPunct="1"/>
            <a:r>
              <a:rPr lang="en-US" smtClean="0">
                <a:solidFill>
                  <a:srgbClr val="ED6B06"/>
                </a:solidFill>
                <a:ea typeface="ヒラギノ角ゴ Pro W3" pitchFamily="127" charset="-128"/>
                <a:cs typeface="Arial" pitchFamily="34" charset="0"/>
              </a:rPr>
              <a:t>Summarizing Limiting Reactant and Yield</a:t>
            </a: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>
          <a:xfrm>
            <a:off x="365126" y="1141415"/>
            <a:ext cx="8513763" cy="4721225"/>
          </a:xfrm>
        </p:spPr>
        <p:txBody>
          <a:bodyPr/>
          <a:lstStyle/>
          <a:p>
            <a:r>
              <a:rPr lang="en-US" b="1" smtClean="0">
                <a:ea typeface="ヒラギノ角ゴ Pro W3" pitchFamily="127" charset="-128"/>
              </a:rPr>
              <a:t>The limiting reactant</a:t>
            </a:r>
            <a:r>
              <a:rPr lang="en-US" smtClean="0">
                <a:ea typeface="ヒラギノ角ゴ Pro W3" pitchFamily="127" charset="-128"/>
              </a:rPr>
              <a:t> (or </a:t>
            </a:r>
            <a:r>
              <a:rPr lang="en-US" b="1" smtClean="0">
                <a:ea typeface="ヒラギノ角ゴ Pro W3" pitchFamily="127" charset="-128"/>
              </a:rPr>
              <a:t>limiting reagent</a:t>
            </a:r>
            <a:r>
              <a:rPr lang="en-US" smtClean="0">
                <a:ea typeface="ヒラギノ角ゴ Pro W3" pitchFamily="127" charset="-128"/>
              </a:rPr>
              <a:t>) is the reactant that is completely consumed in a chemical reaction and limits the amount of product.</a:t>
            </a:r>
          </a:p>
          <a:p>
            <a:pPr>
              <a:buFontTx/>
              <a:buNone/>
            </a:pPr>
            <a:endParaRPr lang="en-US" smtClean="0">
              <a:ea typeface="ヒラギノ角ゴ Pro W3" pitchFamily="127" charset="-128"/>
            </a:endParaRPr>
          </a:p>
          <a:p>
            <a:r>
              <a:rPr lang="en-US" b="1" smtClean="0">
                <a:ea typeface="ヒラギノ角ゴ Pro W3" pitchFamily="127" charset="-128"/>
              </a:rPr>
              <a:t>The reactant in excess</a:t>
            </a:r>
            <a:r>
              <a:rPr lang="en-US" smtClean="0">
                <a:ea typeface="ヒラギノ角ゴ Pro W3" pitchFamily="127" charset="-128"/>
              </a:rPr>
              <a:t> is any reactant that occurs in a quantity greater than is required to completely react with the limiting reactant.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46550"/>
          </a:xfrm>
        </p:spPr>
        <p:txBody>
          <a:bodyPr lIns="457200" anchor="t">
            <a:spAutoFit/>
          </a:bodyPr>
          <a:lstStyle/>
          <a:p>
            <a:pPr eaLnBrk="1" hangingPunct="1"/>
            <a:r>
              <a:rPr lang="en-US" smtClean="0">
                <a:solidFill>
                  <a:srgbClr val="ED6B06"/>
                </a:solidFill>
                <a:ea typeface="ヒラギノ角ゴ Pro W3" pitchFamily="127" charset="-128"/>
                <a:cs typeface="Arial" pitchFamily="34" charset="0"/>
              </a:rPr>
              <a:t>Summarizing Limiting Reactant and Yield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65125" y="1141415"/>
            <a:ext cx="8229600" cy="3736975"/>
          </a:xfrm>
        </p:spPr>
        <p:txBody>
          <a:bodyPr/>
          <a:lstStyle/>
          <a:p>
            <a:r>
              <a:rPr lang="en-US" b="1" smtClean="0">
                <a:ea typeface="ヒラギノ角ゴ Pro W3" pitchFamily="127" charset="-128"/>
              </a:rPr>
              <a:t>The theoretical yield</a:t>
            </a:r>
            <a:r>
              <a:rPr lang="en-US" smtClean="0">
                <a:ea typeface="ヒラギノ角ゴ Pro W3" pitchFamily="127" charset="-128"/>
              </a:rPr>
              <a:t> is the amount of product that can be made in a chemical reaction based on the amount of limiting reactant.</a:t>
            </a:r>
          </a:p>
          <a:p>
            <a:r>
              <a:rPr lang="en-US" b="1" smtClean="0">
                <a:ea typeface="ヒラギノ角ゴ Pro W3" pitchFamily="127" charset="-128"/>
              </a:rPr>
              <a:t>The actual yield</a:t>
            </a:r>
            <a:r>
              <a:rPr lang="en-US" smtClean="0">
                <a:ea typeface="ヒラギノ角ゴ Pro W3" pitchFamily="127" charset="-128"/>
              </a:rPr>
              <a:t> is the amount of product actually produced by a chemical reaction.</a:t>
            </a:r>
          </a:p>
          <a:p>
            <a:r>
              <a:rPr lang="en-US" b="1" smtClean="0">
                <a:ea typeface="ヒラギノ角ゴ Pro W3" pitchFamily="127" charset="-128"/>
              </a:rPr>
              <a:t>The percent yield</a:t>
            </a:r>
            <a:r>
              <a:rPr lang="en-US" smtClean="0">
                <a:ea typeface="ヒラギノ角ゴ Pro W3" pitchFamily="127" charset="-128"/>
              </a:rPr>
              <a:t> is calculated as follows: </a:t>
            </a:r>
          </a:p>
        </p:txBody>
      </p:sp>
      <p:sp>
        <p:nvSpPr>
          <p:cNvPr id="19460" name="Rectangle 2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9461" name="Rectangle 3"/>
          <p:cNvSpPr>
            <a:spLocks noChangeArrowheads="1"/>
          </p:cNvSpPr>
          <p:nvPr/>
        </p:nvSpPr>
        <p:spPr bwMode="auto">
          <a:xfrm>
            <a:off x="1" y="1963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pic>
        <p:nvPicPr>
          <p:cNvPr id="19462" name="Picture 10" descr="C:\Documents and Settings\GEX User\Desktop\IRDVDs\50627 Tro IRDVD\Lecture\component\03_slide 17_mathtyp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063" y="5168902"/>
            <a:ext cx="3571875" cy="874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0" y="2"/>
            <a:ext cx="9144000" cy="1446550"/>
          </a:xfrm>
        </p:spPr>
        <p:txBody>
          <a:bodyPr lIns="457200" anchor="t">
            <a:spAutoFit/>
          </a:bodyPr>
          <a:lstStyle/>
          <a:p>
            <a:pPr eaLnBrk="1" hangingPunct="1"/>
            <a:r>
              <a:rPr lang="en-US" smtClean="0">
                <a:solidFill>
                  <a:srgbClr val="ED6B06"/>
                </a:solidFill>
                <a:ea typeface="ヒラギノ角ゴ Pro W3" pitchFamily="127" charset="-128"/>
                <a:cs typeface="Arial" pitchFamily="34" charset="0"/>
              </a:rPr>
              <a:t>Apply These Concepts to a Chemical Reaction</a:t>
            </a:r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>
          <a:xfrm>
            <a:off x="381000" y="963613"/>
            <a:ext cx="8229600" cy="363855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ea typeface="ヒラギノ角ゴ Pro W3" pitchFamily="127" charset="-128"/>
              </a:rPr>
              <a:t>Recall our balanced equation for the combustion of methane:</a:t>
            </a:r>
          </a:p>
          <a:p>
            <a:pPr marL="0" indent="0">
              <a:buFontTx/>
              <a:buNone/>
              <a:defRPr/>
            </a:pPr>
            <a:r>
              <a:rPr lang="en-US" dirty="0" smtClean="0">
                <a:ea typeface="ヒラギノ角ゴ Pro W3" pitchFamily="127" charset="-128"/>
              </a:rPr>
              <a:t>CH</a:t>
            </a:r>
            <a:r>
              <a:rPr lang="en-US" baseline="-25000" dirty="0" smtClean="0">
                <a:ea typeface="ヒラギノ角ゴ Pro W3" pitchFamily="127" charset="-128"/>
              </a:rPr>
              <a:t>4</a:t>
            </a:r>
            <a:r>
              <a:rPr lang="en-US" dirty="0" smtClean="0">
                <a:ea typeface="ヒラギノ角ゴ Pro W3" pitchFamily="127" charset="-128"/>
              </a:rPr>
              <a:t>(</a:t>
            </a:r>
            <a:r>
              <a:rPr lang="en-US" i="1" dirty="0" smtClean="0">
                <a:ea typeface="ヒラギノ角ゴ Pro W3" pitchFamily="127" charset="-128"/>
              </a:rPr>
              <a:t>g</a:t>
            </a:r>
            <a:r>
              <a:rPr lang="en-US" dirty="0" smtClean="0">
                <a:ea typeface="ヒラギノ角ゴ Pro W3" pitchFamily="127" charset="-128"/>
              </a:rPr>
              <a:t>) + </a:t>
            </a:r>
            <a:r>
              <a:rPr lang="en-US" b="1" dirty="0" smtClean="0">
                <a:solidFill>
                  <a:srgbClr val="333399"/>
                </a:solidFill>
                <a:ea typeface="ヒラギノ角ゴ Pro W3" pitchFamily="127" charset="-128"/>
              </a:rPr>
              <a:t>2</a:t>
            </a:r>
            <a:r>
              <a:rPr lang="en-US" dirty="0" smtClean="0">
                <a:ea typeface="ヒラギノ角ゴ Pro W3" pitchFamily="127" charset="-128"/>
              </a:rPr>
              <a:t> O</a:t>
            </a:r>
            <a:r>
              <a:rPr lang="en-US" baseline="-25000" dirty="0" smtClean="0">
                <a:ea typeface="ヒラギノ角ゴ Pro W3" pitchFamily="127" charset="-128"/>
              </a:rPr>
              <a:t>2</a:t>
            </a:r>
            <a:r>
              <a:rPr lang="en-US" dirty="0" smtClean="0">
                <a:ea typeface="ヒラギノ角ゴ Pro W3" pitchFamily="127" charset="-128"/>
              </a:rPr>
              <a:t>(</a:t>
            </a:r>
            <a:r>
              <a:rPr lang="en-US" i="1" dirty="0" smtClean="0">
                <a:ea typeface="ヒラギノ角ゴ Pro W3" pitchFamily="127" charset="-128"/>
              </a:rPr>
              <a:t>g</a:t>
            </a:r>
            <a:r>
              <a:rPr lang="en-US" dirty="0" smtClean="0">
                <a:ea typeface="ヒラギノ角ゴ Pro W3" pitchFamily="127" charset="-128"/>
              </a:rPr>
              <a:t>) </a:t>
            </a:r>
            <a:r>
              <a:rPr lang="en-US" dirty="0" smtClean="0">
                <a:ea typeface="ヒラギノ角ゴ Pro W3" pitchFamily="127" charset="-128"/>
                <a:sym typeface="Symbol" pitchFamily="18" charset="2"/>
              </a:rPr>
              <a:t></a:t>
            </a:r>
            <a:r>
              <a:rPr lang="en-US" dirty="0" smtClean="0">
                <a:ea typeface="ヒラギノ角ゴ Pro W3" pitchFamily="127" charset="-128"/>
              </a:rPr>
              <a:t> CO</a:t>
            </a:r>
            <a:r>
              <a:rPr lang="en-US" baseline="-25000" dirty="0" smtClean="0">
                <a:ea typeface="ヒラギノ角ゴ Pro W3" pitchFamily="127" charset="-128"/>
              </a:rPr>
              <a:t>2</a:t>
            </a:r>
            <a:r>
              <a:rPr lang="en-US" dirty="0" smtClean="0">
                <a:ea typeface="ヒラギノ角ゴ Pro W3" pitchFamily="127" charset="-128"/>
              </a:rPr>
              <a:t>(</a:t>
            </a:r>
            <a:r>
              <a:rPr lang="en-US" i="1" dirty="0" smtClean="0">
                <a:ea typeface="ヒラギノ角ゴ Pro W3" pitchFamily="127" charset="-128"/>
              </a:rPr>
              <a:t>g</a:t>
            </a:r>
            <a:r>
              <a:rPr lang="en-US" dirty="0" smtClean="0">
                <a:ea typeface="ヒラギノ角ゴ Pro W3" pitchFamily="127" charset="-128"/>
              </a:rPr>
              <a:t>) + </a:t>
            </a:r>
            <a:r>
              <a:rPr lang="en-US" b="1" dirty="0" smtClean="0">
                <a:solidFill>
                  <a:srgbClr val="333399"/>
                </a:solidFill>
                <a:ea typeface="ヒラギノ角ゴ Pro W3" pitchFamily="127" charset="-128"/>
              </a:rPr>
              <a:t>2</a:t>
            </a:r>
            <a:r>
              <a:rPr lang="en-US" dirty="0" smtClean="0">
                <a:ea typeface="ヒラギノ角ゴ Pro W3" pitchFamily="127" charset="-128"/>
              </a:rPr>
              <a:t> H</a:t>
            </a:r>
            <a:r>
              <a:rPr lang="en-US" baseline="-25000" dirty="0" smtClean="0">
                <a:ea typeface="ヒラギノ角ゴ Pro W3" pitchFamily="127" charset="-128"/>
              </a:rPr>
              <a:t>2</a:t>
            </a:r>
            <a:r>
              <a:rPr lang="en-US" dirty="0" smtClean="0">
                <a:ea typeface="ヒラギノ角ゴ Pro W3" pitchFamily="127" charset="-128"/>
              </a:rPr>
              <a:t>O(</a:t>
            </a:r>
            <a:r>
              <a:rPr lang="en-US" i="1" dirty="0" smtClean="0">
                <a:ea typeface="ヒラギノ角ゴ Pro W3" pitchFamily="127" charset="-128"/>
              </a:rPr>
              <a:t>g</a:t>
            </a:r>
            <a:r>
              <a:rPr lang="en-US" dirty="0" smtClean="0">
                <a:ea typeface="ヒラギノ角ゴ Pro W3" pitchFamily="127" charset="-128"/>
              </a:rPr>
              <a:t>)</a:t>
            </a:r>
          </a:p>
          <a:p>
            <a:pPr lvl="1">
              <a:defRPr/>
            </a:pPr>
            <a:r>
              <a:rPr lang="en-US" dirty="0" smtClean="0">
                <a:solidFill>
                  <a:srgbClr val="333399"/>
                </a:solidFill>
                <a:ea typeface="ヒラギノ角ゴ Pro W3" pitchFamily="127" charset="-128"/>
              </a:rPr>
              <a:t>Our balanced equation for the combustion of methane implies that every one molecule of CH</a:t>
            </a:r>
            <a:r>
              <a:rPr lang="en-US" baseline="-25000" dirty="0" smtClean="0">
                <a:solidFill>
                  <a:srgbClr val="333399"/>
                </a:solidFill>
                <a:ea typeface="ヒラギノ角ゴ Pro W3" pitchFamily="127" charset="-128"/>
              </a:rPr>
              <a:t>4</a:t>
            </a:r>
            <a:r>
              <a:rPr lang="en-US" dirty="0" smtClean="0">
                <a:solidFill>
                  <a:srgbClr val="333399"/>
                </a:solidFill>
                <a:ea typeface="ヒラギノ角ゴ Pro W3" pitchFamily="127" charset="-128"/>
              </a:rPr>
              <a:t> reacts with two molecules of O</a:t>
            </a:r>
            <a:r>
              <a:rPr lang="en-US" baseline="-25000" dirty="0" smtClean="0">
                <a:solidFill>
                  <a:srgbClr val="333399"/>
                </a:solidFill>
                <a:ea typeface="ヒラギノ角ゴ Pro W3" pitchFamily="127" charset="-128"/>
              </a:rPr>
              <a:t>2</a:t>
            </a:r>
            <a:r>
              <a:rPr lang="en-US" dirty="0" smtClean="0">
                <a:solidFill>
                  <a:srgbClr val="333399"/>
                </a:solidFill>
                <a:ea typeface="ヒラギノ角ゴ Pro W3" pitchFamily="127" charset="-128"/>
              </a:rPr>
              <a:t>.</a:t>
            </a:r>
            <a:r>
              <a:rPr lang="en-US" dirty="0" smtClean="0">
                <a:ea typeface="ヒラギノ角ゴ Pro W3" pitchFamily="127" charset="-128"/>
              </a:rPr>
              <a:t> </a:t>
            </a:r>
          </a:p>
          <a:p>
            <a:pPr>
              <a:buFontTx/>
              <a:buNone/>
              <a:defRPr/>
            </a:pPr>
            <a:endParaRPr lang="en-US" dirty="0" smtClean="0">
              <a:ea typeface="ヒラギノ角ゴ Pro W3" pitchFamily="127" charset="-128"/>
            </a:endParaRPr>
          </a:p>
        </p:txBody>
      </p:sp>
      <p:sp>
        <p:nvSpPr>
          <p:cNvPr id="20484" name="Text Box 7"/>
          <p:cNvSpPr txBox="1">
            <a:spLocks noChangeArrowheads="1"/>
          </p:cNvSpPr>
          <p:nvPr/>
        </p:nvSpPr>
        <p:spPr bwMode="auto">
          <a:xfrm>
            <a:off x="1508126" y="4460875"/>
            <a:ext cx="405546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Insert first image of molecules on Pg. 146</a:t>
            </a:r>
          </a:p>
        </p:txBody>
      </p:sp>
      <p:pic>
        <p:nvPicPr>
          <p:cNvPr id="20485" name="Picture 6" descr="Z:\50627 IRDVD Tro Chemistry A Molecular Approach\Working Files 50627\JPEG 50627\ch04\04_Pg146_UnFigure_2.jpg"/>
          <p:cNvPicPr>
            <a:picLocks noChangeAspect="1" noChangeArrowheads="1"/>
          </p:cNvPicPr>
          <p:nvPr/>
        </p:nvPicPr>
        <p:blipFill>
          <a:blip r:embed="rId3" cstate="print"/>
          <a:srcRect b="5666"/>
          <a:stretch>
            <a:fillRect/>
          </a:stretch>
        </p:blipFill>
        <p:spPr bwMode="auto">
          <a:xfrm>
            <a:off x="1382714" y="4010027"/>
            <a:ext cx="6378575" cy="248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9441"/>
          </a:xfrm>
        </p:spPr>
        <p:txBody>
          <a:bodyPr lIns="457200" anchor="t">
            <a:spAutoFit/>
          </a:bodyPr>
          <a:lstStyle/>
          <a:p>
            <a:pPr eaLnBrk="1" hangingPunct="1"/>
            <a:r>
              <a:rPr lang="en-US" smtClean="0">
                <a:solidFill>
                  <a:srgbClr val="ED6B06"/>
                </a:solidFill>
                <a:ea typeface="ヒラギノ角ゴ Pro W3" pitchFamily="127" charset="-128"/>
                <a:cs typeface="Arial" pitchFamily="34" charset="0"/>
              </a:rPr>
              <a:t>Combustion of Methane</a:t>
            </a:r>
          </a:p>
        </p:txBody>
      </p:sp>
      <p:sp>
        <p:nvSpPr>
          <p:cNvPr id="22531" name="Content Placeholder 2"/>
          <p:cNvSpPr>
            <a:spLocks noGrp="1"/>
          </p:cNvSpPr>
          <p:nvPr>
            <p:ph idx="1"/>
          </p:nvPr>
        </p:nvSpPr>
        <p:spPr>
          <a:xfrm>
            <a:off x="381000" y="990600"/>
            <a:ext cx="8229600" cy="350520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0070C0"/>
                </a:solidFill>
                <a:ea typeface="ヒラギノ角ゴ Pro W3" pitchFamily="127" charset="-128"/>
              </a:rPr>
              <a:t>If we have five molecules of CH</a:t>
            </a:r>
            <a:r>
              <a:rPr lang="en-US" baseline="-25000" dirty="0" smtClean="0">
                <a:solidFill>
                  <a:srgbClr val="0070C0"/>
                </a:solidFill>
                <a:ea typeface="ヒラギノ角ゴ Pro W3" pitchFamily="127" charset="-128"/>
              </a:rPr>
              <a:t>4</a:t>
            </a:r>
            <a:r>
              <a:rPr lang="en-US" dirty="0" smtClean="0">
                <a:solidFill>
                  <a:srgbClr val="0070C0"/>
                </a:solidFill>
                <a:ea typeface="ヒラギノ角ゴ Pro W3" pitchFamily="127" charset="-128"/>
              </a:rPr>
              <a:t> and eight molecules of O</a:t>
            </a:r>
            <a:r>
              <a:rPr lang="en-US" baseline="-25000" dirty="0" smtClean="0">
                <a:solidFill>
                  <a:srgbClr val="0070C0"/>
                </a:solidFill>
                <a:ea typeface="ヒラギノ角ゴ Pro W3" pitchFamily="127" charset="-128"/>
              </a:rPr>
              <a:t>2</a:t>
            </a:r>
            <a:r>
              <a:rPr lang="en-US" dirty="0" smtClean="0">
                <a:solidFill>
                  <a:srgbClr val="0070C0"/>
                </a:solidFill>
                <a:ea typeface="ヒラギノ角ゴ Pro W3" pitchFamily="127" charset="-128"/>
              </a:rPr>
              <a:t>, which is the limiting reactant? </a:t>
            </a:r>
          </a:p>
          <a:p>
            <a:pPr marL="0" indent="0">
              <a:buFontTx/>
              <a:buNone/>
              <a:defRPr/>
            </a:pPr>
            <a:r>
              <a:rPr lang="en-US" dirty="0" smtClean="0">
                <a:ea typeface="ヒラギノ角ゴ Pro W3" pitchFamily="127" charset="-128"/>
              </a:rPr>
              <a:t>CH</a:t>
            </a:r>
            <a:r>
              <a:rPr lang="en-US" baseline="-25000" dirty="0" smtClean="0">
                <a:ea typeface="ヒラギノ角ゴ Pro W3" pitchFamily="127" charset="-128"/>
              </a:rPr>
              <a:t>4</a:t>
            </a:r>
            <a:r>
              <a:rPr lang="en-US" dirty="0" smtClean="0">
                <a:ea typeface="ヒラギノ角ゴ Pro W3" pitchFamily="127" charset="-128"/>
              </a:rPr>
              <a:t>(</a:t>
            </a:r>
            <a:r>
              <a:rPr lang="en-US" i="1" dirty="0" smtClean="0">
                <a:ea typeface="ヒラギノ角ゴ Pro W3" pitchFamily="127" charset="-128"/>
              </a:rPr>
              <a:t>g</a:t>
            </a:r>
            <a:r>
              <a:rPr lang="en-US" dirty="0" smtClean="0">
                <a:ea typeface="ヒラギノ角ゴ Pro W3" pitchFamily="127" charset="-128"/>
              </a:rPr>
              <a:t>) + </a:t>
            </a:r>
            <a:r>
              <a:rPr lang="en-US" b="1" dirty="0" smtClean="0">
                <a:solidFill>
                  <a:srgbClr val="333399"/>
                </a:solidFill>
                <a:ea typeface="ヒラギノ角ゴ Pro W3" pitchFamily="127" charset="-128"/>
              </a:rPr>
              <a:t>2</a:t>
            </a:r>
            <a:r>
              <a:rPr lang="en-US" dirty="0" smtClean="0">
                <a:ea typeface="ヒラギノ角ゴ Pro W3" pitchFamily="127" charset="-128"/>
              </a:rPr>
              <a:t> O</a:t>
            </a:r>
            <a:r>
              <a:rPr lang="en-US" baseline="-25000" dirty="0" smtClean="0">
                <a:ea typeface="ヒラギノ角ゴ Pro W3" pitchFamily="127" charset="-128"/>
              </a:rPr>
              <a:t>2</a:t>
            </a:r>
            <a:r>
              <a:rPr lang="en-US" dirty="0" smtClean="0">
                <a:ea typeface="ヒラギノ角ゴ Pro W3" pitchFamily="127" charset="-128"/>
              </a:rPr>
              <a:t>(</a:t>
            </a:r>
            <a:r>
              <a:rPr lang="en-US" i="1" dirty="0" smtClean="0">
                <a:ea typeface="ヒラギノ角ゴ Pro W3" pitchFamily="127" charset="-128"/>
              </a:rPr>
              <a:t>g</a:t>
            </a:r>
            <a:r>
              <a:rPr lang="en-US" dirty="0" smtClean="0">
                <a:ea typeface="ヒラギノ角ゴ Pro W3" pitchFamily="127" charset="-128"/>
              </a:rPr>
              <a:t>) </a:t>
            </a:r>
            <a:r>
              <a:rPr lang="en-US" dirty="0" smtClean="0">
                <a:ea typeface="ヒラギノ角ゴ Pro W3" pitchFamily="127" charset="-128"/>
                <a:sym typeface="Symbol" pitchFamily="18" charset="2"/>
              </a:rPr>
              <a:t></a:t>
            </a:r>
            <a:r>
              <a:rPr lang="en-US" dirty="0" smtClean="0">
                <a:ea typeface="ヒラギノ角ゴ Pro W3" pitchFamily="127" charset="-128"/>
              </a:rPr>
              <a:t> CO</a:t>
            </a:r>
            <a:r>
              <a:rPr lang="en-US" baseline="-25000" dirty="0" smtClean="0">
                <a:ea typeface="ヒラギノ角ゴ Pro W3" pitchFamily="127" charset="-128"/>
              </a:rPr>
              <a:t>2</a:t>
            </a:r>
            <a:r>
              <a:rPr lang="en-US" dirty="0" smtClean="0">
                <a:ea typeface="ヒラギノ角ゴ Pro W3" pitchFamily="127" charset="-128"/>
              </a:rPr>
              <a:t>(</a:t>
            </a:r>
            <a:r>
              <a:rPr lang="en-US" i="1" dirty="0" smtClean="0">
                <a:ea typeface="ヒラギノ角ゴ Pro W3" pitchFamily="127" charset="-128"/>
              </a:rPr>
              <a:t>g</a:t>
            </a:r>
            <a:r>
              <a:rPr lang="en-US" dirty="0" smtClean="0">
                <a:ea typeface="ヒラギノ角ゴ Pro W3" pitchFamily="127" charset="-128"/>
              </a:rPr>
              <a:t>) + </a:t>
            </a:r>
            <a:r>
              <a:rPr lang="en-US" b="1" dirty="0" smtClean="0">
                <a:solidFill>
                  <a:srgbClr val="333399"/>
                </a:solidFill>
                <a:ea typeface="ヒラギノ角ゴ Pro W3" pitchFamily="127" charset="-128"/>
              </a:rPr>
              <a:t>2</a:t>
            </a:r>
            <a:r>
              <a:rPr lang="en-US" dirty="0" smtClean="0">
                <a:ea typeface="ヒラギノ角ゴ Pro W3" pitchFamily="127" charset="-128"/>
              </a:rPr>
              <a:t> H</a:t>
            </a:r>
            <a:r>
              <a:rPr lang="en-US" baseline="-25000" dirty="0" smtClean="0">
                <a:ea typeface="ヒラギノ角ゴ Pro W3" pitchFamily="127" charset="-128"/>
              </a:rPr>
              <a:t>2</a:t>
            </a:r>
            <a:r>
              <a:rPr lang="en-US" dirty="0" smtClean="0">
                <a:ea typeface="ヒラギノ角ゴ Pro W3" pitchFamily="127" charset="-128"/>
              </a:rPr>
              <a:t>O(</a:t>
            </a:r>
            <a:r>
              <a:rPr lang="en-US" i="1" dirty="0" smtClean="0">
                <a:ea typeface="ヒラギノ角ゴ Pro W3" pitchFamily="127" charset="-128"/>
              </a:rPr>
              <a:t>g</a:t>
            </a:r>
            <a:r>
              <a:rPr lang="en-US" dirty="0" smtClean="0">
                <a:ea typeface="ヒラギノ角ゴ Pro W3" pitchFamily="127" charset="-128"/>
              </a:rPr>
              <a:t>)</a:t>
            </a:r>
          </a:p>
          <a:p>
            <a:pPr lvl="1">
              <a:defRPr/>
            </a:pPr>
            <a:r>
              <a:rPr lang="en-US" dirty="0" smtClean="0">
                <a:ea typeface="ヒラギノ角ゴ Pro W3" pitchFamily="127" charset="-128"/>
              </a:rPr>
              <a:t>First we calculate the number of CO</a:t>
            </a:r>
            <a:r>
              <a:rPr lang="en-US" baseline="-25000" dirty="0" smtClean="0">
                <a:ea typeface="ヒラギノ角ゴ Pro W3" pitchFamily="127" charset="-128"/>
              </a:rPr>
              <a:t>2</a:t>
            </a:r>
            <a:r>
              <a:rPr lang="en-US" dirty="0" smtClean="0">
                <a:ea typeface="ヒラギノ角ゴ Pro W3" pitchFamily="127" charset="-128"/>
              </a:rPr>
              <a:t> molecules that can be made from 5 CH</a:t>
            </a:r>
            <a:r>
              <a:rPr lang="en-US" baseline="-25000" dirty="0" smtClean="0">
                <a:ea typeface="ヒラギノ角ゴ Pro W3" pitchFamily="127" charset="-128"/>
              </a:rPr>
              <a:t>4</a:t>
            </a:r>
            <a:r>
              <a:rPr lang="en-US" dirty="0" smtClean="0">
                <a:ea typeface="ヒラギノ角ゴ Pro W3" pitchFamily="127" charset="-128"/>
              </a:rPr>
              <a:t> molecules.</a:t>
            </a:r>
          </a:p>
        </p:txBody>
      </p:sp>
      <p:pic>
        <p:nvPicPr>
          <p:cNvPr id="21508" name="Picture 6" descr="Z:\50627 IRDVD Tro Chemistry A Molecular Approach\Working Files 50627\JPEG 50627\ch04\04_Pg146_UnFigure_3.jpg"/>
          <p:cNvPicPr>
            <a:picLocks noChangeAspect="1" noChangeArrowheads="1"/>
          </p:cNvPicPr>
          <p:nvPr/>
        </p:nvPicPr>
        <p:blipFill>
          <a:blip r:embed="rId3" cstate="print"/>
          <a:srcRect b="5077"/>
          <a:stretch>
            <a:fillRect/>
          </a:stretch>
        </p:blipFill>
        <p:spPr bwMode="auto">
          <a:xfrm>
            <a:off x="3165476" y="4167190"/>
            <a:ext cx="5776913" cy="241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9441"/>
          </a:xfrm>
        </p:spPr>
        <p:txBody>
          <a:bodyPr lIns="457200" anchor="t">
            <a:spAutoFit/>
          </a:bodyPr>
          <a:lstStyle/>
          <a:p>
            <a:pPr eaLnBrk="1" hangingPunct="1"/>
            <a:r>
              <a:rPr lang="en-US" smtClean="0">
                <a:solidFill>
                  <a:srgbClr val="ED6B06"/>
                </a:solidFill>
                <a:ea typeface="ヒラギノ角ゴ Pro W3" pitchFamily="127" charset="-128"/>
                <a:cs typeface="Arial" pitchFamily="34" charset="0"/>
              </a:rPr>
              <a:t>Combustion of Methane</a:t>
            </a:r>
          </a:p>
        </p:txBody>
      </p:sp>
      <p:sp>
        <p:nvSpPr>
          <p:cNvPr id="22531" name="Content Placeholder 2"/>
          <p:cNvSpPr>
            <a:spLocks noGrp="1"/>
          </p:cNvSpPr>
          <p:nvPr>
            <p:ph idx="1"/>
          </p:nvPr>
        </p:nvSpPr>
        <p:spPr>
          <a:xfrm>
            <a:off x="381001" y="762000"/>
            <a:ext cx="8550275" cy="946150"/>
          </a:xfrm>
        </p:spPr>
        <p:txBody>
          <a:bodyPr/>
          <a:lstStyle/>
          <a:p>
            <a:pPr marL="342900" lvl="1" indent="-342900">
              <a:buFontTx/>
              <a:buChar char="•"/>
            </a:pPr>
            <a:r>
              <a:rPr lang="en-US" smtClean="0">
                <a:ea typeface="ヒラギノ角ゴ Pro W3" pitchFamily="127" charset="-128"/>
              </a:rPr>
              <a:t>Then we calculate the number of CO</a:t>
            </a:r>
            <a:r>
              <a:rPr lang="en-US" baseline="-25000" smtClean="0">
                <a:ea typeface="ヒラギノ角ゴ Pro W3" pitchFamily="127" charset="-128"/>
              </a:rPr>
              <a:t>2</a:t>
            </a:r>
            <a:r>
              <a:rPr lang="en-US" smtClean="0">
                <a:ea typeface="ヒラギノ角ゴ Pro W3" pitchFamily="127" charset="-128"/>
              </a:rPr>
              <a:t> molecules that can be made from 8 O</a:t>
            </a:r>
            <a:r>
              <a:rPr lang="en-US" baseline="-25000" smtClean="0">
                <a:ea typeface="ヒラギノ角ゴ Pro W3" pitchFamily="127" charset="-128"/>
              </a:rPr>
              <a:t>2</a:t>
            </a:r>
            <a:r>
              <a:rPr lang="en-US" smtClean="0">
                <a:ea typeface="ヒラギノ角ゴ Pro W3" pitchFamily="127" charset="-128"/>
              </a:rPr>
              <a:t> molecules.</a:t>
            </a:r>
          </a:p>
        </p:txBody>
      </p:sp>
      <p:sp>
        <p:nvSpPr>
          <p:cNvPr id="22532" name="Text Box 7"/>
          <p:cNvSpPr txBox="1">
            <a:spLocks noChangeArrowheads="1"/>
          </p:cNvSpPr>
          <p:nvPr/>
        </p:nvSpPr>
        <p:spPr bwMode="auto">
          <a:xfrm>
            <a:off x="457200" y="3733800"/>
            <a:ext cx="8305800" cy="241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796925" lvl="1" indent="-339725">
              <a:spcBef>
                <a:spcPct val="20000"/>
              </a:spcBef>
              <a:buFontTx/>
              <a:buChar char="–"/>
            </a:pPr>
            <a:r>
              <a:rPr lang="en-US" sz="2800">
                <a:solidFill>
                  <a:srgbClr val="333399"/>
                </a:solidFill>
                <a:latin typeface="Arial" pitchFamily="34" charset="0"/>
              </a:rPr>
              <a:t>We have enough CH</a:t>
            </a:r>
            <a:r>
              <a:rPr lang="en-US" sz="2800" baseline="-25000">
                <a:solidFill>
                  <a:srgbClr val="333399"/>
                </a:solidFill>
                <a:latin typeface="Arial" pitchFamily="34" charset="0"/>
              </a:rPr>
              <a:t>4</a:t>
            </a:r>
            <a:r>
              <a:rPr lang="en-US" sz="2800">
                <a:solidFill>
                  <a:srgbClr val="333399"/>
                </a:solidFill>
                <a:latin typeface="Arial" pitchFamily="34" charset="0"/>
              </a:rPr>
              <a:t> to make 5 CO</a:t>
            </a:r>
            <a:r>
              <a:rPr lang="en-US" sz="2800" baseline="-25000">
                <a:solidFill>
                  <a:srgbClr val="333399"/>
                </a:solidFill>
                <a:latin typeface="Arial" pitchFamily="34" charset="0"/>
              </a:rPr>
              <a:t>2</a:t>
            </a:r>
            <a:r>
              <a:rPr lang="en-US" sz="2800">
                <a:solidFill>
                  <a:srgbClr val="333399"/>
                </a:solidFill>
                <a:latin typeface="Arial" pitchFamily="34" charset="0"/>
              </a:rPr>
              <a:t> molecules and 4 CO</a:t>
            </a:r>
            <a:r>
              <a:rPr lang="en-US" sz="2800" baseline="-25000">
                <a:solidFill>
                  <a:srgbClr val="333399"/>
                </a:solidFill>
                <a:latin typeface="Arial" pitchFamily="34" charset="0"/>
              </a:rPr>
              <a:t>2</a:t>
            </a:r>
            <a:r>
              <a:rPr lang="en-US" sz="2800">
                <a:solidFill>
                  <a:srgbClr val="333399"/>
                </a:solidFill>
                <a:latin typeface="Arial" pitchFamily="34" charset="0"/>
              </a:rPr>
              <a:t> molecules. </a:t>
            </a:r>
          </a:p>
          <a:p>
            <a:pPr marL="796925" lvl="1" indent="-339725">
              <a:spcBef>
                <a:spcPct val="20000"/>
              </a:spcBef>
              <a:buFontTx/>
              <a:buChar char="–"/>
            </a:pPr>
            <a:r>
              <a:rPr lang="en-US" sz="2800">
                <a:solidFill>
                  <a:srgbClr val="333399"/>
                </a:solidFill>
                <a:latin typeface="Arial" pitchFamily="34" charset="0"/>
              </a:rPr>
              <a:t>Therefore, O</a:t>
            </a:r>
            <a:r>
              <a:rPr lang="en-US" sz="2800" baseline="-25000">
                <a:solidFill>
                  <a:srgbClr val="333399"/>
                </a:solidFill>
                <a:latin typeface="Arial" pitchFamily="34" charset="0"/>
              </a:rPr>
              <a:t>2</a:t>
            </a:r>
            <a:r>
              <a:rPr lang="en-US" sz="2800">
                <a:solidFill>
                  <a:srgbClr val="333399"/>
                </a:solidFill>
                <a:latin typeface="Arial" pitchFamily="34" charset="0"/>
              </a:rPr>
              <a:t> is the limiting reactant, and </a:t>
            </a:r>
            <a:br>
              <a:rPr lang="en-US" sz="2800">
                <a:solidFill>
                  <a:srgbClr val="333399"/>
                </a:solidFill>
                <a:latin typeface="Arial" pitchFamily="34" charset="0"/>
              </a:rPr>
            </a:br>
            <a:r>
              <a:rPr lang="en-US" sz="2800">
                <a:solidFill>
                  <a:srgbClr val="333399"/>
                </a:solidFill>
                <a:latin typeface="Arial" pitchFamily="34" charset="0"/>
              </a:rPr>
              <a:t>4 CO</a:t>
            </a:r>
            <a:r>
              <a:rPr lang="en-US" sz="2800" baseline="-25000">
                <a:solidFill>
                  <a:srgbClr val="333399"/>
                </a:solidFill>
                <a:latin typeface="Arial" pitchFamily="34" charset="0"/>
              </a:rPr>
              <a:t>2</a:t>
            </a:r>
            <a:r>
              <a:rPr lang="en-US" sz="2800">
                <a:solidFill>
                  <a:srgbClr val="333399"/>
                </a:solidFill>
                <a:latin typeface="Arial" pitchFamily="34" charset="0"/>
              </a:rPr>
              <a:t> molecules is the theoretical yield. </a:t>
            </a:r>
          </a:p>
          <a:p>
            <a:pPr marL="796925" lvl="1" indent="-339725">
              <a:spcBef>
                <a:spcPct val="20000"/>
              </a:spcBef>
              <a:buFontTx/>
              <a:buChar char="–"/>
            </a:pPr>
            <a:r>
              <a:rPr lang="en-US" sz="2800">
                <a:solidFill>
                  <a:srgbClr val="333399"/>
                </a:solidFill>
                <a:latin typeface="Arial" pitchFamily="34" charset="0"/>
              </a:rPr>
              <a:t>CH</a:t>
            </a:r>
            <a:r>
              <a:rPr lang="en-US" sz="2800" baseline="-25000">
                <a:solidFill>
                  <a:srgbClr val="333399"/>
                </a:solidFill>
                <a:latin typeface="Arial" pitchFamily="34" charset="0"/>
              </a:rPr>
              <a:t>4</a:t>
            </a:r>
            <a:r>
              <a:rPr lang="en-US" sz="2800">
                <a:solidFill>
                  <a:srgbClr val="333399"/>
                </a:solidFill>
                <a:latin typeface="Arial" pitchFamily="34" charset="0"/>
              </a:rPr>
              <a:t> is in excess.</a:t>
            </a:r>
          </a:p>
        </p:txBody>
      </p:sp>
      <p:pic>
        <p:nvPicPr>
          <p:cNvPr id="22533" name="Picture 7" descr="Z:\50627 IRDVD Tro Chemistry A Molecular Approach\Working Files 50627\JPEG 50627\ch04\04_Pg147_UnFigure_1.jpg"/>
          <p:cNvPicPr>
            <a:picLocks noChangeAspect="1" noChangeArrowheads="1"/>
          </p:cNvPicPr>
          <p:nvPr/>
        </p:nvPicPr>
        <p:blipFill>
          <a:blip r:embed="rId3" cstate="print"/>
          <a:srcRect b="4015"/>
          <a:stretch>
            <a:fillRect/>
          </a:stretch>
        </p:blipFill>
        <p:spPr bwMode="auto">
          <a:xfrm>
            <a:off x="2319338" y="1765300"/>
            <a:ext cx="4505325" cy="195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Stop and complete lab and Review packet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 bwMode="auto">
          <a:xfrm>
            <a:off x="0" y="1"/>
            <a:ext cx="9144000" cy="769441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  <a:miter lim="800000"/>
            <a:headEnd/>
            <a:tailEnd/>
          </a:ln>
        </p:spPr>
        <p:txBody>
          <a:bodyPr wrap="square" lIns="45720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mtClean="0"/>
              <a:t>Types of Chemical Formulas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609602"/>
            <a:ext cx="8458200" cy="5953125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ea typeface="+mn-ea"/>
                <a:cs typeface="+mn-cs"/>
              </a:rPr>
              <a:t>An </a:t>
            </a:r>
            <a:r>
              <a:rPr lang="en-US" b="1" dirty="0" smtClean="0">
                <a:ea typeface="+mn-ea"/>
                <a:cs typeface="+mn-cs"/>
              </a:rPr>
              <a:t>empirical formula </a:t>
            </a:r>
            <a:r>
              <a:rPr lang="en-US" dirty="0" smtClean="0">
                <a:ea typeface="+mn-ea"/>
                <a:cs typeface="+mn-cs"/>
              </a:rPr>
              <a:t>gives the </a:t>
            </a:r>
            <a:r>
              <a:rPr lang="en-US" i="1" dirty="0" smtClean="0">
                <a:ea typeface="+mn-ea"/>
                <a:cs typeface="+mn-cs"/>
              </a:rPr>
              <a:t>relative</a:t>
            </a:r>
            <a:r>
              <a:rPr lang="en-US" dirty="0" smtClean="0">
                <a:ea typeface="+mn-ea"/>
                <a:cs typeface="+mn-cs"/>
              </a:rPr>
              <a:t> number of atoms of each element in a compound.</a:t>
            </a:r>
            <a:endParaRPr lang="en-US" dirty="0" smtClean="0">
              <a:solidFill>
                <a:srgbClr val="FF0000"/>
              </a:solidFill>
              <a:ea typeface="+mn-ea"/>
              <a:cs typeface="+mn-cs"/>
            </a:endParaRPr>
          </a:p>
          <a:p>
            <a:pPr>
              <a:defRPr/>
            </a:pPr>
            <a:r>
              <a:rPr lang="en-US" b="1" dirty="0" smtClean="0">
                <a:ea typeface="+mn-ea"/>
                <a:cs typeface="+mn-cs"/>
              </a:rPr>
              <a:t>A molecular formula</a:t>
            </a:r>
            <a:r>
              <a:rPr lang="en-US" dirty="0" smtClean="0">
                <a:ea typeface="+mn-ea"/>
                <a:cs typeface="+mn-cs"/>
              </a:rPr>
              <a:t> gives the </a:t>
            </a:r>
            <a:r>
              <a:rPr lang="en-US" i="1" dirty="0" smtClean="0">
                <a:ea typeface="+mn-ea"/>
                <a:cs typeface="+mn-cs"/>
              </a:rPr>
              <a:t>actual</a:t>
            </a:r>
            <a:r>
              <a:rPr lang="en-US" dirty="0" smtClean="0">
                <a:ea typeface="+mn-ea"/>
                <a:cs typeface="+mn-cs"/>
              </a:rPr>
              <a:t> number of atoms of each element in a molecule of a compound. </a:t>
            </a:r>
          </a:p>
          <a:p>
            <a:pPr lvl="2">
              <a:buFontTx/>
              <a:buNone/>
              <a:defRPr/>
            </a:pPr>
            <a:r>
              <a:rPr lang="en-US" dirty="0" smtClean="0">
                <a:ea typeface="+mn-ea"/>
                <a:cs typeface="+mn-cs"/>
              </a:rPr>
              <a:t>(a)	For C</a:t>
            </a:r>
            <a:r>
              <a:rPr lang="en-US" baseline="-25000" dirty="0" smtClean="0">
                <a:ea typeface="+mn-ea"/>
                <a:cs typeface="+mn-cs"/>
              </a:rPr>
              <a:t>4</a:t>
            </a:r>
            <a:r>
              <a:rPr lang="en-US" dirty="0" smtClean="0">
                <a:ea typeface="+mn-ea"/>
                <a:cs typeface="+mn-cs"/>
              </a:rPr>
              <a:t>H</a:t>
            </a:r>
            <a:r>
              <a:rPr lang="en-US" baseline="-25000" dirty="0" smtClean="0">
                <a:ea typeface="+mn-ea"/>
                <a:cs typeface="+mn-cs"/>
              </a:rPr>
              <a:t>8</a:t>
            </a:r>
            <a:r>
              <a:rPr lang="en-US" dirty="0" smtClean="0">
                <a:ea typeface="+mn-ea"/>
                <a:cs typeface="+mn-cs"/>
              </a:rPr>
              <a:t>, the greatest common factor is 4. 		The empirical formula is therefore CH</a:t>
            </a:r>
            <a:r>
              <a:rPr lang="en-US" baseline="-25000" dirty="0" smtClean="0">
                <a:ea typeface="+mn-ea"/>
                <a:cs typeface="+mn-cs"/>
              </a:rPr>
              <a:t>2</a:t>
            </a:r>
            <a:r>
              <a:rPr lang="en-US" dirty="0" smtClean="0">
                <a:ea typeface="+mn-ea"/>
                <a:cs typeface="+mn-cs"/>
              </a:rPr>
              <a:t>. </a:t>
            </a:r>
          </a:p>
          <a:p>
            <a:pPr lvl="2">
              <a:buFontTx/>
              <a:buNone/>
              <a:defRPr/>
            </a:pPr>
            <a:r>
              <a:rPr lang="en-US" dirty="0" smtClean="0">
                <a:ea typeface="+mn-ea"/>
                <a:cs typeface="+mn-cs"/>
              </a:rPr>
              <a:t>(b)	For B</a:t>
            </a:r>
            <a:r>
              <a:rPr lang="en-US" baseline="-25000" dirty="0" smtClean="0">
                <a:ea typeface="+mn-ea"/>
                <a:cs typeface="+mn-cs"/>
              </a:rPr>
              <a:t>2</a:t>
            </a:r>
            <a:r>
              <a:rPr lang="en-US" dirty="0" smtClean="0">
                <a:ea typeface="+mn-ea"/>
                <a:cs typeface="+mn-cs"/>
              </a:rPr>
              <a:t>H</a:t>
            </a:r>
            <a:r>
              <a:rPr lang="en-US" baseline="-25000" dirty="0" smtClean="0">
                <a:ea typeface="+mn-ea"/>
                <a:cs typeface="+mn-cs"/>
              </a:rPr>
              <a:t>6</a:t>
            </a:r>
            <a:r>
              <a:rPr lang="en-US" dirty="0" smtClean="0">
                <a:ea typeface="+mn-ea"/>
                <a:cs typeface="+mn-cs"/>
              </a:rPr>
              <a:t>, the greatest common factor is 2. 		The empirical formula is therefore BH</a:t>
            </a:r>
            <a:r>
              <a:rPr lang="en-US" baseline="-25000" dirty="0" smtClean="0">
                <a:ea typeface="+mn-ea"/>
                <a:cs typeface="+mn-cs"/>
              </a:rPr>
              <a:t>3</a:t>
            </a:r>
            <a:r>
              <a:rPr lang="en-US" dirty="0" smtClean="0">
                <a:ea typeface="+mn-ea"/>
                <a:cs typeface="+mn-cs"/>
              </a:rPr>
              <a:t>. </a:t>
            </a:r>
          </a:p>
          <a:p>
            <a:pPr lvl="2">
              <a:buFontTx/>
              <a:buNone/>
              <a:defRPr/>
            </a:pPr>
            <a:r>
              <a:rPr lang="en-US" dirty="0" smtClean="0">
                <a:ea typeface="+mn-ea"/>
                <a:cs typeface="+mn-cs"/>
              </a:rPr>
              <a:t>(c)	For CCl</a:t>
            </a:r>
            <a:r>
              <a:rPr lang="en-US" baseline="-25000" dirty="0" smtClean="0">
                <a:ea typeface="+mn-ea"/>
                <a:cs typeface="+mn-cs"/>
              </a:rPr>
              <a:t>4</a:t>
            </a:r>
            <a:r>
              <a:rPr lang="en-US" dirty="0" smtClean="0">
                <a:ea typeface="+mn-ea"/>
                <a:cs typeface="+mn-cs"/>
              </a:rPr>
              <a:t>, the only common factor is 1, so the 	empirical formula and the molecular formula 	are identical. </a:t>
            </a:r>
            <a:endParaRPr lang="en-US" dirty="0">
              <a:ea typeface="ＭＳ Ｐゴシック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9144000" cy="1446550"/>
          </a:xfrm>
        </p:spPr>
        <p:txBody>
          <a:bodyPr lIns="457200" anchor="t">
            <a:spAutoFit/>
          </a:bodyPr>
          <a:lstStyle/>
          <a:p>
            <a:pPr eaLnBrk="1" hangingPunct="1"/>
            <a:r>
              <a:rPr lang="en-US" smtClean="0">
                <a:solidFill>
                  <a:srgbClr val="ED6B06"/>
                </a:solidFill>
                <a:ea typeface="ヒラギノ角ゴ Pro W3" pitchFamily="127" charset="-128"/>
                <a:cs typeface="Arial" pitchFamily="34" charset="0"/>
              </a:rPr>
              <a:t>Solution Concentration and Solution Stoichiometry</a:t>
            </a:r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>
          <a:xfrm>
            <a:off x="365125" y="1141413"/>
            <a:ext cx="8229600" cy="5743575"/>
          </a:xfrm>
        </p:spPr>
        <p:txBody>
          <a:bodyPr/>
          <a:lstStyle/>
          <a:p>
            <a:r>
              <a:rPr lang="en-US" sz="2800" smtClean="0">
                <a:ea typeface="ヒラギノ角ゴ Pro W3" pitchFamily="127" charset="-128"/>
              </a:rPr>
              <a:t>When table salt is mixed with water, it seems to disappear or become a liquid, the mixture is homogeneous.</a:t>
            </a:r>
          </a:p>
          <a:p>
            <a:pPr marL="1200150" lvl="3" indent="-342900"/>
            <a:r>
              <a:rPr lang="en-US" smtClean="0">
                <a:solidFill>
                  <a:srgbClr val="333399"/>
                </a:solidFill>
                <a:ea typeface="ヒラギノ角ゴ Pro W3" pitchFamily="127" charset="-128"/>
              </a:rPr>
              <a:t>The salt is still there, as you can tell from the taste or simply boiling away the water.</a:t>
            </a:r>
          </a:p>
          <a:p>
            <a:pPr eaLnBrk="1" hangingPunct="1"/>
            <a:r>
              <a:rPr lang="en-US" sz="2800" smtClean="0">
                <a:ea typeface="ヒラギノ角ゴ Pro W3" pitchFamily="127" charset="-128"/>
              </a:rPr>
              <a:t>Homogeneous mixtures are called </a:t>
            </a:r>
            <a:r>
              <a:rPr lang="en-US" sz="2800" b="1" smtClean="0">
                <a:solidFill>
                  <a:srgbClr val="333399"/>
                </a:solidFill>
                <a:ea typeface="ヒラギノ角ゴ Pro W3" pitchFamily="127" charset="-128"/>
              </a:rPr>
              <a:t>solutions</a:t>
            </a:r>
            <a:r>
              <a:rPr lang="en-US" sz="2800" b="1" smtClean="0">
                <a:ea typeface="ヒラギノ角ゴ Pro W3" pitchFamily="127" charset="-128"/>
              </a:rPr>
              <a:t>.</a:t>
            </a:r>
            <a:endParaRPr lang="en-US" sz="2800" smtClean="0">
              <a:ea typeface="ヒラギノ角ゴ Pro W3" pitchFamily="127" charset="-128"/>
            </a:endParaRPr>
          </a:p>
          <a:p>
            <a:pPr eaLnBrk="1" hangingPunct="1"/>
            <a:r>
              <a:rPr lang="en-US" sz="2800" smtClean="0">
                <a:ea typeface="ヒラギノ角ゴ Pro W3" pitchFamily="127" charset="-128"/>
              </a:rPr>
              <a:t>The component of the solution that changes state is called the </a:t>
            </a:r>
            <a:r>
              <a:rPr lang="en-US" sz="2800" b="1" smtClean="0">
                <a:solidFill>
                  <a:srgbClr val="333399"/>
                </a:solidFill>
                <a:ea typeface="ヒラギノ角ゴ Pro W3" pitchFamily="127" charset="-128"/>
              </a:rPr>
              <a:t>solute</a:t>
            </a:r>
            <a:r>
              <a:rPr lang="en-US" sz="2800" b="1" smtClean="0">
                <a:ea typeface="ヒラギノ角ゴ Pro W3" pitchFamily="127" charset="-128"/>
              </a:rPr>
              <a:t>.</a:t>
            </a:r>
            <a:endParaRPr lang="en-US" sz="2800" smtClean="0">
              <a:ea typeface="ヒラギノ角ゴ Pro W3" pitchFamily="127" charset="-128"/>
            </a:endParaRPr>
          </a:p>
          <a:p>
            <a:r>
              <a:rPr lang="en-US" sz="2800" smtClean="0">
                <a:ea typeface="ヒラギノ角ゴ Pro W3" pitchFamily="127" charset="-128"/>
              </a:rPr>
              <a:t>The component that keeps its state is called the </a:t>
            </a:r>
            <a:r>
              <a:rPr lang="en-US" sz="2800" b="1" smtClean="0">
                <a:solidFill>
                  <a:srgbClr val="333399"/>
                </a:solidFill>
                <a:ea typeface="ヒラギノ角ゴ Pro W3" pitchFamily="127" charset="-128"/>
              </a:rPr>
              <a:t>solvent</a:t>
            </a:r>
            <a:r>
              <a:rPr lang="en-US" sz="2800" b="1" smtClean="0">
                <a:ea typeface="ヒラギノ角ゴ Pro W3" pitchFamily="127" charset="-128"/>
              </a:rPr>
              <a:t>.</a:t>
            </a:r>
            <a:endParaRPr lang="en-US" sz="2800" smtClean="0">
              <a:ea typeface="ヒラギノ角ゴ Pro W3" pitchFamily="127" charset="-128"/>
            </a:endParaRPr>
          </a:p>
          <a:p>
            <a:pPr marL="1200150" lvl="3" indent="-342900"/>
            <a:r>
              <a:rPr lang="en-US" smtClean="0">
                <a:solidFill>
                  <a:srgbClr val="333399"/>
                </a:solidFill>
                <a:ea typeface="ヒラギノ角ゴ Pro W3" pitchFamily="127" charset="-128"/>
              </a:rPr>
              <a:t>If both components start in the same state, the major component is the solvent.</a:t>
            </a:r>
          </a:p>
          <a:p>
            <a:endParaRPr lang="en-US" smtClean="0">
              <a:ea typeface="ヒラギノ角ゴ Pro W3" pitchFamily="127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9441"/>
          </a:xfrm>
        </p:spPr>
        <p:txBody>
          <a:bodyPr lIns="457200" anchor="t">
            <a:spAutoFit/>
          </a:bodyPr>
          <a:lstStyle/>
          <a:p>
            <a:pPr eaLnBrk="1" hangingPunct="1"/>
            <a:r>
              <a:rPr lang="en-US" smtClean="0">
                <a:solidFill>
                  <a:srgbClr val="ED6B06"/>
                </a:solidFill>
                <a:ea typeface="ヒラギノ角ゴ Pro W3" pitchFamily="127" charset="-128"/>
                <a:cs typeface="Arial" pitchFamily="34" charset="0"/>
              </a:rPr>
              <a:t>Solution Concentration</a:t>
            </a:r>
          </a:p>
        </p:txBody>
      </p:sp>
      <p:sp>
        <p:nvSpPr>
          <p:cNvPr id="24579" name="Content Placeholder 2"/>
          <p:cNvSpPr>
            <a:spLocks noGrp="1"/>
          </p:cNvSpPr>
          <p:nvPr>
            <p:ph idx="1"/>
          </p:nvPr>
        </p:nvSpPr>
        <p:spPr>
          <a:xfrm>
            <a:off x="152400" y="762000"/>
            <a:ext cx="8839200" cy="5337175"/>
          </a:xfrm>
        </p:spPr>
        <p:txBody>
          <a:bodyPr/>
          <a:lstStyle/>
          <a:p>
            <a:pPr eaLnBrk="1" hangingPunct="1"/>
            <a:r>
              <a:rPr lang="en-US" sz="3000" smtClean="0">
                <a:ea typeface="ヒラギノ角ゴ Pro W3" pitchFamily="127" charset="-128"/>
              </a:rPr>
              <a:t>Because solutions are mixtures, the composition can vary from one sample to another.</a:t>
            </a:r>
          </a:p>
          <a:p>
            <a:pPr lvl="1" eaLnBrk="1" hangingPunct="1"/>
            <a:r>
              <a:rPr lang="en-US" smtClean="0">
                <a:solidFill>
                  <a:srgbClr val="333399"/>
                </a:solidFill>
                <a:ea typeface="ヒラギノ角ゴ Pro W3" pitchFamily="127" charset="-128"/>
              </a:rPr>
              <a:t>Pure substances have constant composition.</a:t>
            </a:r>
          </a:p>
          <a:p>
            <a:pPr lvl="1" eaLnBrk="1" hangingPunct="1"/>
            <a:r>
              <a:rPr lang="en-US" smtClean="0">
                <a:solidFill>
                  <a:srgbClr val="333399"/>
                </a:solidFill>
                <a:ea typeface="ヒラギノ角ゴ Pro W3" pitchFamily="127" charset="-128"/>
              </a:rPr>
              <a:t>Saltwater samples from different seas or lakes have different amounts of salt. </a:t>
            </a:r>
          </a:p>
          <a:p>
            <a:pPr eaLnBrk="1" hangingPunct="1"/>
            <a:r>
              <a:rPr lang="en-US" sz="3000" smtClean="0">
                <a:ea typeface="ヒラギノ角ゴ Pro W3" pitchFamily="127" charset="-128"/>
              </a:rPr>
              <a:t>So to describe solutions accurately, we must describe how much of each component is present.</a:t>
            </a:r>
          </a:p>
          <a:p>
            <a:pPr lvl="1" eaLnBrk="1" hangingPunct="1"/>
            <a:r>
              <a:rPr lang="en-US" smtClean="0">
                <a:solidFill>
                  <a:srgbClr val="333399"/>
                </a:solidFill>
                <a:ea typeface="ヒラギノ角ゴ Pro W3" pitchFamily="127" charset="-128"/>
              </a:rPr>
              <a:t>We saw that with pure substances, we can describe them with a single name because all samples are identical.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9441"/>
          </a:xfrm>
        </p:spPr>
        <p:txBody>
          <a:bodyPr lIns="457200" anchor="t">
            <a:spAutoFit/>
          </a:bodyPr>
          <a:lstStyle/>
          <a:p>
            <a:pPr eaLnBrk="1" hangingPunct="1"/>
            <a:r>
              <a:rPr lang="en-US" smtClean="0">
                <a:solidFill>
                  <a:srgbClr val="ED6B06"/>
                </a:solidFill>
                <a:ea typeface="ヒラギノ角ゴ Pro W3" pitchFamily="127" charset="-128"/>
                <a:cs typeface="Arial" pitchFamily="34" charset="0"/>
              </a:rPr>
              <a:t>Solution Concentration</a:t>
            </a:r>
          </a:p>
        </p:txBody>
      </p:sp>
      <p:sp>
        <p:nvSpPr>
          <p:cNvPr id="25603" name="Content Placeholder 2"/>
          <p:cNvSpPr>
            <a:spLocks noGrp="1"/>
          </p:cNvSpPr>
          <p:nvPr>
            <p:ph sz="half" idx="1"/>
          </p:nvPr>
        </p:nvSpPr>
        <p:spPr>
          <a:xfrm>
            <a:off x="228601" y="838202"/>
            <a:ext cx="4768850" cy="5311775"/>
          </a:xfrm>
        </p:spPr>
        <p:txBody>
          <a:bodyPr/>
          <a:lstStyle/>
          <a:p>
            <a:r>
              <a:rPr lang="en-US" smtClean="0">
                <a:ea typeface="ヒラギノ角ゴ Pro W3" pitchFamily="127" charset="-128"/>
              </a:rPr>
              <a:t>Solutions are often described quantitatively, as dilute or concentrated.</a:t>
            </a:r>
          </a:p>
          <a:p>
            <a:pPr eaLnBrk="1" hangingPunct="1"/>
            <a:endParaRPr lang="en-US" sz="2000" b="1" smtClean="0">
              <a:solidFill>
                <a:srgbClr val="333399"/>
              </a:solidFill>
              <a:ea typeface="ヒラギノ角ゴ Pro W3" pitchFamily="127" charset="-128"/>
            </a:endParaRPr>
          </a:p>
          <a:p>
            <a:pPr eaLnBrk="1" hangingPunct="1"/>
            <a:r>
              <a:rPr lang="en-US" b="1" smtClean="0">
                <a:solidFill>
                  <a:srgbClr val="333399"/>
                </a:solidFill>
                <a:ea typeface="ヒラギノ角ゴ Pro W3" pitchFamily="127" charset="-128"/>
              </a:rPr>
              <a:t>Dilute solutions</a:t>
            </a:r>
            <a:r>
              <a:rPr lang="en-US" smtClean="0">
                <a:solidFill>
                  <a:schemeClr val="accent1"/>
                </a:solidFill>
                <a:ea typeface="ヒラギノ角ゴ Pro W3" pitchFamily="127" charset="-128"/>
              </a:rPr>
              <a:t> </a:t>
            </a:r>
            <a:r>
              <a:rPr lang="en-US" smtClean="0">
                <a:ea typeface="ヒラギノ角ゴ Pro W3" pitchFamily="127" charset="-128"/>
              </a:rPr>
              <a:t>have a small amount of solute compared to solvent.</a:t>
            </a:r>
          </a:p>
          <a:p>
            <a:pPr eaLnBrk="1" hangingPunct="1"/>
            <a:endParaRPr lang="en-US" sz="2000" b="1" smtClean="0">
              <a:solidFill>
                <a:srgbClr val="333399"/>
              </a:solidFill>
              <a:ea typeface="ヒラギノ角ゴ Pro W3" pitchFamily="127" charset="-128"/>
            </a:endParaRPr>
          </a:p>
          <a:p>
            <a:pPr eaLnBrk="1" hangingPunct="1"/>
            <a:r>
              <a:rPr lang="en-US" b="1" smtClean="0">
                <a:solidFill>
                  <a:srgbClr val="333399"/>
                </a:solidFill>
                <a:ea typeface="ヒラギノ角ゴ Pro W3" pitchFamily="127" charset="-128"/>
              </a:rPr>
              <a:t>Concentrated solutions</a:t>
            </a:r>
            <a:r>
              <a:rPr lang="en-US" smtClean="0">
                <a:solidFill>
                  <a:srgbClr val="333399"/>
                </a:solidFill>
                <a:ea typeface="ヒラギノ角ゴ Pro W3" pitchFamily="127" charset="-128"/>
              </a:rPr>
              <a:t> </a:t>
            </a:r>
            <a:r>
              <a:rPr lang="en-US" smtClean="0">
                <a:ea typeface="ヒラギノ角ゴ Pro W3" pitchFamily="127" charset="-128"/>
              </a:rPr>
              <a:t>have a large amount of solute compared to solvent.</a:t>
            </a:r>
          </a:p>
        </p:txBody>
      </p:sp>
      <p:pic>
        <p:nvPicPr>
          <p:cNvPr id="25604" name="Picture 6" descr="Z:\50627 IRDVD Tro Chemistry A Molecular Approach\Working Files 50627\JPEG 50627\ch04\04_04_Figure.jpg"/>
          <p:cNvPicPr>
            <a:picLocks noChangeAspect="1" noChangeArrowheads="1"/>
          </p:cNvPicPr>
          <p:nvPr/>
        </p:nvPicPr>
        <p:blipFill>
          <a:blip r:embed="rId3" cstate="print"/>
          <a:srcRect b="3654"/>
          <a:stretch>
            <a:fillRect/>
          </a:stretch>
        </p:blipFill>
        <p:spPr bwMode="auto">
          <a:xfrm>
            <a:off x="4781550" y="1116015"/>
            <a:ext cx="4362450" cy="3551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9441"/>
          </a:xfrm>
        </p:spPr>
        <p:txBody>
          <a:bodyPr lIns="457200" anchor="t">
            <a:spAutoFit/>
          </a:bodyPr>
          <a:lstStyle/>
          <a:p>
            <a:pPr eaLnBrk="1" hangingPunct="1"/>
            <a:r>
              <a:rPr lang="en-US" smtClean="0">
                <a:solidFill>
                  <a:srgbClr val="ED6B06"/>
                </a:solidFill>
                <a:ea typeface="ヒラギノ角ゴ Pro W3" pitchFamily="127" charset="-128"/>
                <a:cs typeface="Arial" pitchFamily="34" charset="0"/>
              </a:rPr>
              <a:t>Solution Concentration: Molarity</a:t>
            </a:r>
          </a:p>
        </p:txBody>
      </p:sp>
      <p:sp>
        <p:nvSpPr>
          <p:cNvPr id="26627" name="Content Placeholder 2"/>
          <p:cNvSpPr>
            <a:spLocks noGrp="1"/>
          </p:cNvSpPr>
          <p:nvPr>
            <p:ph idx="1"/>
          </p:nvPr>
        </p:nvSpPr>
        <p:spPr>
          <a:xfrm>
            <a:off x="365125" y="1141413"/>
            <a:ext cx="8229600" cy="2006600"/>
          </a:xfrm>
        </p:spPr>
        <p:txBody>
          <a:bodyPr/>
          <a:lstStyle/>
          <a:p>
            <a:r>
              <a:rPr lang="en-US" smtClean="0">
                <a:ea typeface="ヒラギノ角ゴ Pro W3" pitchFamily="127" charset="-128"/>
              </a:rPr>
              <a:t>A common way to express solution concentration is </a:t>
            </a:r>
            <a:r>
              <a:rPr lang="en-US" b="1" smtClean="0">
                <a:ea typeface="ヒラギノ角ゴ Pro W3" pitchFamily="127" charset="-128"/>
              </a:rPr>
              <a:t>molarity (</a:t>
            </a:r>
            <a:r>
              <a:rPr lang="en-US" b="1" i="1" smtClean="0">
                <a:ea typeface="ヒラギノ角ゴ Pro W3" pitchFamily="127" charset="-128"/>
              </a:rPr>
              <a:t>M</a:t>
            </a:r>
            <a:r>
              <a:rPr lang="en-US" b="1" smtClean="0">
                <a:ea typeface="ヒラギノ角ゴ Pro W3" pitchFamily="127" charset="-128"/>
              </a:rPr>
              <a:t>)</a:t>
            </a:r>
            <a:r>
              <a:rPr lang="en-US" smtClean="0">
                <a:ea typeface="ヒラギノ角ゴ Pro W3" pitchFamily="127" charset="-128"/>
              </a:rPr>
              <a:t>. </a:t>
            </a:r>
          </a:p>
          <a:p>
            <a:pPr lvl="1"/>
            <a:r>
              <a:rPr lang="en-US" smtClean="0">
                <a:solidFill>
                  <a:srgbClr val="333399"/>
                </a:solidFill>
                <a:ea typeface="ヒラギノ角ゴ Pro W3" pitchFamily="127" charset="-128"/>
              </a:rPr>
              <a:t>Molarity is the amount of solute (in moles) divided by the volume of solution (in liters)</a:t>
            </a:r>
            <a:r>
              <a:rPr lang="en-US" smtClean="0">
                <a:ea typeface="ヒラギノ角ゴ Pro W3" pitchFamily="127" charset="-128"/>
              </a:rPr>
              <a:t>.</a:t>
            </a:r>
            <a:endParaRPr lang="en-US" smtClean="0">
              <a:solidFill>
                <a:srgbClr val="FF0000"/>
              </a:solidFill>
              <a:ea typeface="ヒラギノ角ゴ Pro W3" pitchFamily="127" charset="-128"/>
            </a:endParaRPr>
          </a:p>
        </p:txBody>
      </p:sp>
      <p:sp>
        <p:nvSpPr>
          <p:cNvPr id="26628" name="Rectangle 2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pic>
        <p:nvPicPr>
          <p:cNvPr id="26629" name="Picture 9" descr="C:\Documents and Settings\GEX User\Desktop\IRDVDs\50627 Tro IRDVD\Lecture\component\04_slide 26_mathtyp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16064" y="3756025"/>
            <a:ext cx="6111875" cy="88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46550"/>
          </a:xfrm>
        </p:spPr>
        <p:txBody>
          <a:bodyPr lIns="457200" anchor="t">
            <a:spAutoFit/>
          </a:bodyPr>
          <a:lstStyle/>
          <a:p>
            <a:pPr eaLnBrk="1" hangingPunct="1"/>
            <a:r>
              <a:rPr lang="en-US" smtClean="0">
                <a:solidFill>
                  <a:srgbClr val="ED6B06"/>
                </a:solidFill>
                <a:ea typeface="ヒラギノ角ゴ Pro W3" pitchFamily="127" charset="-128"/>
                <a:cs typeface="Arial" pitchFamily="34" charset="0"/>
              </a:rPr>
              <a:t>Preparing 1 L of a 1.00 M NaCl Solution</a:t>
            </a:r>
          </a:p>
        </p:txBody>
      </p:sp>
      <p:pic>
        <p:nvPicPr>
          <p:cNvPr id="27651" name="Picture 5" descr="Z:\50627 IRDVD Tro Chemistry A Molecular Approach\Working Files 50627\JPEG 50627\ch04\04_05_Figure.jpg"/>
          <p:cNvPicPr>
            <a:picLocks noChangeAspect="1" noChangeArrowheads="1"/>
          </p:cNvPicPr>
          <p:nvPr/>
        </p:nvPicPr>
        <p:blipFill>
          <a:blip r:embed="rId3" cstate="print"/>
          <a:srcRect b="3506"/>
          <a:stretch>
            <a:fillRect/>
          </a:stretch>
        </p:blipFill>
        <p:spPr bwMode="auto">
          <a:xfrm>
            <a:off x="1225551" y="877888"/>
            <a:ext cx="6692900" cy="554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9441"/>
          </a:xfrm>
        </p:spPr>
        <p:txBody>
          <a:bodyPr lIns="457200" anchor="t">
            <a:spAutoFit/>
          </a:bodyPr>
          <a:lstStyle/>
          <a:p>
            <a:pPr eaLnBrk="1" hangingPunct="1"/>
            <a:r>
              <a:rPr lang="en-US" smtClean="0">
                <a:solidFill>
                  <a:srgbClr val="ED6B06"/>
                </a:solidFill>
                <a:ea typeface="ヒラギノ角ゴ Pro W3" pitchFamily="127" charset="-128"/>
                <a:cs typeface="Arial" pitchFamily="34" charset="0"/>
              </a:rPr>
              <a:t>Using Molarity in Calculations</a:t>
            </a:r>
          </a:p>
        </p:txBody>
      </p:sp>
      <p:sp>
        <p:nvSpPr>
          <p:cNvPr id="28675" name="Content Placeholder 2"/>
          <p:cNvSpPr>
            <a:spLocks noGrp="1"/>
          </p:cNvSpPr>
          <p:nvPr>
            <p:ph idx="1"/>
          </p:nvPr>
        </p:nvSpPr>
        <p:spPr>
          <a:xfrm>
            <a:off x="381001" y="838200"/>
            <a:ext cx="8391525" cy="2590800"/>
          </a:xfrm>
        </p:spPr>
        <p:txBody>
          <a:bodyPr/>
          <a:lstStyle/>
          <a:p>
            <a:r>
              <a:rPr lang="en-US" smtClean="0">
                <a:ea typeface="ヒラギノ角ゴ Pro W3" pitchFamily="127" charset="-128"/>
              </a:rPr>
              <a:t>We can use the molarity of a solution as a conversion factor between moles of the solute and liters of the solution. </a:t>
            </a:r>
          </a:p>
          <a:p>
            <a:pPr lvl="1"/>
            <a:r>
              <a:rPr lang="en-US" smtClean="0">
                <a:solidFill>
                  <a:srgbClr val="333399"/>
                </a:solidFill>
                <a:ea typeface="ヒラギノ角ゴ Pro W3" pitchFamily="127" charset="-128"/>
              </a:rPr>
              <a:t>For example, a 0.500 M NaCl solution contains 0.500 mol NaCl for every liter of solution</a:t>
            </a:r>
            <a:r>
              <a:rPr lang="en-US" smtClean="0">
                <a:ea typeface="ヒラギノ角ゴ Pro W3" pitchFamily="127" charset="-128"/>
              </a:rPr>
              <a:t>.</a:t>
            </a:r>
          </a:p>
        </p:txBody>
      </p:sp>
      <p:pic>
        <p:nvPicPr>
          <p:cNvPr id="28676" name="Picture 9" descr="Z:\50627 IRDVD Tro Chemistry A Molecular Approach\Working Files 50627\JPEG 50627\ch04\04_Pg153_UnFigure_2.jpg"/>
          <p:cNvPicPr>
            <a:picLocks noChangeAspect="1" noChangeArrowheads="1"/>
          </p:cNvPicPr>
          <p:nvPr/>
        </p:nvPicPr>
        <p:blipFill>
          <a:blip r:embed="rId3" cstate="print"/>
          <a:srcRect b="18388"/>
          <a:stretch>
            <a:fillRect/>
          </a:stretch>
        </p:blipFill>
        <p:spPr bwMode="auto">
          <a:xfrm>
            <a:off x="304800" y="3722690"/>
            <a:ext cx="8534400" cy="95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10" descr="Z:\50627 IRDVD Tro Chemistry A Molecular Approach\Working Files 50627\JPEG 50627\ch04\04_Pg153_UnFigure_3.jpg"/>
          <p:cNvPicPr>
            <a:picLocks noChangeAspect="1" noChangeArrowheads="1"/>
          </p:cNvPicPr>
          <p:nvPr/>
        </p:nvPicPr>
        <p:blipFill>
          <a:blip r:embed="rId4" cstate="print"/>
          <a:srcRect b="17743"/>
          <a:stretch>
            <a:fillRect/>
          </a:stretch>
        </p:blipFill>
        <p:spPr bwMode="auto">
          <a:xfrm>
            <a:off x="304800" y="5260975"/>
            <a:ext cx="8534400" cy="97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9441"/>
          </a:xfrm>
        </p:spPr>
        <p:txBody>
          <a:bodyPr lIns="457200" anchor="t">
            <a:spAutoFit/>
          </a:bodyPr>
          <a:lstStyle/>
          <a:p>
            <a:pPr eaLnBrk="1" hangingPunct="1"/>
            <a:r>
              <a:rPr lang="en-US" smtClean="0">
                <a:solidFill>
                  <a:srgbClr val="ED6B06"/>
                </a:solidFill>
                <a:ea typeface="ヒラギノ角ゴ Pro W3" pitchFamily="127" charset="-128"/>
                <a:cs typeface="Arial" pitchFamily="34" charset="0"/>
              </a:rPr>
              <a:t>Solution Dilution</a:t>
            </a:r>
          </a:p>
        </p:txBody>
      </p:sp>
      <p:sp>
        <p:nvSpPr>
          <p:cNvPr id="29699" name="Content Placeholder 2"/>
          <p:cNvSpPr>
            <a:spLocks noGrp="1"/>
          </p:cNvSpPr>
          <p:nvPr>
            <p:ph idx="1"/>
          </p:nvPr>
        </p:nvSpPr>
        <p:spPr>
          <a:xfrm>
            <a:off x="152400" y="762001"/>
            <a:ext cx="8839200" cy="5718175"/>
          </a:xfrm>
        </p:spPr>
        <p:txBody>
          <a:bodyPr/>
          <a:lstStyle/>
          <a:p>
            <a:pPr eaLnBrk="1" hangingPunct="1"/>
            <a:r>
              <a:rPr lang="en-US" smtClean="0">
                <a:ea typeface="ヒラギノ角ゴ Pro W3" pitchFamily="127" charset="-128"/>
              </a:rPr>
              <a:t>Often, solutions are stored as concentrated </a:t>
            </a:r>
            <a:r>
              <a:rPr lang="en-US" b="1" smtClean="0">
                <a:solidFill>
                  <a:srgbClr val="333399"/>
                </a:solidFill>
                <a:ea typeface="ヒラギノ角ゴ Pro W3" pitchFamily="127" charset="-128"/>
              </a:rPr>
              <a:t>stock solutions.</a:t>
            </a:r>
            <a:endParaRPr lang="en-US" smtClean="0">
              <a:solidFill>
                <a:srgbClr val="333399"/>
              </a:solidFill>
              <a:ea typeface="ヒラギノ角ゴ Pro W3" pitchFamily="127" charset="-128"/>
            </a:endParaRPr>
          </a:p>
          <a:p>
            <a:pPr eaLnBrk="1" hangingPunct="1"/>
            <a:r>
              <a:rPr lang="en-US" smtClean="0">
                <a:ea typeface="ヒラギノ角ゴ Pro W3" pitchFamily="127" charset="-128"/>
              </a:rPr>
              <a:t>To make solutions of lower concentrations from these stock solutions, more solvent </a:t>
            </a:r>
            <a:br>
              <a:rPr lang="en-US" smtClean="0">
                <a:ea typeface="ヒラギノ角ゴ Pro W3" pitchFamily="127" charset="-128"/>
              </a:rPr>
            </a:br>
            <a:r>
              <a:rPr lang="en-US" smtClean="0">
                <a:ea typeface="ヒラギノ角ゴ Pro W3" pitchFamily="127" charset="-128"/>
              </a:rPr>
              <a:t>is added.</a:t>
            </a:r>
          </a:p>
          <a:p>
            <a:pPr lvl="1" eaLnBrk="1" hangingPunct="1"/>
            <a:r>
              <a:rPr lang="en-US" smtClean="0">
                <a:solidFill>
                  <a:srgbClr val="C00000"/>
                </a:solidFill>
                <a:ea typeface="ヒラギノ角ゴ Pro W3" pitchFamily="127" charset="-128"/>
              </a:rPr>
              <a:t>The amount of solute doesn’</a:t>
            </a:r>
            <a:r>
              <a:rPr lang="en-US" altLang="ja-JP" smtClean="0">
                <a:solidFill>
                  <a:srgbClr val="C00000"/>
                </a:solidFill>
                <a:ea typeface="ヒラギノ角ゴ Pro W3" pitchFamily="127" charset="-128"/>
              </a:rPr>
              <a:t>t change, just the volume of solution:</a:t>
            </a:r>
          </a:p>
          <a:p>
            <a:pPr lvl="1" algn="ctr" eaLnBrk="1" hangingPunct="1">
              <a:buFont typeface="Wingdings" pitchFamily="2" charset="2"/>
              <a:buNone/>
            </a:pPr>
            <a:r>
              <a:rPr lang="en-US" sz="2400" smtClean="0">
                <a:solidFill>
                  <a:srgbClr val="333399"/>
                </a:solidFill>
                <a:ea typeface="ヒラギノ角ゴ Pro W3" pitchFamily="127" charset="-128"/>
              </a:rPr>
              <a:t>moles solute in solution 1 = moles solute in solution 2</a:t>
            </a:r>
          </a:p>
          <a:p>
            <a:pPr eaLnBrk="1" hangingPunct="1"/>
            <a:r>
              <a:rPr lang="en-US" smtClean="0">
                <a:ea typeface="ヒラギノ角ゴ Pro W3" pitchFamily="127" charset="-128"/>
              </a:rPr>
              <a:t>The concentrations and volumes of the stock and new solutions are inversely proportional:</a:t>
            </a:r>
          </a:p>
          <a:p>
            <a:pPr algn="ctr" eaLnBrk="1" hangingPunct="1">
              <a:buFontTx/>
              <a:buNone/>
            </a:pPr>
            <a:r>
              <a:rPr lang="en-US" b="1" smtClean="0">
                <a:solidFill>
                  <a:srgbClr val="333399"/>
                </a:solidFill>
                <a:ea typeface="ヒラギノ角ゴ Pro W3" pitchFamily="127" charset="-128"/>
              </a:rPr>
              <a:t>M</a:t>
            </a:r>
            <a:r>
              <a:rPr lang="en-US" b="1" baseline="-25000" smtClean="0">
                <a:solidFill>
                  <a:srgbClr val="333399"/>
                </a:solidFill>
                <a:ea typeface="ヒラギノ角ゴ Pro W3" pitchFamily="127" charset="-128"/>
              </a:rPr>
              <a:t>1</a:t>
            </a:r>
            <a:r>
              <a:rPr lang="en-US" b="1" smtClean="0">
                <a:solidFill>
                  <a:srgbClr val="333399"/>
                </a:solidFill>
                <a:ea typeface="ヒラギノ角ゴ Pro W3" pitchFamily="127" charset="-128"/>
              </a:rPr>
              <a:t>∙V</a:t>
            </a:r>
            <a:r>
              <a:rPr lang="en-US" b="1" baseline="-25000" smtClean="0">
                <a:solidFill>
                  <a:srgbClr val="333399"/>
                </a:solidFill>
                <a:ea typeface="ヒラギノ角ゴ Pro W3" pitchFamily="127" charset="-128"/>
              </a:rPr>
              <a:t>1</a:t>
            </a:r>
            <a:r>
              <a:rPr lang="en-US" b="1" smtClean="0">
                <a:solidFill>
                  <a:srgbClr val="333399"/>
                </a:solidFill>
                <a:ea typeface="ヒラギノ角ゴ Pro W3" pitchFamily="127" charset="-128"/>
              </a:rPr>
              <a:t> = M</a:t>
            </a:r>
            <a:r>
              <a:rPr lang="en-US" b="1" baseline="-25000" smtClean="0">
                <a:solidFill>
                  <a:srgbClr val="333399"/>
                </a:solidFill>
                <a:ea typeface="ヒラギノ角ゴ Pro W3" pitchFamily="127" charset="-128"/>
              </a:rPr>
              <a:t>2</a:t>
            </a:r>
            <a:r>
              <a:rPr lang="en-US" b="1" smtClean="0">
                <a:solidFill>
                  <a:srgbClr val="333399"/>
                </a:solidFill>
                <a:ea typeface="ヒラギノ角ゴ Pro W3" pitchFamily="127" charset="-128"/>
              </a:rPr>
              <a:t>∙V</a:t>
            </a:r>
            <a:r>
              <a:rPr lang="en-US" b="1" baseline="-25000" smtClean="0">
                <a:solidFill>
                  <a:srgbClr val="333399"/>
                </a:solidFill>
                <a:ea typeface="ヒラギノ角ゴ Pro W3" pitchFamily="127" charset="-128"/>
              </a:rPr>
              <a:t>2</a:t>
            </a:r>
            <a:endParaRPr lang="en-US" b="1" smtClean="0">
              <a:solidFill>
                <a:srgbClr val="333399"/>
              </a:solidFill>
              <a:ea typeface="ヒラギノ角ゴ Pro W3" pitchFamily="127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9144000" cy="1446550"/>
          </a:xfrm>
        </p:spPr>
        <p:txBody>
          <a:bodyPr lIns="457200" anchor="t">
            <a:spAutoFit/>
          </a:bodyPr>
          <a:lstStyle/>
          <a:p>
            <a:pPr eaLnBrk="1" hangingPunct="1"/>
            <a:r>
              <a:rPr lang="en-US" smtClean="0">
                <a:solidFill>
                  <a:srgbClr val="ED6B06"/>
                </a:solidFill>
                <a:ea typeface="ヒラギノ角ゴ Pro W3" pitchFamily="127" charset="-128"/>
                <a:cs typeface="Arial" pitchFamily="34" charset="0"/>
              </a:rPr>
              <a:t>Preparing 3.00 L of 0.500 M CaCl2 from a 10.0 M Stock Solution</a:t>
            </a:r>
          </a:p>
        </p:txBody>
      </p:sp>
      <p:pic>
        <p:nvPicPr>
          <p:cNvPr id="30723" name="Picture 5" descr="Z:\50627 IRDVD Tro Chemistry A Molecular Approach\Working Files 50627\JPEG 50627\ch04\04_06_Figure.jpg"/>
          <p:cNvPicPr>
            <a:picLocks noChangeAspect="1" noChangeArrowheads="1"/>
          </p:cNvPicPr>
          <p:nvPr/>
        </p:nvPicPr>
        <p:blipFill>
          <a:blip r:embed="rId3" cstate="print"/>
          <a:srcRect b="2196"/>
          <a:stretch>
            <a:fillRect/>
          </a:stretch>
        </p:blipFill>
        <p:spPr bwMode="auto">
          <a:xfrm>
            <a:off x="1868489" y="1109663"/>
            <a:ext cx="5407025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9441"/>
          </a:xfrm>
        </p:spPr>
        <p:txBody>
          <a:bodyPr lIns="457200" anchor="t">
            <a:spAutoFit/>
          </a:bodyPr>
          <a:lstStyle/>
          <a:p>
            <a:pPr eaLnBrk="1" hangingPunct="1"/>
            <a:r>
              <a:rPr lang="en-US" smtClean="0">
                <a:solidFill>
                  <a:srgbClr val="ED6B06"/>
                </a:solidFill>
                <a:ea typeface="ヒラギノ角ゴ Pro W3" pitchFamily="127" charset="-128"/>
                <a:cs typeface="Arial" pitchFamily="34" charset="0"/>
              </a:rPr>
              <a:t>Solution Stoichiometry</a:t>
            </a:r>
          </a:p>
        </p:txBody>
      </p:sp>
      <p:sp>
        <p:nvSpPr>
          <p:cNvPr id="31747" name="Content Placeholder 2"/>
          <p:cNvSpPr>
            <a:spLocks noGrp="1"/>
          </p:cNvSpPr>
          <p:nvPr>
            <p:ph idx="1"/>
          </p:nvPr>
        </p:nvSpPr>
        <p:spPr>
          <a:xfrm>
            <a:off x="152400" y="1141413"/>
            <a:ext cx="8839200" cy="3408362"/>
          </a:xfrm>
        </p:spPr>
        <p:txBody>
          <a:bodyPr/>
          <a:lstStyle/>
          <a:p>
            <a:pPr eaLnBrk="1" hangingPunct="1"/>
            <a:r>
              <a:rPr lang="en-US" smtClean="0">
                <a:ea typeface="ヒラギノ角ゴ Pro W3" pitchFamily="127" charset="-128"/>
              </a:rPr>
              <a:t>Because molarity relates the moles of solute to the liters of solution, it can be used to convert between amount of reactants and/or products in a chemical reaction.</a:t>
            </a:r>
          </a:p>
          <a:p>
            <a:pPr lvl="1" eaLnBrk="1" hangingPunct="1"/>
            <a:r>
              <a:rPr lang="en-US" smtClean="0">
                <a:ea typeface="ヒラギノ角ゴ Pro W3" pitchFamily="127" charset="-128"/>
              </a:rPr>
              <a:t>The general conceptual plan for these kinds of calculations begins with the volume of a reactant or product.</a:t>
            </a:r>
          </a:p>
        </p:txBody>
      </p:sp>
      <p:pic>
        <p:nvPicPr>
          <p:cNvPr id="31748" name="Picture 6" descr="Z:\50627 IRDVD Tro Chemistry A Molecular Approach\Working Files 50627\JPEG 50627\ch04\04_Pg157_UnFigure_1.jpg"/>
          <p:cNvPicPr>
            <a:picLocks noChangeAspect="1" noChangeArrowheads="1"/>
          </p:cNvPicPr>
          <p:nvPr/>
        </p:nvPicPr>
        <p:blipFill>
          <a:blip r:embed="rId3" cstate="print"/>
          <a:srcRect b="16483"/>
          <a:stretch>
            <a:fillRect/>
          </a:stretch>
        </p:blipFill>
        <p:spPr bwMode="auto">
          <a:xfrm>
            <a:off x="304800" y="4924425"/>
            <a:ext cx="8534400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46550"/>
          </a:xfrm>
        </p:spPr>
        <p:txBody>
          <a:bodyPr lIns="457200" anchor="t">
            <a:spAutoFit/>
          </a:bodyPr>
          <a:lstStyle/>
          <a:p>
            <a:pPr eaLnBrk="1" hangingPunct="1"/>
            <a:r>
              <a:rPr lang="en-US" smtClean="0">
                <a:solidFill>
                  <a:srgbClr val="ED6B06"/>
                </a:solidFill>
                <a:ea typeface="ヒラギノ角ゴ Pro W3" pitchFamily="127" charset="-128"/>
                <a:cs typeface="Arial" pitchFamily="34" charset="0"/>
              </a:rPr>
              <a:t>Types of Aqueous Solutions and Solubility</a:t>
            </a:r>
          </a:p>
        </p:txBody>
      </p:sp>
      <p:sp>
        <p:nvSpPr>
          <p:cNvPr id="56323" name="Content Placeholder 2"/>
          <p:cNvSpPr>
            <a:spLocks noGrp="1"/>
          </p:cNvSpPr>
          <p:nvPr>
            <p:ph idx="1"/>
          </p:nvPr>
        </p:nvSpPr>
        <p:spPr>
          <a:xfrm>
            <a:off x="457200" y="914402"/>
            <a:ext cx="8229600" cy="5140325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ea typeface="+mn-ea"/>
              </a:rPr>
              <a:t>Consider two familiar aqueous solutions: salt water and sugar water. </a:t>
            </a:r>
          </a:p>
          <a:p>
            <a:pPr lvl="1">
              <a:defRPr/>
            </a:pPr>
            <a:r>
              <a:rPr lang="en-US" dirty="0" smtClean="0">
                <a:solidFill>
                  <a:srgbClr val="333399"/>
                </a:solidFill>
                <a:ea typeface="+mn-ea"/>
                <a:cs typeface="+mn-cs"/>
              </a:rPr>
              <a:t>Salt water is a homogeneous mixture of NaCl and H</a:t>
            </a:r>
            <a:r>
              <a:rPr lang="en-US" baseline="-25000" dirty="0" smtClean="0">
                <a:solidFill>
                  <a:srgbClr val="333399"/>
                </a:solidFill>
                <a:ea typeface="+mn-ea"/>
                <a:cs typeface="+mn-cs"/>
              </a:rPr>
              <a:t>2</a:t>
            </a:r>
            <a:r>
              <a:rPr lang="en-US" dirty="0" smtClean="0">
                <a:solidFill>
                  <a:srgbClr val="333399"/>
                </a:solidFill>
                <a:ea typeface="+mn-ea"/>
                <a:cs typeface="+mn-cs"/>
              </a:rPr>
              <a:t>O.</a:t>
            </a:r>
          </a:p>
          <a:p>
            <a:pPr lvl="1">
              <a:defRPr/>
            </a:pPr>
            <a:r>
              <a:rPr lang="en-US" dirty="0" smtClean="0">
                <a:solidFill>
                  <a:srgbClr val="333399"/>
                </a:solidFill>
                <a:ea typeface="+mn-ea"/>
                <a:cs typeface="+mn-cs"/>
              </a:rPr>
              <a:t>Sugar water is a homogeneous mixture of C</a:t>
            </a:r>
            <a:r>
              <a:rPr lang="en-US" baseline="-25000" dirty="0" smtClean="0">
                <a:solidFill>
                  <a:srgbClr val="333399"/>
                </a:solidFill>
                <a:ea typeface="+mn-ea"/>
                <a:cs typeface="+mn-cs"/>
              </a:rPr>
              <a:t>12</a:t>
            </a:r>
            <a:r>
              <a:rPr lang="en-US" dirty="0" smtClean="0">
                <a:solidFill>
                  <a:srgbClr val="333399"/>
                </a:solidFill>
                <a:ea typeface="+mn-ea"/>
                <a:cs typeface="+mn-cs"/>
              </a:rPr>
              <a:t>H</a:t>
            </a:r>
            <a:r>
              <a:rPr lang="en-US" baseline="-25000" dirty="0" smtClean="0">
                <a:solidFill>
                  <a:srgbClr val="333399"/>
                </a:solidFill>
                <a:ea typeface="+mn-ea"/>
                <a:cs typeface="+mn-cs"/>
              </a:rPr>
              <a:t>22</a:t>
            </a:r>
            <a:r>
              <a:rPr lang="en-US" dirty="0" smtClean="0">
                <a:solidFill>
                  <a:srgbClr val="333399"/>
                </a:solidFill>
                <a:ea typeface="+mn-ea"/>
                <a:cs typeface="+mn-cs"/>
              </a:rPr>
              <a:t>O</a:t>
            </a:r>
            <a:r>
              <a:rPr lang="en-US" baseline="-25000" dirty="0" smtClean="0">
                <a:solidFill>
                  <a:srgbClr val="333399"/>
                </a:solidFill>
                <a:ea typeface="+mn-ea"/>
                <a:cs typeface="+mn-cs"/>
              </a:rPr>
              <a:t>11 </a:t>
            </a:r>
            <a:r>
              <a:rPr lang="en-US" dirty="0" smtClean="0">
                <a:solidFill>
                  <a:srgbClr val="333399"/>
                </a:solidFill>
                <a:ea typeface="+mn-ea"/>
                <a:cs typeface="+mn-cs"/>
              </a:rPr>
              <a:t>and H</a:t>
            </a:r>
            <a:r>
              <a:rPr lang="en-US" baseline="-25000" dirty="0" smtClean="0">
                <a:solidFill>
                  <a:srgbClr val="333399"/>
                </a:solidFill>
                <a:ea typeface="+mn-ea"/>
                <a:cs typeface="+mn-cs"/>
              </a:rPr>
              <a:t>2</a:t>
            </a:r>
            <a:r>
              <a:rPr lang="en-US" dirty="0" smtClean="0">
                <a:solidFill>
                  <a:srgbClr val="333399"/>
                </a:solidFill>
                <a:ea typeface="+mn-ea"/>
                <a:cs typeface="+mn-cs"/>
              </a:rPr>
              <a:t>O.</a:t>
            </a:r>
          </a:p>
          <a:p>
            <a:pPr>
              <a:defRPr/>
            </a:pPr>
            <a:r>
              <a:rPr lang="en-US" dirty="0" smtClean="0">
                <a:ea typeface="+mn-ea"/>
              </a:rPr>
              <a:t>As you stir either of these two substances into the water, it seems to disappear.</a:t>
            </a:r>
          </a:p>
          <a:p>
            <a:pPr lvl="1">
              <a:defRPr/>
            </a:pPr>
            <a:r>
              <a:rPr lang="en-US" dirty="0" smtClean="0">
                <a:solidFill>
                  <a:srgbClr val="333399"/>
                </a:solidFill>
                <a:ea typeface="+mn-ea"/>
                <a:cs typeface="+mn-cs"/>
              </a:rPr>
              <a:t>How do solids such as salt and sugar dissolve in water?</a:t>
            </a:r>
            <a:endParaRPr lang="en-US" dirty="0" smtClean="0">
              <a:solidFill>
                <a:srgbClr val="333399"/>
              </a:solidFill>
            </a:endParaRPr>
          </a:p>
        </p:txBody>
      </p:sp>
      <p:sp>
        <p:nvSpPr>
          <p:cNvPr id="32772" name="Rectangle 6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2773" name="Rectangle 7"/>
          <p:cNvSpPr>
            <a:spLocks noChangeArrowheads="1"/>
          </p:cNvSpPr>
          <p:nvPr/>
        </p:nvSpPr>
        <p:spPr bwMode="auto">
          <a:xfrm>
            <a:off x="1" y="58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 bwMode="auto">
          <a:xfrm>
            <a:off x="0" y="1"/>
            <a:ext cx="9144000" cy="769441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  <a:miter lim="800000"/>
            <a:headEnd/>
            <a:tailEnd/>
          </a:ln>
        </p:spPr>
        <p:txBody>
          <a:bodyPr wrap="square" lIns="45720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mtClean="0"/>
              <a:t>Types of Chemical Formulas</a:t>
            </a:r>
          </a:p>
        </p:txBody>
      </p:sp>
      <p:sp>
        <p:nvSpPr>
          <p:cNvPr id="28675" name="Content Placeholder 2"/>
          <p:cNvSpPr>
            <a:spLocks noGrp="1"/>
          </p:cNvSpPr>
          <p:nvPr>
            <p:ph idx="1"/>
          </p:nvPr>
        </p:nvSpPr>
        <p:spPr>
          <a:xfrm>
            <a:off x="365126" y="1141415"/>
            <a:ext cx="8397875" cy="2554287"/>
          </a:xfrm>
        </p:spPr>
        <p:txBody>
          <a:bodyPr/>
          <a:lstStyle/>
          <a:p>
            <a:r>
              <a:rPr lang="en-US" b="1" smtClean="0"/>
              <a:t>A structural formula</a:t>
            </a:r>
            <a:r>
              <a:rPr lang="en-US" smtClean="0"/>
              <a:t> uses lines to represent covalent bonds and shows how atoms in a molecule are connected or bonded to each other. The structural formula for H</a:t>
            </a:r>
            <a:r>
              <a:rPr lang="en-US" baseline="-25000" smtClean="0"/>
              <a:t>2</a:t>
            </a:r>
            <a:r>
              <a:rPr lang="en-US" smtClean="0"/>
              <a:t>O</a:t>
            </a:r>
            <a:r>
              <a:rPr lang="en-US" baseline="-25000" smtClean="0"/>
              <a:t>2</a:t>
            </a:r>
            <a:r>
              <a:rPr lang="en-US" smtClean="0"/>
              <a:t> is shown below:</a:t>
            </a:r>
          </a:p>
        </p:txBody>
      </p:sp>
      <p:pic>
        <p:nvPicPr>
          <p:cNvPr id="28676" name="Picture 1"/>
          <p:cNvPicPr>
            <a:picLocks noChangeAspect="1"/>
          </p:cNvPicPr>
          <p:nvPr/>
        </p:nvPicPr>
        <p:blipFill>
          <a:blip r:embed="rId3" cstate="print"/>
          <a:srcRect b="2779"/>
          <a:stretch>
            <a:fillRect/>
          </a:stretch>
        </p:blipFill>
        <p:spPr bwMode="auto">
          <a:xfrm>
            <a:off x="3511551" y="4164015"/>
            <a:ext cx="1670050" cy="209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46550"/>
          </a:xfrm>
        </p:spPr>
        <p:txBody>
          <a:bodyPr lIns="457200" anchor="t">
            <a:spAutoFit/>
          </a:bodyPr>
          <a:lstStyle/>
          <a:p>
            <a:pPr eaLnBrk="1" hangingPunct="1"/>
            <a:r>
              <a:rPr lang="en-US" smtClean="0">
                <a:solidFill>
                  <a:srgbClr val="ED6B06"/>
                </a:solidFill>
                <a:ea typeface="ヒラギノ角ゴ Pro W3" pitchFamily="127" charset="-128"/>
                <a:cs typeface="Arial" pitchFamily="34" charset="0"/>
              </a:rPr>
              <a:t>What Happens When a Solute Dissolves?</a:t>
            </a:r>
          </a:p>
        </p:txBody>
      </p:sp>
      <p:sp>
        <p:nvSpPr>
          <p:cNvPr id="33795" name="Content Placeholder 2"/>
          <p:cNvSpPr>
            <a:spLocks noGrp="1"/>
          </p:cNvSpPr>
          <p:nvPr>
            <p:ph idx="1"/>
          </p:nvPr>
        </p:nvSpPr>
        <p:spPr>
          <a:xfrm>
            <a:off x="304800" y="685802"/>
            <a:ext cx="8229600" cy="42767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smtClean="0">
                <a:ea typeface="ヒラギノ角ゴ Pro W3" pitchFamily="127" charset="-128"/>
              </a:rPr>
              <a:t>There are attractive forces between the solute particles holding them together.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>
                <a:ea typeface="ヒラギノ角ゴ Pro W3" pitchFamily="127" charset="-128"/>
              </a:rPr>
              <a:t>There are also attractive forces between the solvent molecules.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>
                <a:ea typeface="ヒラギノ角ゴ Pro W3" pitchFamily="127" charset="-128"/>
              </a:rPr>
              <a:t>When we mix the solute with the solvent, there are attractive forces between the solute particles and the solvent molecules.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>
                <a:ea typeface="ヒラギノ角ゴ Pro W3" pitchFamily="127" charset="-128"/>
              </a:rPr>
              <a:t>If the attractions between solute and solvent are strong enough, the solute will dissolve.</a:t>
            </a:r>
            <a:endParaRPr lang="en-US" smtClean="0">
              <a:ea typeface="ヒラギノ角ゴ Pro W3" pitchFamily="127" charset="-128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2800" smtClean="0">
              <a:ea typeface="ヒラギノ角ゴ Pro W3" pitchFamily="127" charset="-128"/>
            </a:endParaRPr>
          </a:p>
        </p:txBody>
      </p:sp>
      <p:pic>
        <p:nvPicPr>
          <p:cNvPr id="33796" name="Picture 6" descr="Z:\50627 IRDVD Tro Chemistry A Molecular Approach\Working Files 50627\JPEG 50627\ch04\04_07_Figure.jpg"/>
          <p:cNvPicPr>
            <a:picLocks noChangeAspect="1" noChangeArrowheads="1"/>
          </p:cNvPicPr>
          <p:nvPr/>
        </p:nvPicPr>
        <p:blipFill>
          <a:blip r:embed="rId3" cstate="print"/>
          <a:srcRect b="2357"/>
          <a:stretch>
            <a:fillRect/>
          </a:stretch>
        </p:blipFill>
        <p:spPr bwMode="auto">
          <a:xfrm>
            <a:off x="3198814" y="4527550"/>
            <a:ext cx="2746375" cy="226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46550"/>
          </a:xfrm>
        </p:spPr>
        <p:txBody>
          <a:bodyPr lIns="457200" anchor="t">
            <a:spAutoFit/>
          </a:bodyPr>
          <a:lstStyle/>
          <a:p>
            <a:pPr eaLnBrk="1" hangingPunct="1"/>
            <a:r>
              <a:rPr lang="en-US" smtClean="0">
                <a:solidFill>
                  <a:srgbClr val="ED6B06"/>
                </a:solidFill>
                <a:ea typeface="ヒラギノ角ゴ Pro W3" pitchFamily="127" charset="-128"/>
                <a:cs typeface="Arial" pitchFamily="34" charset="0"/>
              </a:rPr>
              <a:t>Charge Distribution in a Water Molecule</a:t>
            </a:r>
          </a:p>
        </p:txBody>
      </p:sp>
      <p:sp>
        <p:nvSpPr>
          <p:cNvPr id="34819" name="Content Placeholder 2"/>
          <p:cNvSpPr>
            <a:spLocks noGrp="1"/>
          </p:cNvSpPr>
          <p:nvPr>
            <p:ph idx="1"/>
          </p:nvPr>
        </p:nvSpPr>
        <p:spPr>
          <a:xfrm>
            <a:off x="381000" y="990600"/>
            <a:ext cx="8229600" cy="2946400"/>
          </a:xfrm>
        </p:spPr>
        <p:txBody>
          <a:bodyPr/>
          <a:lstStyle/>
          <a:p>
            <a:r>
              <a:rPr lang="en-US" smtClean="0">
                <a:ea typeface="ヒラギノ角ゴ Pro W3" pitchFamily="127" charset="-128"/>
              </a:rPr>
              <a:t>There is an uneven distribution of electrons within the water molecule.</a:t>
            </a:r>
          </a:p>
          <a:p>
            <a:pPr lvl="1"/>
            <a:r>
              <a:rPr lang="en-US" smtClean="0">
                <a:solidFill>
                  <a:srgbClr val="333399"/>
                </a:solidFill>
                <a:ea typeface="ヒラギノ角ゴ Pro W3" pitchFamily="127" charset="-128"/>
              </a:rPr>
              <a:t>This causes the oxygen side of the molecule to have a partial negative charge (</a:t>
            </a:r>
            <a:r>
              <a:rPr lang="en-US" smtClean="0">
                <a:solidFill>
                  <a:srgbClr val="333399"/>
                </a:solidFill>
                <a:latin typeface="Symbol" pitchFamily="18" charset="2"/>
                <a:ea typeface="ヒラギノ角ゴ Pro W3" pitchFamily="127" charset="-128"/>
              </a:rPr>
              <a:t>d</a:t>
            </a:r>
            <a:r>
              <a:rPr lang="en-US" baseline="30000" smtClean="0">
                <a:solidFill>
                  <a:srgbClr val="333399"/>
                </a:solidFill>
                <a:ea typeface="ヒラギノ角ゴ Pro W3" pitchFamily="127" charset="-128"/>
              </a:rPr>
              <a:t>–</a:t>
            </a:r>
            <a:r>
              <a:rPr lang="en-US" smtClean="0">
                <a:solidFill>
                  <a:srgbClr val="333399"/>
                </a:solidFill>
                <a:ea typeface="ヒラギノ角ゴ Pro W3" pitchFamily="127" charset="-128"/>
              </a:rPr>
              <a:t>) and the hydrogen side to have a partial positive charge (</a:t>
            </a:r>
            <a:r>
              <a:rPr lang="en-US" smtClean="0">
                <a:solidFill>
                  <a:srgbClr val="333399"/>
                </a:solidFill>
                <a:latin typeface="Symbol" pitchFamily="18" charset="2"/>
                <a:ea typeface="ヒラギノ角ゴ Pro W3" pitchFamily="127" charset="-128"/>
              </a:rPr>
              <a:t>d</a:t>
            </a:r>
            <a:r>
              <a:rPr lang="en-US" baseline="30000" smtClean="0">
                <a:solidFill>
                  <a:srgbClr val="333399"/>
                </a:solidFill>
                <a:ea typeface="ヒラギノ角ゴ Pro W3" pitchFamily="127" charset="-128"/>
              </a:rPr>
              <a:t>+</a:t>
            </a:r>
            <a:r>
              <a:rPr lang="en-US" smtClean="0">
                <a:solidFill>
                  <a:srgbClr val="333399"/>
                </a:solidFill>
                <a:ea typeface="ヒラギノ角ゴ Pro W3" pitchFamily="127" charset="-128"/>
              </a:rPr>
              <a:t>).</a:t>
            </a:r>
          </a:p>
        </p:txBody>
      </p:sp>
      <p:pic>
        <p:nvPicPr>
          <p:cNvPr id="34820" name="Picture 6" descr="Z:\50627 IRDVD Tro Chemistry A Molecular Approach\Working Files 50627\JPEG 50627\ch04\04_08_Figure.jpg"/>
          <p:cNvPicPr>
            <a:picLocks noChangeAspect="1" noChangeArrowheads="1"/>
          </p:cNvPicPr>
          <p:nvPr/>
        </p:nvPicPr>
        <p:blipFill>
          <a:blip r:embed="rId3" cstate="print"/>
          <a:srcRect b="2794"/>
          <a:stretch>
            <a:fillRect/>
          </a:stretch>
        </p:blipFill>
        <p:spPr bwMode="auto">
          <a:xfrm>
            <a:off x="2916239" y="3890963"/>
            <a:ext cx="3311525" cy="247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9144000" cy="1446550"/>
          </a:xfrm>
        </p:spPr>
        <p:txBody>
          <a:bodyPr lIns="457200" anchor="t">
            <a:spAutoFit/>
          </a:bodyPr>
          <a:lstStyle/>
          <a:p>
            <a:pPr eaLnBrk="1" hangingPunct="1"/>
            <a:r>
              <a:rPr lang="en-US" smtClean="0">
                <a:solidFill>
                  <a:srgbClr val="ED6B06"/>
                </a:solidFill>
                <a:ea typeface="ヒラギノ角ゴ Pro W3" pitchFamily="127" charset="-128"/>
                <a:cs typeface="Arial" pitchFamily="34" charset="0"/>
              </a:rPr>
              <a:t>Solute and Solvent Interactions in a Sodium Chloride Solution</a:t>
            </a:r>
          </a:p>
        </p:txBody>
      </p:sp>
      <p:sp>
        <p:nvSpPr>
          <p:cNvPr id="35843" name="Content Placeholder 2"/>
          <p:cNvSpPr>
            <a:spLocks noGrp="1"/>
          </p:cNvSpPr>
          <p:nvPr>
            <p:ph idx="1"/>
          </p:nvPr>
        </p:nvSpPr>
        <p:spPr>
          <a:xfrm>
            <a:off x="365125" y="1141415"/>
            <a:ext cx="8229600" cy="2554287"/>
          </a:xfrm>
        </p:spPr>
        <p:txBody>
          <a:bodyPr/>
          <a:lstStyle/>
          <a:p>
            <a:r>
              <a:rPr lang="en-US" smtClean="0">
                <a:ea typeface="ヒラギノ角ゴ Pro W3" pitchFamily="127" charset="-128"/>
              </a:rPr>
              <a:t>When sodium chloride is put into water, the attraction of Na</a:t>
            </a:r>
            <a:r>
              <a:rPr lang="en-US" baseline="30000" smtClean="0">
                <a:ea typeface="ヒラギノ角ゴ Pro W3" pitchFamily="127" charset="-128"/>
              </a:rPr>
              <a:t>+</a:t>
            </a:r>
            <a:r>
              <a:rPr lang="en-US" smtClean="0">
                <a:ea typeface="ヒラギノ角ゴ Pro W3" pitchFamily="127" charset="-128"/>
              </a:rPr>
              <a:t> and Cl</a:t>
            </a:r>
            <a:r>
              <a:rPr lang="en-US" baseline="30000" smtClean="0">
                <a:ea typeface="ヒラギノ角ゴ Pro W3" pitchFamily="127" charset="-128"/>
              </a:rPr>
              <a:t>–</a:t>
            </a:r>
            <a:r>
              <a:rPr lang="en-US" smtClean="0">
                <a:ea typeface="ヒラギノ角ゴ Pro W3" pitchFamily="127" charset="-128"/>
              </a:rPr>
              <a:t> ions to water molecules competes with the attraction among the oppositely charged ions themselves.</a:t>
            </a:r>
          </a:p>
        </p:txBody>
      </p:sp>
      <p:pic>
        <p:nvPicPr>
          <p:cNvPr id="35844" name="Picture 6" descr="Z:\50627 IRDVD Tro Chemistry A Molecular Approach\Working Files 50627\JPEG 50627\ch04\04_09_Figure.jpg"/>
          <p:cNvPicPr>
            <a:picLocks noChangeAspect="1" noChangeArrowheads="1"/>
          </p:cNvPicPr>
          <p:nvPr/>
        </p:nvPicPr>
        <p:blipFill>
          <a:blip r:embed="rId3" cstate="print"/>
          <a:srcRect b="3674"/>
          <a:stretch>
            <a:fillRect/>
          </a:stretch>
        </p:blipFill>
        <p:spPr bwMode="auto">
          <a:xfrm>
            <a:off x="1839914" y="3636963"/>
            <a:ext cx="5464175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9441"/>
          </a:xfrm>
        </p:spPr>
        <p:txBody>
          <a:bodyPr lIns="457200" anchor="t">
            <a:spAutoFit/>
          </a:bodyPr>
          <a:lstStyle/>
          <a:p>
            <a:pPr eaLnBrk="1" hangingPunct="1"/>
            <a:r>
              <a:rPr lang="en-US" smtClean="0">
                <a:solidFill>
                  <a:srgbClr val="ED6B06"/>
                </a:solidFill>
                <a:ea typeface="ヒラギノ角ゴ Pro W3" pitchFamily="127" charset="-128"/>
                <a:cs typeface="Arial" pitchFamily="34" charset="0"/>
              </a:rPr>
              <a:t>Sodium Chloride Dissolving in Water</a:t>
            </a:r>
          </a:p>
        </p:txBody>
      </p:sp>
      <p:sp>
        <p:nvSpPr>
          <p:cNvPr id="36867" name="Content Placeholder 2"/>
          <p:cNvSpPr>
            <a:spLocks noGrp="1"/>
          </p:cNvSpPr>
          <p:nvPr>
            <p:ph sz="half" idx="1"/>
          </p:nvPr>
        </p:nvSpPr>
        <p:spPr>
          <a:xfrm>
            <a:off x="152400" y="762000"/>
            <a:ext cx="4114800" cy="5638800"/>
          </a:xfrm>
        </p:spPr>
        <p:txBody>
          <a:bodyPr/>
          <a:lstStyle/>
          <a:p>
            <a:r>
              <a:rPr lang="en-US" sz="2400" smtClean="0">
                <a:ea typeface="ヒラギノ角ゴ Pro W3" pitchFamily="127" charset="-128"/>
                <a:cs typeface="Arial" pitchFamily="34" charset="0"/>
              </a:rPr>
              <a:t>Each ion is attracted to the surrounding water molecules and pulled off and away from the crystal.</a:t>
            </a:r>
          </a:p>
          <a:p>
            <a:endParaRPr lang="en-US" sz="1600" smtClean="0">
              <a:ea typeface="ヒラギノ角ゴ Pro W3" pitchFamily="127" charset="-128"/>
              <a:cs typeface="Arial" pitchFamily="34" charset="0"/>
            </a:endParaRPr>
          </a:p>
          <a:p>
            <a:r>
              <a:rPr lang="en-US" sz="2400" smtClean="0">
                <a:ea typeface="ヒラギノ角ゴ Pro W3" pitchFamily="127" charset="-128"/>
                <a:cs typeface="Arial" pitchFamily="34" charset="0"/>
              </a:rPr>
              <a:t>When it enters the solution, the ion is surrounded by water molecules, insulating it from other ions. </a:t>
            </a:r>
          </a:p>
          <a:p>
            <a:endParaRPr lang="en-US" sz="1800" smtClean="0">
              <a:ea typeface="ヒラギノ角ゴ Pro W3" pitchFamily="127" charset="-128"/>
              <a:cs typeface="Arial" pitchFamily="34" charset="0"/>
            </a:endParaRPr>
          </a:p>
          <a:p>
            <a:r>
              <a:rPr lang="en-US" sz="2400" smtClean="0">
                <a:ea typeface="ヒラギノ角ゴ Pro W3" pitchFamily="127" charset="-128"/>
                <a:cs typeface="Arial" pitchFamily="34" charset="0"/>
              </a:rPr>
              <a:t>The result is a solution with free moving charged particles able to conduct electricity.</a:t>
            </a:r>
          </a:p>
        </p:txBody>
      </p:sp>
      <p:pic>
        <p:nvPicPr>
          <p:cNvPr id="36868" name="Picture 6" descr="Z:\50627 IRDVD Tro Chemistry A Molecular Approach\Working Files 50627\JPEG 50627\ch04\04_10_Figure.jpg"/>
          <p:cNvPicPr>
            <a:picLocks noChangeAspect="1" noChangeArrowheads="1"/>
          </p:cNvPicPr>
          <p:nvPr/>
        </p:nvPicPr>
        <p:blipFill>
          <a:blip r:embed="rId3" cstate="print"/>
          <a:srcRect b="2930"/>
          <a:stretch>
            <a:fillRect/>
          </a:stretch>
        </p:blipFill>
        <p:spPr bwMode="auto">
          <a:xfrm>
            <a:off x="4371976" y="915988"/>
            <a:ext cx="4567238" cy="382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46550"/>
          </a:xfrm>
        </p:spPr>
        <p:txBody>
          <a:bodyPr lIns="457200" anchor="t">
            <a:spAutoFit/>
          </a:bodyPr>
          <a:lstStyle/>
          <a:p>
            <a:pPr eaLnBrk="1" hangingPunct="1"/>
            <a:r>
              <a:rPr lang="en-US" smtClean="0">
                <a:solidFill>
                  <a:srgbClr val="ED6B06"/>
                </a:solidFill>
                <a:ea typeface="ヒラギノ角ゴ Pro W3" pitchFamily="127" charset="-128"/>
                <a:cs typeface="Arial" pitchFamily="34" charset="0"/>
              </a:rPr>
              <a:t>Electrolyte and Nonelectrolyte Solutions</a:t>
            </a:r>
          </a:p>
        </p:txBody>
      </p:sp>
      <p:sp>
        <p:nvSpPr>
          <p:cNvPr id="37891" name="Content Placeholder 2"/>
          <p:cNvSpPr>
            <a:spLocks noGrp="1"/>
          </p:cNvSpPr>
          <p:nvPr>
            <p:ph sz="half" idx="1"/>
          </p:nvPr>
        </p:nvSpPr>
        <p:spPr>
          <a:xfrm>
            <a:off x="152401" y="685802"/>
            <a:ext cx="4167188" cy="5160963"/>
          </a:xfrm>
        </p:spPr>
        <p:txBody>
          <a:bodyPr/>
          <a:lstStyle/>
          <a:p>
            <a:pPr eaLnBrk="1" hangingPunct="1"/>
            <a:r>
              <a:rPr lang="en-US" sz="2700" smtClean="0">
                <a:ea typeface="ヒラギノ角ゴ Pro W3" pitchFamily="127" charset="-128"/>
              </a:rPr>
              <a:t>Materials that dissolve in water to form a solution that will conduct electricity are called </a:t>
            </a:r>
            <a:r>
              <a:rPr lang="en-US" sz="2700" b="1" smtClean="0">
                <a:solidFill>
                  <a:srgbClr val="333399"/>
                </a:solidFill>
                <a:ea typeface="ヒラギノ角ゴ Pro W3" pitchFamily="127" charset="-128"/>
              </a:rPr>
              <a:t>electrolytes.</a:t>
            </a:r>
            <a:endParaRPr lang="en-US" sz="2700" smtClean="0">
              <a:solidFill>
                <a:srgbClr val="333399"/>
              </a:solidFill>
              <a:ea typeface="ヒラギノ角ゴ Pro W3" pitchFamily="127" charset="-128"/>
            </a:endParaRPr>
          </a:p>
          <a:p>
            <a:pPr eaLnBrk="1" hangingPunct="1"/>
            <a:r>
              <a:rPr lang="en-US" sz="2700" smtClean="0">
                <a:ea typeface="ヒラギノ角ゴ Pro W3" pitchFamily="127" charset="-128"/>
              </a:rPr>
              <a:t>Materials that dissolve in water to form a solution that will not conduct electricity are called </a:t>
            </a:r>
            <a:r>
              <a:rPr lang="en-US" sz="2700" b="1" smtClean="0">
                <a:solidFill>
                  <a:srgbClr val="333399"/>
                </a:solidFill>
                <a:ea typeface="ヒラギノ角ゴ Pro W3" pitchFamily="127" charset="-128"/>
              </a:rPr>
              <a:t>nonelectrolytes.</a:t>
            </a:r>
          </a:p>
        </p:txBody>
      </p:sp>
      <p:sp>
        <p:nvSpPr>
          <p:cNvPr id="37892" name="Content Placeholder 3"/>
          <p:cNvSpPr>
            <a:spLocks noGrp="1"/>
          </p:cNvSpPr>
          <p:nvPr>
            <p:ph sz="half" idx="2"/>
          </p:nvPr>
        </p:nvSpPr>
        <p:spPr>
          <a:xfrm>
            <a:off x="4346575" y="3886202"/>
            <a:ext cx="4572000" cy="2227263"/>
          </a:xfrm>
        </p:spPr>
        <p:txBody>
          <a:bodyPr/>
          <a:lstStyle/>
          <a:p>
            <a:r>
              <a:rPr lang="en-US" smtClean="0">
                <a:solidFill>
                  <a:srgbClr val="333399"/>
                </a:solidFill>
                <a:ea typeface="ヒラギノ角ゴ Pro W3" pitchFamily="127" charset="-128"/>
              </a:rPr>
              <a:t>A solution of salt (an electrolyte) conducts electrical current. A solution of sugar (a nonelectrolyte) does not.</a:t>
            </a:r>
          </a:p>
        </p:txBody>
      </p:sp>
      <p:pic>
        <p:nvPicPr>
          <p:cNvPr id="37893" name="Picture 7" descr="Z:\50627 IRDVD Tro Chemistry A Molecular Approach\Working Files 50627\JPEG 50627\ch04\04_11_Figure.jpg"/>
          <p:cNvPicPr>
            <a:picLocks noChangeAspect="1" noChangeArrowheads="1"/>
          </p:cNvPicPr>
          <p:nvPr/>
        </p:nvPicPr>
        <p:blipFill>
          <a:blip r:embed="rId3" cstate="print"/>
          <a:srcRect b="2731"/>
          <a:stretch>
            <a:fillRect/>
          </a:stretch>
        </p:blipFill>
        <p:spPr bwMode="auto">
          <a:xfrm>
            <a:off x="4384675" y="738188"/>
            <a:ext cx="426720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46550"/>
          </a:xfrm>
        </p:spPr>
        <p:txBody>
          <a:bodyPr lIns="457200" anchor="t">
            <a:spAutoFit/>
          </a:bodyPr>
          <a:lstStyle/>
          <a:p>
            <a:pPr eaLnBrk="1" hangingPunct="1"/>
            <a:r>
              <a:rPr lang="en-US" smtClean="0">
                <a:solidFill>
                  <a:srgbClr val="ED6B06"/>
                </a:solidFill>
                <a:ea typeface="ヒラギノ角ゴ Pro W3" pitchFamily="127" charset="-128"/>
                <a:cs typeface="Arial" pitchFamily="34" charset="0"/>
              </a:rPr>
              <a:t>Electrolyte and Nonelectrolyte Solutions</a:t>
            </a:r>
          </a:p>
        </p:txBody>
      </p:sp>
      <p:sp>
        <p:nvSpPr>
          <p:cNvPr id="38915" name="Content Placeholder 2"/>
          <p:cNvSpPr>
            <a:spLocks noGrp="1"/>
          </p:cNvSpPr>
          <p:nvPr>
            <p:ph sz="half" idx="1"/>
          </p:nvPr>
        </p:nvSpPr>
        <p:spPr>
          <a:xfrm>
            <a:off x="152400" y="1066800"/>
            <a:ext cx="4953000" cy="4819650"/>
          </a:xfrm>
        </p:spPr>
        <p:txBody>
          <a:bodyPr/>
          <a:lstStyle/>
          <a:p>
            <a:r>
              <a:rPr lang="en-US" sz="2400" smtClean="0">
                <a:ea typeface="ヒラギノ角ゴ Pro W3" pitchFamily="127" charset="-128"/>
              </a:rPr>
              <a:t>Ionic substances such as sodium chloride that completely dissociate into ions when they dissolve in water are </a:t>
            </a:r>
            <a:r>
              <a:rPr lang="en-US" sz="2400" b="1" smtClean="0">
                <a:solidFill>
                  <a:schemeClr val="accent2"/>
                </a:solidFill>
                <a:ea typeface="ヒラギノ角ゴ Pro W3" pitchFamily="127" charset="-128"/>
              </a:rPr>
              <a:t>strong electrolytes</a:t>
            </a:r>
            <a:r>
              <a:rPr lang="en-US" sz="2400" smtClean="0">
                <a:solidFill>
                  <a:schemeClr val="accent2"/>
                </a:solidFill>
                <a:ea typeface="ヒラギノ角ゴ Pro W3" pitchFamily="127" charset="-128"/>
              </a:rPr>
              <a:t>. </a:t>
            </a:r>
          </a:p>
          <a:p>
            <a:endParaRPr lang="en-US" sz="2400" smtClean="0">
              <a:ea typeface="ヒラギノ角ゴ Pro W3" pitchFamily="127" charset="-128"/>
            </a:endParaRPr>
          </a:p>
          <a:p>
            <a:r>
              <a:rPr lang="en-US" sz="2400" smtClean="0">
                <a:ea typeface="ヒラギノ角ゴ Pro W3" pitchFamily="127" charset="-128"/>
              </a:rPr>
              <a:t>In contrast to sodium chloride, sugar is a molecular compound.</a:t>
            </a:r>
          </a:p>
          <a:p>
            <a:endParaRPr lang="en-US" sz="2400" smtClean="0">
              <a:ea typeface="ヒラギノ角ゴ Pro W3" pitchFamily="127" charset="-128"/>
            </a:endParaRPr>
          </a:p>
          <a:p>
            <a:r>
              <a:rPr lang="en-US" sz="2400" smtClean="0">
                <a:ea typeface="ヒラギノ角ゴ Pro W3" pitchFamily="127" charset="-128"/>
              </a:rPr>
              <a:t>Most molecular compounds       (except for acids), dissolve in water as intact molecules. </a:t>
            </a:r>
          </a:p>
        </p:txBody>
      </p:sp>
      <p:pic>
        <p:nvPicPr>
          <p:cNvPr id="38916" name="Picture 7" descr="Z:\50627 IRDVD Tro Chemistry A Molecular Approach\Working Files 50627\JPEG 50627\ch04\04_Pg159_UnFigure.jpg"/>
          <p:cNvPicPr>
            <a:picLocks noChangeAspect="1" noChangeArrowheads="1"/>
          </p:cNvPicPr>
          <p:nvPr/>
        </p:nvPicPr>
        <p:blipFill>
          <a:blip r:embed="rId3" cstate="print"/>
          <a:srcRect b="2513"/>
          <a:stretch>
            <a:fillRect/>
          </a:stretch>
        </p:blipFill>
        <p:spPr bwMode="auto">
          <a:xfrm>
            <a:off x="6122988" y="969965"/>
            <a:ext cx="1612900" cy="229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7" name="Picture 8" descr="Z:\50627 IRDVD Tro Chemistry A Molecular Approach\Working Files 50627\JPEG 50627\ch04\04_Pg160_UnFigure_2.jpg"/>
          <p:cNvPicPr>
            <a:picLocks noChangeAspect="1" noChangeArrowheads="1"/>
          </p:cNvPicPr>
          <p:nvPr/>
        </p:nvPicPr>
        <p:blipFill>
          <a:blip r:embed="rId4" cstate="print"/>
          <a:srcRect b="2377"/>
          <a:stretch>
            <a:fillRect/>
          </a:stretch>
        </p:blipFill>
        <p:spPr bwMode="auto">
          <a:xfrm>
            <a:off x="5926139" y="3706815"/>
            <a:ext cx="1590675" cy="2624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9441"/>
          </a:xfrm>
        </p:spPr>
        <p:txBody>
          <a:bodyPr lIns="457200" anchor="t">
            <a:spAutoFit/>
          </a:bodyPr>
          <a:lstStyle/>
          <a:p>
            <a:pPr eaLnBrk="1" hangingPunct="1"/>
            <a:r>
              <a:rPr lang="en-US" smtClean="0">
                <a:solidFill>
                  <a:srgbClr val="ED6B06"/>
                </a:solidFill>
                <a:ea typeface="ヒラギノ角ゴ Pro W3" pitchFamily="127" charset="-128"/>
                <a:cs typeface="Arial" pitchFamily="34" charset="0"/>
              </a:rPr>
              <a:t>Salt versus Sugar Dissolved in Water </a:t>
            </a:r>
          </a:p>
        </p:txBody>
      </p:sp>
      <p:pic>
        <p:nvPicPr>
          <p:cNvPr id="39939" name="Picture 6" descr="Z:\50627 IRDVD Tro Chemistry A Molecular Approach\Working Files 50627\JPEG 50627\ch04\04_12_Figure.jpg"/>
          <p:cNvPicPr>
            <a:picLocks noChangeAspect="1" noChangeArrowheads="1"/>
          </p:cNvPicPr>
          <p:nvPr/>
        </p:nvPicPr>
        <p:blipFill>
          <a:blip r:embed="rId3" cstate="print"/>
          <a:srcRect b="2850"/>
          <a:stretch>
            <a:fillRect/>
          </a:stretch>
        </p:blipFill>
        <p:spPr bwMode="auto">
          <a:xfrm>
            <a:off x="392113" y="1916115"/>
            <a:ext cx="3897312" cy="302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0" name="Picture 7" descr="Z:\50627 IRDVD Tro Chemistry A Molecular Approach\Working Files 50627\JPEG 50627\ch04\04_13_Figure.jpg"/>
          <p:cNvPicPr>
            <a:picLocks noChangeAspect="1" noChangeArrowheads="1"/>
          </p:cNvPicPr>
          <p:nvPr/>
        </p:nvPicPr>
        <p:blipFill>
          <a:blip r:embed="rId4" cstate="print"/>
          <a:srcRect b="3796"/>
          <a:stretch>
            <a:fillRect/>
          </a:stretch>
        </p:blipFill>
        <p:spPr bwMode="auto">
          <a:xfrm>
            <a:off x="4572000" y="1909763"/>
            <a:ext cx="4217988" cy="352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9441"/>
          </a:xfrm>
        </p:spPr>
        <p:txBody>
          <a:bodyPr lIns="457200" anchor="t">
            <a:spAutoFit/>
          </a:bodyPr>
          <a:lstStyle/>
          <a:p>
            <a:pPr eaLnBrk="1" hangingPunct="1"/>
            <a:r>
              <a:rPr lang="en-US" smtClean="0">
                <a:solidFill>
                  <a:srgbClr val="ED6B06"/>
                </a:solidFill>
                <a:ea typeface="ヒラギノ角ゴ Pro W3" pitchFamily="127" charset="-128"/>
                <a:cs typeface="Arial" pitchFamily="34" charset="0"/>
              </a:rPr>
              <a:t>Binary Acids</a:t>
            </a:r>
          </a:p>
        </p:txBody>
      </p:sp>
      <p:sp>
        <p:nvSpPr>
          <p:cNvPr id="40963" name="Content Placeholder 2"/>
          <p:cNvSpPr>
            <a:spLocks noGrp="1"/>
          </p:cNvSpPr>
          <p:nvPr>
            <p:ph idx="1"/>
          </p:nvPr>
        </p:nvSpPr>
        <p:spPr>
          <a:xfrm>
            <a:off x="228600" y="762000"/>
            <a:ext cx="8763000" cy="56388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smtClean="0">
                <a:ea typeface="ヒラギノ角ゴ Pro W3" pitchFamily="127" charset="-128"/>
              </a:rPr>
              <a:t>Acids are molecular compounds that </a:t>
            </a:r>
            <a:r>
              <a:rPr lang="en-US" sz="2800" b="1" smtClean="0">
                <a:solidFill>
                  <a:srgbClr val="333399"/>
                </a:solidFill>
                <a:ea typeface="ヒラギノ角ゴ Pro W3" pitchFamily="127" charset="-128"/>
              </a:rPr>
              <a:t>ionize</a:t>
            </a:r>
            <a:r>
              <a:rPr lang="en-US" sz="2800" smtClean="0">
                <a:ea typeface="ヒラギノ角ゴ Pro W3" pitchFamily="127" charset="-128"/>
              </a:rPr>
              <a:t> when they dissolve in water.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>
                <a:solidFill>
                  <a:srgbClr val="333399"/>
                </a:solidFill>
                <a:ea typeface="ヒラギノ角ゴ Pro W3" pitchFamily="127" charset="-128"/>
              </a:rPr>
              <a:t>The molecules are pulled apart by their attraction for </a:t>
            </a:r>
            <a:br>
              <a:rPr lang="en-US" sz="2400" smtClean="0">
                <a:solidFill>
                  <a:srgbClr val="333399"/>
                </a:solidFill>
                <a:ea typeface="ヒラギノ角ゴ Pro W3" pitchFamily="127" charset="-128"/>
              </a:rPr>
            </a:br>
            <a:r>
              <a:rPr lang="en-US" sz="2400" smtClean="0">
                <a:solidFill>
                  <a:srgbClr val="333399"/>
                </a:solidFill>
                <a:ea typeface="ヒラギノ角ゴ Pro W3" pitchFamily="127" charset="-128"/>
              </a:rPr>
              <a:t>the water.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>
                <a:solidFill>
                  <a:srgbClr val="333399"/>
                </a:solidFill>
                <a:ea typeface="ヒラギノ角ゴ Pro W3" pitchFamily="127" charset="-128"/>
              </a:rPr>
              <a:t>When acids ionize, they form H</a:t>
            </a:r>
            <a:r>
              <a:rPr lang="en-US" sz="2400" baseline="30000" smtClean="0">
                <a:solidFill>
                  <a:srgbClr val="333399"/>
                </a:solidFill>
                <a:ea typeface="ヒラギノ角ゴ Pro W3" pitchFamily="127" charset="-128"/>
              </a:rPr>
              <a:t>+</a:t>
            </a:r>
            <a:r>
              <a:rPr lang="en-US" sz="2400" smtClean="0">
                <a:solidFill>
                  <a:srgbClr val="333399"/>
                </a:solidFill>
                <a:ea typeface="ヒラギノ角ゴ Pro W3" pitchFamily="127" charset="-128"/>
              </a:rPr>
              <a:t> cations and also anions.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>
                <a:ea typeface="ヒラギノ角ゴ Pro W3" pitchFamily="127" charset="-128"/>
              </a:rPr>
              <a:t>The percentage of molecules that ionize varies from one acid to another.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>
                <a:ea typeface="ヒラギノ角ゴ Pro W3" pitchFamily="127" charset="-128"/>
              </a:rPr>
              <a:t>Acids that ionize virtually 100% are called </a:t>
            </a:r>
            <a:br>
              <a:rPr lang="en-US" sz="2800" smtClean="0">
                <a:ea typeface="ヒラギノ角ゴ Pro W3" pitchFamily="127" charset="-128"/>
              </a:rPr>
            </a:br>
            <a:r>
              <a:rPr lang="en-US" sz="2800" b="1" smtClean="0">
                <a:solidFill>
                  <a:srgbClr val="333399"/>
                </a:solidFill>
                <a:ea typeface="ヒラギノ角ゴ Pro W3" pitchFamily="127" charset="-128"/>
              </a:rPr>
              <a:t>strong acids.</a:t>
            </a:r>
            <a:endParaRPr lang="en-US" sz="2800" smtClean="0">
              <a:solidFill>
                <a:srgbClr val="333399"/>
              </a:solidFill>
              <a:ea typeface="ヒラギノ角ゴ Pro W3" pitchFamily="127" charset="-128"/>
            </a:endParaRP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sz="2800" smtClean="0">
                <a:ea typeface="ヒラギノ角ゴ Pro W3" pitchFamily="127" charset="-128"/>
              </a:rPr>
              <a:t>HCl(</a:t>
            </a:r>
            <a:r>
              <a:rPr lang="en-US" sz="2800" i="1" smtClean="0">
                <a:ea typeface="ヒラギノ角ゴ Pro W3" pitchFamily="127" charset="-128"/>
              </a:rPr>
              <a:t>aq</a:t>
            </a:r>
            <a:r>
              <a:rPr lang="en-US" sz="2800" smtClean="0">
                <a:ea typeface="ヒラギノ角ゴ Pro W3" pitchFamily="127" charset="-128"/>
              </a:rPr>
              <a:t>) </a:t>
            </a:r>
            <a:r>
              <a:rPr lang="en-US" sz="2800" smtClean="0">
                <a:ea typeface="ヒラギノ角ゴ Pro W3" pitchFamily="127" charset="-128"/>
                <a:sym typeface="Symbol" pitchFamily="18" charset="2"/>
              </a:rPr>
              <a:t> H</a:t>
            </a:r>
            <a:r>
              <a:rPr lang="en-US" sz="2800" baseline="30000" smtClean="0">
                <a:ea typeface="ヒラギノ角ゴ Pro W3" pitchFamily="127" charset="-128"/>
                <a:sym typeface="Symbol" pitchFamily="18" charset="2"/>
              </a:rPr>
              <a:t>+</a:t>
            </a:r>
            <a:r>
              <a:rPr lang="en-US" sz="2800" smtClean="0">
                <a:ea typeface="ヒラギノ角ゴ Pro W3" pitchFamily="127" charset="-128"/>
                <a:sym typeface="Symbol" pitchFamily="18" charset="2"/>
              </a:rPr>
              <a:t>(</a:t>
            </a:r>
            <a:r>
              <a:rPr lang="en-US" sz="2800" i="1" smtClean="0">
                <a:ea typeface="ヒラギノ角ゴ Pro W3" pitchFamily="127" charset="-128"/>
                <a:sym typeface="Symbol" pitchFamily="18" charset="2"/>
              </a:rPr>
              <a:t>aq</a:t>
            </a:r>
            <a:r>
              <a:rPr lang="en-US" sz="2800" smtClean="0">
                <a:ea typeface="ヒラギノ角ゴ Pro W3" pitchFamily="127" charset="-128"/>
                <a:sym typeface="Symbol" pitchFamily="18" charset="2"/>
              </a:rPr>
              <a:t>) + Cl</a:t>
            </a:r>
            <a:r>
              <a:rPr lang="en-US" sz="2800" baseline="30000" smtClean="0">
                <a:ea typeface="ヒラギノ角ゴ Pro W3" pitchFamily="127" charset="-128"/>
                <a:sym typeface="Symbol" pitchFamily="18" charset="2"/>
              </a:rPr>
              <a:t>−</a:t>
            </a:r>
            <a:r>
              <a:rPr lang="en-US" sz="2800" smtClean="0">
                <a:ea typeface="ヒラギノ角ゴ Pro W3" pitchFamily="127" charset="-128"/>
                <a:sym typeface="Symbol" pitchFamily="18" charset="2"/>
              </a:rPr>
              <a:t>(</a:t>
            </a:r>
            <a:r>
              <a:rPr lang="en-US" sz="2800" i="1" smtClean="0">
                <a:ea typeface="ヒラギノ角ゴ Pro W3" pitchFamily="127" charset="-128"/>
                <a:sym typeface="Symbol" pitchFamily="18" charset="2"/>
              </a:rPr>
              <a:t>aq</a:t>
            </a:r>
            <a:r>
              <a:rPr lang="en-US" sz="2800" smtClean="0">
                <a:ea typeface="ヒラギノ角ゴ Pro W3" pitchFamily="127" charset="-128"/>
                <a:sym typeface="Symbol" pitchFamily="18" charset="2"/>
              </a:rPr>
              <a:t>)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>
                <a:ea typeface="ヒラギノ角ゴ Pro W3" pitchFamily="127" charset="-128"/>
              </a:rPr>
              <a:t>Acids that only ionize a small percentage are called </a:t>
            </a:r>
            <a:r>
              <a:rPr lang="en-US" sz="2800" b="1" smtClean="0">
                <a:solidFill>
                  <a:srgbClr val="333399"/>
                </a:solidFill>
                <a:ea typeface="ヒラギノ角ゴ Pro W3" pitchFamily="127" charset="-128"/>
              </a:rPr>
              <a:t>weak acids.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sz="2800" smtClean="0">
                <a:ea typeface="ヒラギノ角ゴ Pro W3" pitchFamily="127" charset="-128"/>
              </a:rPr>
              <a:t>HF(</a:t>
            </a:r>
            <a:r>
              <a:rPr lang="en-US" sz="2800" i="1" smtClean="0">
                <a:ea typeface="ヒラギノ角ゴ Pro W3" pitchFamily="127" charset="-128"/>
              </a:rPr>
              <a:t>aq</a:t>
            </a:r>
            <a:r>
              <a:rPr lang="en-US" sz="2800" smtClean="0">
                <a:ea typeface="ヒラギノ角ゴ Pro W3" pitchFamily="127" charset="-128"/>
              </a:rPr>
              <a:t>) </a:t>
            </a:r>
            <a:r>
              <a:rPr lang="en-US" sz="2800" smtClean="0">
                <a:ea typeface="ヒラギノ角ゴ Pro W3" pitchFamily="127" charset="-128"/>
                <a:sym typeface="Symbol" pitchFamily="18" charset="2"/>
              </a:rPr>
              <a:t>   H</a:t>
            </a:r>
            <a:r>
              <a:rPr lang="en-US" sz="2800" baseline="30000" smtClean="0">
                <a:ea typeface="ヒラギノ角ゴ Pro W3" pitchFamily="127" charset="-128"/>
                <a:sym typeface="Symbol" pitchFamily="18" charset="2"/>
              </a:rPr>
              <a:t>+</a:t>
            </a:r>
            <a:r>
              <a:rPr lang="en-US" sz="2800" smtClean="0">
                <a:ea typeface="ヒラギノ角ゴ Pro W3" pitchFamily="127" charset="-128"/>
                <a:sym typeface="Symbol" pitchFamily="18" charset="2"/>
              </a:rPr>
              <a:t>(</a:t>
            </a:r>
            <a:r>
              <a:rPr lang="en-US" sz="2800" i="1" smtClean="0">
                <a:ea typeface="ヒラギノ角ゴ Pro W3" pitchFamily="127" charset="-128"/>
                <a:sym typeface="Symbol" pitchFamily="18" charset="2"/>
              </a:rPr>
              <a:t>aq</a:t>
            </a:r>
            <a:r>
              <a:rPr lang="en-US" sz="2800" smtClean="0">
                <a:ea typeface="ヒラギノ角ゴ Pro W3" pitchFamily="127" charset="-128"/>
                <a:sym typeface="Symbol" pitchFamily="18" charset="2"/>
              </a:rPr>
              <a:t>) + F</a:t>
            </a:r>
            <a:r>
              <a:rPr lang="en-US" sz="2800" baseline="30000" smtClean="0">
                <a:ea typeface="ヒラギノ角ゴ Pro W3" pitchFamily="127" charset="-128"/>
                <a:sym typeface="Symbol" pitchFamily="18" charset="2"/>
              </a:rPr>
              <a:t>−</a:t>
            </a:r>
            <a:r>
              <a:rPr lang="en-US" sz="2800" smtClean="0">
                <a:ea typeface="ヒラギノ角ゴ Pro W3" pitchFamily="127" charset="-128"/>
                <a:sym typeface="Symbol" pitchFamily="18" charset="2"/>
              </a:rPr>
              <a:t>(</a:t>
            </a:r>
            <a:r>
              <a:rPr lang="en-US" sz="2800" i="1" smtClean="0">
                <a:ea typeface="ヒラギノ角ゴ Pro W3" pitchFamily="127" charset="-128"/>
                <a:sym typeface="Symbol" pitchFamily="18" charset="2"/>
              </a:rPr>
              <a:t>aq</a:t>
            </a:r>
            <a:r>
              <a:rPr lang="en-US" sz="2800" smtClean="0">
                <a:ea typeface="ヒラギノ角ゴ Pro W3" pitchFamily="127" charset="-128"/>
                <a:sym typeface="Symbol" pitchFamily="18" charset="2"/>
              </a:rPr>
              <a:t>)</a:t>
            </a:r>
            <a:endParaRPr lang="en-US" smtClean="0">
              <a:ea typeface="ヒラギノ角ゴ Pro W3" pitchFamily="127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9441"/>
          </a:xfrm>
        </p:spPr>
        <p:txBody>
          <a:bodyPr lIns="457200" anchor="t">
            <a:spAutoFit/>
          </a:bodyPr>
          <a:lstStyle/>
          <a:p>
            <a:pPr eaLnBrk="1" hangingPunct="1"/>
            <a:r>
              <a:rPr lang="en-US" smtClean="0">
                <a:solidFill>
                  <a:srgbClr val="ED6B06"/>
                </a:solidFill>
                <a:ea typeface="ヒラギノ角ゴ Pro W3" pitchFamily="127" charset="-128"/>
                <a:cs typeface="Arial" pitchFamily="34" charset="0"/>
              </a:rPr>
              <a:t>Strong and Weak Electrolytes</a:t>
            </a:r>
          </a:p>
        </p:txBody>
      </p:sp>
      <p:sp>
        <p:nvSpPr>
          <p:cNvPr id="41987" name="Content Placeholder 2"/>
          <p:cNvSpPr>
            <a:spLocks noGrp="1"/>
          </p:cNvSpPr>
          <p:nvPr>
            <p:ph idx="1"/>
          </p:nvPr>
        </p:nvSpPr>
        <p:spPr>
          <a:xfrm>
            <a:off x="381000" y="838202"/>
            <a:ext cx="8229600" cy="5140325"/>
          </a:xfrm>
        </p:spPr>
        <p:txBody>
          <a:bodyPr/>
          <a:lstStyle/>
          <a:p>
            <a:pPr eaLnBrk="1" hangingPunct="1"/>
            <a:r>
              <a:rPr lang="en-US" sz="2800" b="1" smtClean="0">
                <a:solidFill>
                  <a:srgbClr val="333399"/>
                </a:solidFill>
                <a:ea typeface="ヒラギノ角ゴ Pro W3" pitchFamily="127" charset="-128"/>
              </a:rPr>
              <a:t>Strong electrolytes</a:t>
            </a:r>
            <a:r>
              <a:rPr lang="en-US" sz="2800" smtClean="0">
                <a:solidFill>
                  <a:schemeClr val="accent1"/>
                </a:solidFill>
                <a:ea typeface="ヒラギノ角ゴ Pro W3" pitchFamily="127" charset="-128"/>
              </a:rPr>
              <a:t> </a:t>
            </a:r>
            <a:r>
              <a:rPr lang="en-US" sz="2800" smtClean="0">
                <a:ea typeface="ヒラギノ角ゴ Pro W3" pitchFamily="127" charset="-128"/>
              </a:rPr>
              <a:t>are materials that dissolve completely as ions.</a:t>
            </a:r>
          </a:p>
          <a:p>
            <a:pPr lvl="1" eaLnBrk="1" hangingPunct="1"/>
            <a:r>
              <a:rPr lang="en-US" sz="2400" smtClean="0">
                <a:solidFill>
                  <a:srgbClr val="333399"/>
                </a:solidFill>
                <a:ea typeface="ヒラギノ角ゴ Pro W3" pitchFamily="127" charset="-128"/>
              </a:rPr>
              <a:t>Ionic compounds and strong acids</a:t>
            </a:r>
          </a:p>
          <a:p>
            <a:pPr lvl="1" eaLnBrk="1" hangingPunct="1"/>
            <a:r>
              <a:rPr lang="en-US" sz="2400" smtClean="0">
                <a:solidFill>
                  <a:srgbClr val="333399"/>
                </a:solidFill>
                <a:ea typeface="ヒラギノ角ゴ Pro W3" pitchFamily="127" charset="-128"/>
              </a:rPr>
              <a:t>Solutions conduct electricity well</a:t>
            </a:r>
          </a:p>
          <a:p>
            <a:pPr eaLnBrk="1" hangingPunct="1"/>
            <a:r>
              <a:rPr lang="en-US" sz="2800" b="1" smtClean="0">
                <a:solidFill>
                  <a:srgbClr val="333399"/>
                </a:solidFill>
                <a:ea typeface="ヒラギノ角ゴ Pro W3" pitchFamily="127" charset="-128"/>
              </a:rPr>
              <a:t>Weak electrolytes</a:t>
            </a:r>
            <a:r>
              <a:rPr lang="en-US" sz="2800" smtClean="0">
                <a:solidFill>
                  <a:schemeClr val="accent1"/>
                </a:solidFill>
                <a:ea typeface="ヒラギノ角ゴ Pro W3" pitchFamily="127" charset="-128"/>
              </a:rPr>
              <a:t> </a:t>
            </a:r>
            <a:r>
              <a:rPr lang="en-US" sz="2800" smtClean="0">
                <a:ea typeface="ヒラギノ角ゴ Pro W3" pitchFamily="127" charset="-128"/>
              </a:rPr>
              <a:t>are materials that dissolve mostly as molecules, but partially as ions.</a:t>
            </a:r>
          </a:p>
          <a:p>
            <a:pPr lvl="1" eaLnBrk="1" hangingPunct="1"/>
            <a:r>
              <a:rPr lang="en-US" sz="2400" smtClean="0">
                <a:solidFill>
                  <a:srgbClr val="333399"/>
                </a:solidFill>
                <a:ea typeface="ヒラギノ角ゴ Pro W3" pitchFamily="127" charset="-128"/>
              </a:rPr>
              <a:t>Weak acids</a:t>
            </a:r>
          </a:p>
          <a:p>
            <a:pPr lvl="1" eaLnBrk="1" hangingPunct="1"/>
            <a:r>
              <a:rPr lang="en-US" sz="2400" smtClean="0">
                <a:solidFill>
                  <a:srgbClr val="333399"/>
                </a:solidFill>
                <a:ea typeface="ヒラギノ角ゴ Pro W3" pitchFamily="127" charset="-128"/>
              </a:rPr>
              <a:t>Solutions conduct electricity, but not well</a:t>
            </a:r>
          </a:p>
          <a:p>
            <a:pPr eaLnBrk="1" hangingPunct="1"/>
            <a:r>
              <a:rPr lang="en-US" sz="2800" smtClean="0">
                <a:ea typeface="ヒラギノ角ゴ Pro W3" pitchFamily="127" charset="-128"/>
              </a:rPr>
              <a:t>When compounds containing a polyatomic ion dissolve, the polyatomic ion stays together.</a:t>
            </a:r>
            <a:endParaRPr lang="en-US" sz="2800" smtClean="0">
              <a:ea typeface="ヒラギノ角ゴ Pro W3" pitchFamily="127" charset="-128"/>
              <a:sym typeface="Symbol" pitchFamily="18" charset="2"/>
            </a:endParaRPr>
          </a:p>
          <a:p>
            <a:pPr algn="ctr" eaLnBrk="1" hangingPunct="1">
              <a:buFontTx/>
              <a:buNone/>
            </a:pPr>
            <a:r>
              <a:rPr lang="en-US" sz="2800" smtClean="0">
                <a:ea typeface="ヒラギノ角ゴ Pro W3" pitchFamily="127" charset="-128"/>
                <a:sym typeface="Symbol" pitchFamily="18" charset="2"/>
              </a:rPr>
              <a:t>HC</a:t>
            </a:r>
            <a:r>
              <a:rPr lang="en-US" sz="2800" baseline="-25000" smtClean="0">
                <a:ea typeface="ヒラギノ角ゴ Pro W3" pitchFamily="127" charset="-128"/>
                <a:sym typeface="Symbol" pitchFamily="18" charset="2"/>
              </a:rPr>
              <a:t>2</a:t>
            </a:r>
            <a:r>
              <a:rPr lang="en-US" sz="2800" smtClean="0">
                <a:ea typeface="ヒラギノ角ゴ Pro W3" pitchFamily="127" charset="-128"/>
                <a:sym typeface="Symbol" pitchFamily="18" charset="2"/>
              </a:rPr>
              <a:t>H</a:t>
            </a:r>
            <a:r>
              <a:rPr lang="en-US" sz="2800" baseline="-25000" smtClean="0">
                <a:ea typeface="ヒラギノ角ゴ Pro W3" pitchFamily="127" charset="-128"/>
                <a:sym typeface="Symbol" pitchFamily="18" charset="2"/>
              </a:rPr>
              <a:t>3</a:t>
            </a:r>
            <a:r>
              <a:rPr lang="en-US" sz="2800" smtClean="0">
                <a:ea typeface="ヒラギノ角ゴ Pro W3" pitchFamily="127" charset="-128"/>
                <a:sym typeface="Symbol" pitchFamily="18" charset="2"/>
              </a:rPr>
              <a:t>O</a:t>
            </a:r>
            <a:r>
              <a:rPr lang="en-US" sz="2800" baseline="-25000" smtClean="0">
                <a:ea typeface="ヒラギノ角ゴ Pro W3" pitchFamily="127" charset="-128"/>
                <a:sym typeface="Symbol" pitchFamily="18" charset="2"/>
              </a:rPr>
              <a:t>2</a:t>
            </a:r>
            <a:r>
              <a:rPr lang="en-US" sz="2800" smtClean="0">
                <a:ea typeface="ヒラギノ角ゴ Pro W3" pitchFamily="127" charset="-128"/>
                <a:sym typeface="Symbol" pitchFamily="18" charset="2"/>
              </a:rPr>
              <a:t>(</a:t>
            </a:r>
            <a:r>
              <a:rPr lang="en-US" sz="2800" i="1" smtClean="0">
                <a:ea typeface="ヒラギノ角ゴ Pro W3" pitchFamily="127" charset="-128"/>
                <a:sym typeface="Symbol" pitchFamily="18" charset="2"/>
              </a:rPr>
              <a:t>aq</a:t>
            </a:r>
            <a:r>
              <a:rPr lang="en-US" sz="2800" smtClean="0">
                <a:ea typeface="ヒラギノ角ゴ Pro W3" pitchFamily="127" charset="-128"/>
                <a:sym typeface="Symbol" pitchFamily="18" charset="2"/>
              </a:rPr>
              <a:t>)  H</a:t>
            </a:r>
            <a:r>
              <a:rPr lang="en-US" sz="2800" baseline="30000" smtClean="0">
                <a:ea typeface="ヒラギノ角ゴ Pro W3" pitchFamily="127" charset="-128"/>
                <a:sym typeface="Symbol" pitchFamily="18" charset="2"/>
              </a:rPr>
              <a:t>+</a:t>
            </a:r>
            <a:r>
              <a:rPr lang="en-US" sz="2800" smtClean="0">
                <a:ea typeface="ヒラギノ角ゴ Pro W3" pitchFamily="127" charset="-128"/>
                <a:sym typeface="Symbol" pitchFamily="18" charset="2"/>
              </a:rPr>
              <a:t>(</a:t>
            </a:r>
            <a:r>
              <a:rPr lang="en-US" sz="2800" i="1" smtClean="0">
                <a:ea typeface="ヒラギノ角ゴ Pro W3" pitchFamily="127" charset="-128"/>
                <a:sym typeface="Symbol" pitchFamily="18" charset="2"/>
              </a:rPr>
              <a:t>aq</a:t>
            </a:r>
            <a:r>
              <a:rPr lang="en-US" sz="2800" smtClean="0">
                <a:ea typeface="ヒラギノ角ゴ Pro W3" pitchFamily="127" charset="-128"/>
                <a:sym typeface="Symbol" pitchFamily="18" charset="2"/>
              </a:rPr>
              <a:t>) + C</a:t>
            </a:r>
            <a:r>
              <a:rPr lang="en-US" sz="2800" baseline="-25000" smtClean="0">
                <a:ea typeface="ヒラギノ角ゴ Pro W3" pitchFamily="127" charset="-128"/>
                <a:sym typeface="Symbol" pitchFamily="18" charset="2"/>
              </a:rPr>
              <a:t>2</a:t>
            </a:r>
            <a:r>
              <a:rPr lang="en-US" sz="2800" smtClean="0">
                <a:ea typeface="ヒラギノ角ゴ Pro W3" pitchFamily="127" charset="-128"/>
                <a:sym typeface="Symbol" pitchFamily="18" charset="2"/>
              </a:rPr>
              <a:t>H</a:t>
            </a:r>
            <a:r>
              <a:rPr lang="en-US" sz="2800" baseline="-25000" smtClean="0">
                <a:ea typeface="ヒラギノ角ゴ Pro W3" pitchFamily="127" charset="-128"/>
                <a:sym typeface="Symbol" pitchFamily="18" charset="2"/>
              </a:rPr>
              <a:t>3</a:t>
            </a:r>
            <a:r>
              <a:rPr lang="en-US" sz="2800" smtClean="0">
                <a:ea typeface="ヒラギノ角ゴ Pro W3" pitchFamily="127" charset="-128"/>
                <a:sym typeface="Symbol" pitchFamily="18" charset="2"/>
              </a:rPr>
              <a:t>O</a:t>
            </a:r>
            <a:r>
              <a:rPr lang="en-US" sz="2800" baseline="-25000" smtClean="0">
                <a:ea typeface="ヒラギノ角ゴ Pro W3" pitchFamily="127" charset="-128"/>
                <a:sym typeface="Symbol" pitchFamily="18" charset="2"/>
              </a:rPr>
              <a:t>2</a:t>
            </a:r>
            <a:r>
              <a:rPr lang="en-US" sz="2800" baseline="30000" smtClean="0">
                <a:ea typeface="ヒラギノ角ゴ Pro W3" pitchFamily="127" charset="-128"/>
                <a:sym typeface="Symbol" pitchFamily="18" charset="2"/>
              </a:rPr>
              <a:t>−</a:t>
            </a:r>
            <a:r>
              <a:rPr lang="en-US" sz="2800" smtClean="0">
                <a:ea typeface="ヒラギノ角ゴ Pro W3" pitchFamily="127" charset="-128"/>
                <a:sym typeface="Symbol" pitchFamily="18" charset="2"/>
              </a:rPr>
              <a:t>(</a:t>
            </a:r>
            <a:r>
              <a:rPr lang="en-US" sz="2800" i="1" smtClean="0">
                <a:ea typeface="ヒラギノ角ゴ Pro W3" pitchFamily="127" charset="-128"/>
                <a:sym typeface="Symbol" pitchFamily="18" charset="2"/>
              </a:rPr>
              <a:t>aq</a:t>
            </a:r>
            <a:r>
              <a:rPr lang="en-US" sz="2800" smtClean="0">
                <a:ea typeface="ヒラギノ角ゴ Pro W3" pitchFamily="127" charset="-128"/>
                <a:sym typeface="Symbol" pitchFamily="18" charset="2"/>
              </a:rPr>
              <a:t>)</a:t>
            </a:r>
            <a:endParaRPr lang="en-US" smtClean="0">
              <a:ea typeface="ヒラギノ角ゴ Pro W3" pitchFamily="127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9441"/>
          </a:xfrm>
        </p:spPr>
        <p:txBody>
          <a:bodyPr lIns="457200" anchor="t">
            <a:spAutoFit/>
          </a:bodyPr>
          <a:lstStyle/>
          <a:p>
            <a:pPr eaLnBrk="1" hangingPunct="1"/>
            <a:r>
              <a:rPr lang="en-US" smtClean="0">
                <a:solidFill>
                  <a:srgbClr val="ED6B06"/>
                </a:solidFill>
                <a:ea typeface="ヒラギノ角ゴ Pro W3" pitchFamily="127" charset="-128"/>
                <a:cs typeface="Arial" pitchFamily="34" charset="0"/>
              </a:rPr>
              <a:t>Classes of Dissolved Materials</a:t>
            </a:r>
          </a:p>
        </p:txBody>
      </p:sp>
      <p:pic>
        <p:nvPicPr>
          <p:cNvPr id="43011" name="Picture 5" descr="Z:\50627 IRDVD Tro Chemistry A Molecular Approach\Working Files 50627\JPEG 50627\ch04\04_14_Figure.jpg"/>
          <p:cNvPicPr>
            <a:picLocks noChangeAspect="1" noChangeArrowheads="1"/>
          </p:cNvPicPr>
          <p:nvPr/>
        </p:nvPicPr>
        <p:blipFill>
          <a:blip r:embed="rId3" cstate="print"/>
          <a:srcRect b="3867"/>
          <a:stretch>
            <a:fillRect/>
          </a:stretch>
        </p:blipFill>
        <p:spPr bwMode="auto">
          <a:xfrm>
            <a:off x="304800" y="969963"/>
            <a:ext cx="8534400" cy="523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 bwMode="auto">
          <a:xfrm>
            <a:off x="0" y="1"/>
            <a:ext cx="9144000" cy="769441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  <a:miter lim="800000"/>
            <a:headEnd/>
            <a:tailEnd/>
          </a:ln>
        </p:spPr>
        <p:txBody>
          <a:bodyPr wrap="square" lIns="45720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mtClean="0"/>
              <a:t>Types of Chemical Formulas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5125" y="1141415"/>
            <a:ext cx="8229600" cy="4714875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ea typeface="+mn-ea"/>
                <a:cs typeface="+mn-cs"/>
              </a:rPr>
              <a:t>The type of formula we use depends on how much we know about the compound and how much we want to communicate. </a:t>
            </a:r>
          </a:p>
          <a:p>
            <a:pPr>
              <a:buFontTx/>
              <a:buNone/>
              <a:defRPr/>
            </a:pPr>
            <a:endParaRPr lang="en-US" sz="1050" dirty="0" smtClean="0">
              <a:ea typeface="+mn-ea"/>
              <a:cs typeface="+mn-cs"/>
            </a:endParaRPr>
          </a:p>
          <a:p>
            <a:pPr>
              <a:defRPr/>
            </a:pPr>
            <a:r>
              <a:rPr lang="en-US" dirty="0" smtClean="0">
                <a:ea typeface="+mn-ea"/>
                <a:cs typeface="+mn-cs"/>
              </a:rPr>
              <a:t>A structural formula communicates the most information, </a:t>
            </a:r>
          </a:p>
          <a:p>
            <a:pPr>
              <a:buFontTx/>
              <a:buNone/>
              <a:defRPr/>
            </a:pPr>
            <a:endParaRPr lang="en-US" sz="1050" dirty="0" smtClean="0">
              <a:ea typeface="+mn-ea"/>
              <a:cs typeface="+mn-cs"/>
            </a:endParaRPr>
          </a:p>
          <a:p>
            <a:pPr>
              <a:defRPr/>
            </a:pPr>
            <a:r>
              <a:rPr lang="en-US" dirty="0" smtClean="0">
                <a:ea typeface="+mn-ea"/>
                <a:cs typeface="+mn-cs"/>
              </a:rPr>
              <a:t>while an empirical formula communicates the least.</a:t>
            </a:r>
          </a:p>
          <a:p>
            <a:pPr>
              <a:defRPr/>
            </a:pPr>
            <a:endParaRPr lang="en-US" dirty="0"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9441"/>
          </a:xfrm>
        </p:spPr>
        <p:txBody>
          <a:bodyPr lIns="457200" anchor="t">
            <a:spAutoFit/>
          </a:bodyPr>
          <a:lstStyle/>
          <a:p>
            <a:pPr eaLnBrk="1" hangingPunct="1"/>
            <a:r>
              <a:rPr lang="en-US" smtClean="0">
                <a:solidFill>
                  <a:srgbClr val="ED6B06"/>
                </a:solidFill>
                <a:ea typeface="ヒラギノ角ゴ Pro W3" pitchFamily="127" charset="-128"/>
                <a:cs typeface="Arial" pitchFamily="34" charset="0"/>
              </a:rPr>
              <a:t>Dissociation and Ionization</a:t>
            </a:r>
          </a:p>
        </p:txBody>
      </p:sp>
      <p:sp>
        <p:nvSpPr>
          <p:cNvPr id="47107" name="Content Placeholder 2"/>
          <p:cNvSpPr>
            <a:spLocks noGrp="1"/>
          </p:cNvSpPr>
          <p:nvPr>
            <p:ph idx="1"/>
          </p:nvPr>
        </p:nvSpPr>
        <p:spPr>
          <a:xfrm>
            <a:off x="457200" y="914402"/>
            <a:ext cx="8229600" cy="5262563"/>
          </a:xfrm>
        </p:spPr>
        <p:txBody>
          <a:bodyPr/>
          <a:lstStyle/>
          <a:p>
            <a:pPr marL="609600" indent="-609600">
              <a:defRPr/>
            </a:pPr>
            <a:r>
              <a:rPr lang="en-US" sz="2800" dirty="0" smtClean="0">
                <a:ea typeface="ヒラギノ角ゴ Pro W3" pitchFamily="127" charset="-128"/>
              </a:rPr>
              <a:t>When ionic compounds dissolve in water, the anions and cations are separated from each other. This is called </a:t>
            </a:r>
            <a:r>
              <a:rPr lang="en-US" sz="2800" b="1" dirty="0" smtClean="0">
                <a:solidFill>
                  <a:srgbClr val="333399"/>
                </a:solidFill>
                <a:ea typeface="ヒラギノ角ゴ Pro W3" pitchFamily="127" charset="-128"/>
              </a:rPr>
              <a:t>dissociation</a:t>
            </a:r>
            <a:r>
              <a:rPr lang="en-US" sz="2800" dirty="0" smtClean="0">
                <a:ea typeface="ヒラギノ角ゴ Pro W3" pitchFamily="127" charset="-128"/>
              </a:rPr>
              <a:t>.</a:t>
            </a:r>
          </a:p>
          <a:p>
            <a:pPr marL="0" lvl="1" indent="0" algn="ctr" eaLnBrk="1" hangingPunct="1">
              <a:buFont typeface="Wingdings" pitchFamily="2" charset="2"/>
              <a:buNone/>
              <a:defRPr/>
            </a:pPr>
            <a:r>
              <a:rPr lang="en-US" dirty="0" smtClean="0">
                <a:ea typeface="ヒラギノ角ゴ Pro W3" pitchFamily="127" charset="-128"/>
              </a:rPr>
              <a:t>Na</a:t>
            </a:r>
            <a:r>
              <a:rPr lang="en-US" baseline="-25000" dirty="0" smtClean="0">
                <a:ea typeface="ヒラギノ角ゴ Pro W3" pitchFamily="127" charset="-128"/>
              </a:rPr>
              <a:t>2</a:t>
            </a:r>
            <a:r>
              <a:rPr lang="en-US" dirty="0" smtClean="0">
                <a:ea typeface="ヒラギノ角ゴ Pro W3" pitchFamily="127" charset="-128"/>
              </a:rPr>
              <a:t>S</a:t>
            </a:r>
            <a:r>
              <a:rPr lang="en-US" dirty="0" smtClean="0">
                <a:ea typeface="ヒラギノ角ゴ Pro W3" pitchFamily="127" charset="-128"/>
                <a:sym typeface="Symbol" pitchFamily="18" charset="2"/>
              </a:rPr>
              <a:t>(</a:t>
            </a:r>
            <a:r>
              <a:rPr lang="en-US" i="1" dirty="0" smtClean="0">
                <a:ea typeface="ヒラギノ角ゴ Pro W3" pitchFamily="127" charset="-128"/>
                <a:sym typeface="Symbol" pitchFamily="18" charset="2"/>
              </a:rPr>
              <a:t>aq</a:t>
            </a:r>
            <a:r>
              <a:rPr lang="en-US" dirty="0" smtClean="0">
                <a:ea typeface="ヒラギノ角ゴ Pro W3" pitchFamily="127" charset="-128"/>
                <a:sym typeface="Symbol" pitchFamily="18" charset="2"/>
              </a:rPr>
              <a:t>)</a:t>
            </a:r>
            <a:r>
              <a:rPr lang="en-US" dirty="0" smtClean="0">
                <a:ea typeface="ヒラギノ角ゴ Pro W3" pitchFamily="127" charset="-128"/>
              </a:rPr>
              <a:t> </a:t>
            </a:r>
            <a:r>
              <a:rPr lang="en-US" dirty="0" smtClean="0">
                <a:ea typeface="ヒラギノ角ゴ Pro W3" pitchFamily="127" charset="-128"/>
                <a:sym typeface="Symbol" pitchFamily="18" charset="2"/>
              </a:rPr>
              <a:t> 2 Na</a:t>
            </a:r>
            <a:r>
              <a:rPr lang="en-US" baseline="30000" dirty="0" smtClean="0">
                <a:ea typeface="ヒラギノ角ゴ Pro W3" pitchFamily="127" charset="-128"/>
                <a:sym typeface="Symbol" pitchFamily="18" charset="2"/>
              </a:rPr>
              <a:t>+</a:t>
            </a:r>
            <a:r>
              <a:rPr lang="en-US" dirty="0" smtClean="0">
                <a:ea typeface="ヒラギノ角ゴ Pro W3" pitchFamily="127" charset="-128"/>
                <a:sym typeface="Symbol" pitchFamily="18" charset="2"/>
              </a:rPr>
              <a:t>(</a:t>
            </a:r>
            <a:r>
              <a:rPr lang="en-US" i="1" dirty="0" smtClean="0">
                <a:ea typeface="ヒラギノ角ゴ Pro W3" pitchFamily="127" charset="-128"/>
                <a:sym typeface="Symbol" pitchFamily="18" charset="2"/>
              </a:rPr>
              <a:t>aq</a:t>
            </a:r>
            <a:r>
              <a:rPr lang="en-US" dirty="0" smtClean="0">
                <a:ea typeface="ヒラギノ角ゴ Pro W3" pitchFamily="127" charset="-128"/>
                <a:sym typeface="Symbol" pitchFamily="18" charset="2"/>
              </a:rPr>
              <a:t>) + S</a:t>
            </a:r>
            <a:r>
              <a:rPr lang="en-US" baseline="30000" dirty="0" smtClean="0">
                <a:ea typeface="ヒラギノ角ゴ Pro W3" pitchFamily="127" charset="-128"/>
                <a:sym typeface="Symbol" pitchFamily="18" charset="2"/>
              </a:rPr>
              <a:t>2–</a:t>
            </a:r>
            <a:r>
              <a:rPr lang="en-US" dirty="0" smtClean="0">
                <a:ea typeface="ヒラギノ角ゴ Pro W3" pitchFamily="127" charset="-128"/>
                <a:sym typeface="Symbol" pitchFamily="18" charset="2"/>
              </a:rPr>
              <a:t>(</a:t>
            </a:r>
            <a:r>
              <a:rPr lang="en-US" i="1" dirty="0" smtClean="0">
                <a:ea typeface="ヒラギノ角ゴ Pro W3" pitchFamily="127" charset="-128"/>
                <a:sym typeface="Symbol" pitchFamily="18" charset="2"/>
              </a:rPr>
              <a:t>aq</a:t>
            </a:r>
            <a:r>
              <a:rPr lang="en-US" dirty="0" smtClean="0">
                <a:ea typeface="ヒラギノ角ゴ Pro W3" pitchFamily="127" charset="-128"/>
                <a:sym typeface="Symbol" pitchFamily="18" charset="2"/>
              </a:rPr>
              <a:t>)</a:t>
            </a:r>
            <a:endParaRPr lang="en-US" dirty="0" smtClean="0">
              <a:ea typeface="ヒラギノ角ゴ Pro W3" pitchFamily="127" charset="-128"/>
            </a:endParaRPr>
          </a:p>
          <a:p>
            <a:pPr marL="609600" indent="-609600">
              <a:defRPr/>
            </a:pPr>
            <a:r>
              <a:rPr lang="en-US" sz="2800" dirty="0" smtClean="0">
                <a:ea typeface="ヒラギノ角ゴ Pro W3" pitchFamily="127" charset="-128"/>
              </a:rPr>
              <a:t>When compounds containing polyatomic ions dissociate, the polyatomic group stays together as one ion.</a:t>
            </a:r>
          </a:p>
          <a:p>
            <a:pPr marL="0" indent="0" algn="ctr">
              <a:buFontTx/>
              <a:buNone/>
              <a:defRPr/>
            </a:pPr>
            <a:r>
              <a:rPr lang="en-US" sz="2800" dirty="0" smtClean="0">
                <a:ea typeface="ヒラギノ角ゴ Pro W3" pitchFamily="127" charset="-128"/>
              </a:rPr>
              <a:t>Na</a:t>
            </a:r>
            <a:r>
              <a:rPr lang="en-US" sz="2800" baseline="-25000" dirty="0" smtClean="0">
                <a:ea typeface="ヒラギノ角ゴ Pro W3" pitchFamily="127" charset="-128"/>
              </a:rPr>
              <a:t>2</a:t>
            </a:r>
            <a:r>
              <a:rPr lang="en-US" sz="2800" dirty="0" smtClean="0">
                <a:ea typeface="ヒラギノ角ゴ Pro W3" pitchFamily="127" charset="-128"/>
              </a:rPr>
              <a:t>SO</a:t>
            </a:r>
            <a:r>
              <a:rPr lang="en-US" sz="2800" baseline="-25000" dirty="0" smtClean="0">
                <a:ea typeface="ヒラギノ角ゴ Pro W3" pitchFamily="127" charset="-128"/>
              </a:rPr>
              <a:t>4</a:t>
            </a:r>
            <a:r>
              <a:rPr lang="en-US" sz="2800" dirty="0" smtClean="0">
                <a:ea typeface="ヒラギノ角ゴ Pro W3" pitchFamily="127" charset="-128"/>
                <a:sym typeface="Symbol" pitchFamily="18" charset="2"/>
              </a:rPr>
              <a:t>(</a:t>
            </a:r>
            <a:r>
              <a:rPr lang="en-US" sz="2800" i="1" dirty="0" smtClean="0">
                <a:ea typeface="ヒラギノ角ゴ Pro W3" pitchFamily="127" charset="-128"/>
                <a:sym typeface="Symbol" pitchFamily="18" charset="2"/>
              </a:rPr>
              <a:t>aq</a:t>
            </a:r>
            <a:r>
              <a:rPr lang="en-US" sz="2800" dirty="0" smtClean="0">
                <a:ea typeface="ヒラギノ角ゴ Pro W3" pitchFamily="127" charset="-128"/>
                <a:sym typeface="Symbol" pitchFamily="18" charset="2"/>
              </a:rPr>
              <a:t>)</a:t>
            </a:r>
            <a:r>
              <a:rPr lang="en-US" sz="2800" dirty="0" smtClean="0">
                <a:ea typeface="ヒラギノ角ゴ Pro W3" pitchFamily="127" charset="-128"/>
              </a:rPr>
              <a:t> </a:t>
            </a:r>
            <a:r>
              <a:rPr lang="en-US" sz="2800" dirty="0" smtClean="0">
                <a:ea typeface="ヒラギノ角ゴ Pro W3" pitchFamily="127" charset="-128"/>
                <a:sym typeface="Symbol" pitchFamily="18" charset="2"/>
              </a:rPr>
              <a:t> 2 Na</a:t>
            </a:r>
            <a:r>
              <a:rPr lang="en-US" sz="2800" baseline="30000" dirty="0" smtClean="0">
                <a:ea typeface="ヒラギノ角ゴ Pro W3" pitchFamily="127" charset="-128"/>
                <a:sym typeface="Symbol" pitchFamily="18" charset="2"/>
              </a:rPr>
              <a:t>+</a:t>
            </a:r>
            <a:r>
              <a:rPr lang="en-US" sz="2800" dirty="0" smtClean="0">
                <a:ea typeface="ヒラギノ角ゴ Pro W3" pitchFamily="127" charset="-128"/>
                <a:sym typeface="Symbol" pitchFamily="18" charset="2"/>
              </a:rPr>
              <a:t>(</a:t>
            </a:r>
            <a:r>
              <a:rPr lang="en-US" sz="2800" i="1" dirty="0" smtClean="0">
                <a:ea typeface="ヒラギノ角ゴ Pro W3" pitchFamily="127" charset="-128"/>
                <a:sym typeface="Symbol" pitchFamily="18" charset="2"/>
              </a:rPr>
              <a:t>aq</a:t>
            </a:r>
            <a:r>
              <a:rPr lang="en-US" sz="2800" dirty="0" smtClean="0">
                <a:ea typeface="ヒラギノ角ゴ Pro W3" pitchFamily="127" charset="-128"/>
                <a:sym typeface="Symbol" pitchFamily="18" charset="2"/>
              </a:rPr>
              <a:t>) + SO</a:t>
            </a:r>
            <a:r>
              <a:rPr lang="en-US" sz="2800" baseline="-25000" dirty="0" smtClean="0">
                <a:ea typeface="ヒラギノ角ゴ Pro W3" pitchFamily="127" charset="-128"/>
                <a:sym typeface="Symbol" pitchFamily="18" charset="2"/>
              </a:rPr>
              <a:t>4</a:t>
            </a:r>
            <a:r>
              <a:rPr lang="en-US" sz="2800" baseline="30000" dirty="0" smtClean="0">
                <a:ea typeface="ヒラギノ角ゴ Pro W3" pitchFamily="127" charset="-128"/>
                <a:sym typeface="Symbol" pitchFamily="18" charset="2"/>
              </a:rPr>
              <a:t>2−</a:t>
            </a:r>
            <a:r>
              <a:rPr lang="en-US" sz="2800" dirty="0" smtClean="0">
                <a:ea typeface="ヒラギノ角ゴ Pro W3" pitchFamily="127" charset="-128"/>
                <a:sym typeface="Symbol" pitchFamily="18" charset="2"/>
              </a:rPr>
              <a:t>(</a:t>
            </a:r>
            <a:r>
              <a:rPr lang="en-US" sz="2800" i="1" dirty="0" smtClean="0">
                <a:ea typeface="ヒラギノ角ゴ Pro W3" pitchFamily="127" charset="-128"/>
                <a:sym typeface="Symbol" pitchFamily="18" charset="2"/>
              </a:rPr>
              <a:t>aq</a:t>
            </a:r>
            <a:r>
              <a:rPr lang="en-US" sz="2800" dirty="0" smtClean="0">
                <a:ea typeface="ヒラギノ角ゴ Pro W3" pitchFamily="127" charset="-128"/>
                <a:sym typeface="Symbol" pitchFamily="18" charset="2"/>
              </a:rPr>
              <a:t>)</a:t>
            </a:r>
          </a:p>
          <a:p>
            <a:pPr marL="609600" indent="-609600">
              <a:defRPr/>
            </a:pPr>
            <a:r>
              <a:rPr lang="en-US" sz="2800" dirty="0" smtClean="0">
                <a:ea typeface="ヒラギノ角ゴ Pro W3" pitchFamily="127" charset="-128"/>
                <a:sym typeface="Symbol" pitchFamily="18" charset="2"/>
              </a:rPr>
              <a:t>When strong acids dissolve in water, the molecule </a:t>
            </a:r>
            <a:r>
              <a:rPr lang="en-US" sz="2800" b="1" dirty="0" smtClean="0">
                <a:solidFill>
                  <a:srgbClr val="333399"/>
                </a:solidFill>
                <a:ea typeface="ヒラギノ角ゴ Pro W3" pitchFamily="127" charset="-128"/>
                <a:sym typeface="Symbol" pitchFamily="18" charset="2"/>
              </a:rPr>
              <a:t>ionizes</a:t>
            </a:r>
            <a:r>
              <a:rPr lang="en-US" sz="2800" dirty="0" smtClean="0">
                <a:ea typeface="ヒラギノ角ゴ Pro W3" pitchFamily="127" charset="-128"/>
                <a:sym typeface="Symbol" pitchFamily="18" charset="2"/>
              </a:rPr>
              <a:t> into H</a:t>
            </a:r>
            <a:r>
              <a:rPr lang="en-US" sz="2800" baseline="30000" dirty="0" smtClean="0">
                <a:ea typeface="ヒラギノ角ゴ Pro W3" pitchFamily="127" charset="-128"/>
                <a:sym typeface="Symbol" pitchFamily="18" charset="2"/>
              </a:rPr>
              <a:t>+</a:t>
            </a:r>
            <a:r>
              <a:rPr lang="en-US" sz="2800" dirty="0" smtClean="0">
                <a:ea typeface="ヒラギノ角ゴ Pro W3" pitchFamily="127" charset="-128"/>
                <a:sym typeface="Symbol" pitchFamily="18" charset="2"/>
              </a:rPr>
              <a:t> and anions.</a:t>
            </a:r>
          </a:p>
          <a:p>
            <a:pPr marL="0" indent="0" algn="ctr">
              <a:buFontTx/>
              <a:buNone/>
              <a:defRPr/>
            </a:pPr>
            <a:r>
              <a:rPr lang="en-US" sz="2800" dirty="0" smtClean="0">
                <a:ea typeface="ヒラギノ角ゴ Pro W3" pitchFamily="127" charset="-128"/>
              </a:rPr>
              <a:t>H</a:t>
            </a:r>
            <a:r>
              <a:rPr lang="en-US" sz="2800" baseline="-25000" dirty="0" smtClean="0">
                <a:ea typeface="ヒラギノ角ゴ Pro W3" pitchFamily="127" charset="-128"/>
              </a:rPr>
              <a:t>2</a:t>
            </a:r>
            <a:r>
              <a:rPr lang="en-US" sz="2800" dirty="0" smtClean="0">
                <a:ea typeface="ヒラギノ角ゴ Pro W3" pitchFamily="127" charset="-128"/>
              </a:rPr>
              <a:t>SO</a:t>
            </a:r>
            <a:r>
              <a:rPr lang="en-US" sz="2800" baseline="-25000" dirty="0" smtClean="0">
                <a:ea typeface="ヒラギノ角ゴ Pro W3" pitchFamily="127" charset="-128"/>
              </a:rPr>
              <a:t>4</a:t>
            </a:r>
            <a:r>
              <a:rPr lang="en-US" sz="2800" dirty="0" smtClean="0">
                <a:ea typeface="ヒラギノ角ゴ Pro W3" pitchFamily="127" charset="-128"/>
                <a:sym typeface="Symbol" pitchFamily="18" charset="2"/>
              </a:rPr>
              <a:t>(</a:t>
            </a:r>
            <a:r>
              <a:rPr lang="en-US" sz="2800" i="1" dirty="0" smtClean="0">
                <a:ea typeface="ヒラギノ角ゴ Pro W3" pitchFamily="127" charset="-128"/>
                <a:sym typeface="Symbol" pitchFamily="18" charset="2"/>
              </a:rPr>
              <a:t>aq</a:t>
            </a:r>
            <a:r>
              <a:rPr lang="en-US" sz="2800" dirty="0" smtClean="0">
                <a:ea typeface="ヒラギノ角ゴ Pro W3" pitchFamily="127" charset="-128"/>
                <a:sym typeface="Symbol" pitchFamily="18" charset="2"/>
              </a:rPr>
              <a:t>)</a:t>
            </a:r>
            <a:r>
              <a:rPr lang="en-US" sz="2800" dirty="0" smtClean="0">
                <a:ea typeface="ヒラギノ角ゴ Pro W3" pitchFamily="127" charset="-128"/>
              </a:rPr>
              <a:t> </a:t>
            </a:r>
            <a:r>
              <a:rPr lang="en-US" sz="2800" dirty="0" smtClean="0">
                <a:ea typeface="ヒラギノ角ゴ Pro W3" pitchFamily="127" charset="-128"/>
                <a:sym typeface="Symbol" pitchFamily="18" charset="2"/>
              </a:rPr>
              <a:t> 2 H</a:t>
            </a:r>
            <a:r>
              <a:rPr lang="en-US" sz="2800" baseline="30000" dirty="0" smtClean="0">
                <a:ea typeface="ヒラギノ角ゴ Pro W3" pitchFamily="127" charset="-128"/>
                <a:sym typeface="Symbol" pitchFamily="18" charset="2"/>
              </a:rPr>
              <a:t>+</a:t>
            </a:r>
            <a:r>
              <a:rPr lang="en-US" sz="2800" dirty="0" smtClean="0">
                <a:ea typeface="ヒラギノ角ゴ Pro W3" pitchFamily="127" charset="-128"/>
                <a:sym typeface="Symbol" pitchFamily="18" charset="2"/>
              </a:rPr>
              <a:t>(</a:t>
            </a:r>
            <a:r>
              <a:rPr lang="en-US" sz="2800" i="1" dirty="0" smtClean="0">
                <a:ea typeface="ヒラギノ角ゴ Pro W3" pitchFamily="127" charset="-128"/>
                <a:sym typeface="Symbol" pitchFamily="18" charset="2"/>
              </a:rPr>
              <a:t>aq</a:t>
            </a:r>
            <a:r>
              <a:rPr lang="en-US" sz="2800" dirty="0" smtClean="0">
                <a:ea typeface="ヒラギノ角ゴ Pro W3" pitchFamily="127" charset="-128"/>
                <a:sym typeface="Symbol" pitchFamily="18" charset="2"/>
              </a:rPr>
              <a:t>) + SO</a:t>
            </a:r>
            <a:r>
              <a:rPr lang="en-US" sz="2800" baseline="-25000" dirty="0" smtClean="0">
                <a:ea typeface="ヒラギノ角ゴ Pro W3" pitchFamily="127" charset="-128"/>
                <a:sym typeface="Symbol" pitchFamily="18" charset="2"/>
              </a:rPr>
              <a:t>4</a:t>
            </a:r>
            <a:r>
              <a:rPr lang="en-US" sz="2800" baseline="30000" dirty="0" smtClean="0">
                <a:ea typeface="ヒラギノ角ゴ Pro W3" pitchFamily="127" charset="-128"/>
                <a:sym typeface="Symbol" pitchFamily="18" charset="2"/>
              </a:rPr>
              <a:t>2−</a:t>
            </a:r>
            <a:r>
              <a:rPr lang="en-US" sz="2800" dirty="0" smtClean="0">
                <a:ea typeface="ヒラギノ角ゴ Pro W3" pitchFamily="127" charset="-128"/>
                <a:sym typeface="Symbol" pitchFamily="18" charset="2"/>
              </a:rPr>
              <a:t>(</a:t>
            </a:r>
            <a:r>
              <a:rPr lang="en-US" sz="2800" i="1" dirty="0" smtClean="0">
                <a:ea typeface="ヒラギノ角ゴ Pro W3" pitchFamily="127" charset="-128"/>
                <a:sym typeface="Symbol" pitchFamily="18" charset="2"/>
              </a:rPr>
              <a:t>aq</a:t>
            </a:r>
            <a:r>
              <a:rPr lang="en-US" sz="2800" dirty="0" smtClean="0">
                <a:ea typeface="ヒラギノ角ゴ Pro W3" pitchFamily="127" charset="-128"/>
                <a:sym typeface="Symbol" pitchFamily="18" charset="2"/>
              </a:rPr>
              <a:t>)</a:t>
            </a:r>
            <a:endParaRPr lang="en-US" dirty="0" smtClean="0">
              <a:ea typeface="ヒラギノ角ゴ Pro W3" pitchFamily="127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9441"/>
          </a:xfrm>
        </p:spPr>
        <p:txBody>
          <a:bodyPr lIns="457200" anchor="t">
            <a:spAutoFit/>
          </a:bodyPr>
          <a:lstStyle/>
          <a:p>
            <a:pPr eaLnBrk="1" hangingPunct="1"/>
            <a:r>
              <a:rPr lang="en-US" smtClean="0">
                <a:solidFill>
                  <a:srgbClr val="ED6B06"/>
                </a:solidFill>
                <a:ea typeface="ヒラギノ角ゴ Pro W3" pitchFamily="127" charset="-128"/>
                <a:cs typeface="Arial" pitchFamily="34" charset="0"/>
              </a:rPr>
              <a:t>The Solubility of Ionic Compounds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1" y="762000"/>
            <a:ext cx="8845550" cy="5016500"/>
          </a:xfrm>
        </p:spPr>
        <p:txBody>
          <a:bodyPr/>
          <a:lstStyle/>
          <a:p>
            <a:pPr>
              <a:defRPr/>
            </a:pPr>
            <a:r>
              <a:rPr lang="en-US" dirty="0">
                <a:ea typeface="+mn-ea"/>
              </a:rPr>
              <a:t>W</a:t>
            </a:r>
            <a:r>
              <a:rPr lang="en-US" dirty="0" smtClean="0">
                <a:ea typeface="+mn-ea"/>
              </a:rPr>
              <a:t>hen an ionic compound dissolves in water, the resulting solution contains</a:t>
            </a:r>
          </a:p>
          <a:p>
            <a:pPr lvl="1">
              <a:defRPr/>
            </a:pPr>
            <a:r>
              <a:rPr lang="en-US" sz="2400" dirty="0" smtClean="0">
                <a:solidFill>
                  <a:srgbClr val="333399"/>
                </a:solidFill>
                <a:ea typeface="+mn-ea"/>
                <a:cs typeface="+mn-cs"/>
              </a:rPr>
              <a:t>not the intact ionic compound itself, </a:t>
            </a:r>
          </a:p>
          <a:p>
            <a:pPr lvl="1">
              <a:defRPr/>
            </a:pPr>
            <a:r>
              <a:rPr lang="en-US" sz="2400" dirty="0" smtClean="0">
                <a:solidFill>
                  <a:srgbClr val="333399"/>
                </a:solidFill>
                <a:ea typeface="+mn-ea"/>
                <a:cs typeface="+mn-cs"/>
              </a:rPr>
              <a:t>but its component ions dissolved in water.</a:t>
            </a:r>
            <a:r>
              <a:rPr lang="en-US" dirty="0" smtClean="0">
                <a:ea typeface="+mn-ea"/>
                <a:cs typeface="+mn-cs"/>
              </a:rPr>
              <a:t> </a:t>
            </a:r>
          </a:p>
          <a:p>
            <a:pPr>
              <a:defRPr/>
            </a:pPr>
            <a:r>
              <a:rPr lang="en-US" dirty="0" smtClean="0">
                <a:ea typeface="+mn-ea"/>
              </a:rPr>
              <a:t>However, not all ionic compounds dissolve </a:t>
            </a:r>
            <a:br>
              <a:rPr lang="en-US" dirty="0" smtClean="0">
                <a:ea typeface="+mn-ea"/>
              </a:rPr>
            </a:br>
            <a:r>
              <a:rPr lang="en-US" dirty="0" smtClean="0">
                <a:ea typeface="+mn-ea"/>
              </a:rPr>
              <a:t>in water. </a:t>
            </a:r>
          </a:p>
          <a:p>
            <a:pPr lvl="1">
              <a:defRPr/>
            </a:pPr>
            <a:r>
              <a:rPr lang="en-US" sz="2400" dirty="0" smtClean="0">
                <a:solidFill>
                  <a:srgbClr val="333399"/>
                </a:solidFill>
                <a:ea typeface="+mn-ea"/>
                <a:cs typeface="+mn-cs"/>
              </a:rPr>
              <a:t>If we add AgCl to water, for example, it remains solid and appears as a white powder at the bottom of the water.</a:t>
            </a:r>
          </a:p>
          <a:p>
            <a:pPr>
              <a:defRPr/>
            </a:pPr>
            <a:r>
              <a:rPr lang="en-US" dirty="0" smtClean="0">
                <a:ea typeface="+mn-ea"/>
              </a:rPr>
              <a:t>In general, a compound is termed </a:t>
            </a:r>
            <a:r>
              <a:rPr lang="en-US" b="1" dirty="0" smtClean="0">
                <a:solidFill>
                  <a:srgbClr val="333399"/>
                </a:solidFill>
                <a:ea typeface="+mn-ea"/>
              </a:rPr>
              <a:t>soluble</a:t>
            </a:r>
            <a:r>
              <a:rPr lang="en-US" b="1" dirty="0" smtClean="0">
                <a:ea typeface="+mn-ea"/>
              </a:rPr>
              <a:t> </a:t>
            </a:r>
            <a:r>
              <a:rPr lang="en-US" dirty="0" smtClean="0">
                <a:ea typeface="+mn-ea"/>
              </a:rPr>
              <a:t>if it dissolves in water and </a:t>
            </a:r>
            <a:r>
              <a:rPr lang="en-US" b="1" dirty="0" smtClean="0">
                <a:solidFill>
                  <a:srgbClr val="333399"/>
                </a:solidFill>
                <a:ea typeface="+mn-ea"/>
              </a:rPr>
              <a:t>insoluble</a:t>
            </a:r>
            <a:r>
              <a:rPr lang="en-US" b="1" dirty="0" smtClean="0">
                <a:ea typeface="+mn-ea"/>
              </a:rPr>
              <a:t> </a:t>
            </a:r>
            <a:r>
              <a:rPr lang="en-US" dirty="0" smtClean="0">
                <a:ea typeface="+mn-ea"/>
              </a:rPr>
              <a:t>if it does not.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9441"/>
          </a:xfrm>
        </p:spPr>
        <p:txBody>
          <a:bodyPr lIns="457200" anchor="t">
            <a:spAutoFit/>
          </a:bodyPr>
          <a:lstStyle/>
          <a:p>
            <a:pPr eaLnBrk="1" hangingPunct="1"/>
            <a:r>
              <a:rPr lang="en-US" smtClean="0">
                <a:solidFill>
                  <a:srgbClr val="ED6B06"/>
                </a:solidFill>
                <a:ea typeface="ヒラギノ角ゴ Pro W3" pitchFamily="127" charset="-128"/>
                <a:cs typeface="Arial" pitchFamily="34" charset="0"/>
              </a:rPr>
              <a:t>Solubility of Salts</a:t>
            </a:r>
          </a:p>
        </p:txBody>
      </p:sp>
      <p:sp>
        <p:nvSpPr>
          <p:cNvPr id="46083" name="Content Placeholder 2"/>
          <p:cNvSpPr>
            <a:spLocks noGrp="1"/>
          </p:cNvSpPr>
          <p:nvPr>
            <p:ph sz="half" idx="1"/>
          </p:nvPr>
        </p:nvSpPr>
        <p:spPr>
          <a:xfrm>
            <a:off x="365126" y="1141415"/>
            <a:ext cx="4740275" cy="4746625"/>
          </a:xfrm>
        </p:spPr>
        <p:txBody>
          <a:bodyPr/>
          <a:lstStyle/>
          <a:p>
            <a:r>
              <a:rPr lang="en-US" smtClean="0">
                <a:ea typeface="ヒラギノ角ゴ Pro W3" pitchFamily="127" charset="-128"/>
              </a:rPr>
              <a:t>If we mix solid AgNO</a:t>
            </a:r>
            <a:r>
              <a:rPr lang="en-US" baseline="-25000" smtClean="0">
                <a:ea typeface="ヒラギノ角ゴ Pro W3" pitchFamily="127" charset="-128"/>
              </a:rPr>
              <a:t>3</a:t>
            </a:r>
            <a:r>
              <a:rPr lang="en-US" smtClean="0">
                <a:ea typeface="ヒラギノ角ゴ Pro W3" pitchFamily="127" charset="-128"/>
              </a:rPr>
              <a:t> with water, it dissolves and forms a strong electrolyte solution. </a:t>
            </a:r>
          </a:p>
          <a:p>
            <a:r>
              <a:rPr lang="en-US" smtClean="0">
                <a:ea typeface="ヒラギノ角ゴ Pro W3" pitchFamily="127" charset="-128"/>
              </a:rPr>
              <a:t>Silver chloride, on the other hand, is almost completely insoluble. </a:t>
            </a:r>
          </a:p>
          <a:p>
            <a:pPr lvl="1"/>
            <a:r>
              <a:rPr lang="en-US" smtClean="0">
                <a:solidFill>
                  <a:srgbClr val="333399"/>
                </a:solidFill>
                <a:ea typeface="ヒラギノ角ゴ Pro W3" pitchFamily="127" charset="-128"/>
              </a:rPr>
              <a:t>If we mix solid AgCl with water, virtually all of it remains as a solid within the liquid water</a:t>
            </a:r>
            <a:r>
              <a:rPr lang="en-US" smtClean="0">
                <a:ea typeface="ヒラギノ角ゴ Pro W3" pitchFamily="127" charset="-128"/>
              </a:rPr>
              <a:t>.</a:t>
            </a:r>
          </a:p>
        </p:txBody>
      </p:sp>
      <p:pic>
        <p:nvPicPr>
          <p:cNvPr id="46084" name="Picture 7" descr="Z:\50627 IRDVD Tro Chemistry A Molecular Approach\Working Files 50627\JPEG 50627\ch04\04_Pg160_UnFigure_4.jpg"/>
          <p:cNvPicPr>
            <a:picLocks noChangeAspect="1" noChangeArrowheads="1"/>
          </p:cNvPicPr>
          <p:nvPr/>
        </p:nvPicPr>
        <p:blipFill>
          <a:blip r:embed="rId3" cstate="print"/>
          <a:srcRect b="2576"/>
          <a:stretch>
            <a:fillRect/>
          </a:stretch>
        </p:blipFill>
        <p:spPr bwMode="auto">
          <a:xfrm>
            <a:off x="5943600" y="401638"/>
            <a:ext cx="2247900" cy="302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5" name="Picture 8" descr="Z:\50627 IRDVD Tro Chemistry A Molecular Approach\Working Files 50627\JPEG 50627\ch04\04_Pg160_UnFigure_5.jpg"/>
          <p:cNvPicPr>
            <a:picLocks noChangeAspect="1" noChangeArrowheads="1"/>
          </p:cNvPicPr>
          <p:nvPr/>
        </p:nvPicPr>
        <p:blipFill>
          <a:blip r:embed="rId4" cstate="print"/>
          <a:srcRect b="2679"/>
          <a:stretch>
            <a:fillRect/>
          </a:stretch>
        </p:blipFill>
        <p:spPr bwMode="auto">
          <a:xfrm>
            <a:off x="6056314" y="3595688"/>
            <a:ext cx="2416175" cy="288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9441"/>
          </a:xfrm>
        </p:spPr>
        <p:txBody>
          <a:bodyPr lIns="457200" anchor="t">
            <a:spAutoFit/>
          </a:bodyPr>
          <a:lstStyle/>
          <a:p>
            <a:pPr eaLnBrk="1" hangingPunct="1"/>
            <a:r>
              <a:rPr lang="en-US" smtClean="0">
                <a:solidFill>
                  <a:srgbClr val="ED6B06"/>
                </a:solidFill>
                <a:ea typeface="ヒラギノ角ゴ Pro W3" pitchFamily="127" charset="-128"/>
                <a:cs typeface="Arial" pitchFamily="34" charset="0"/>
              </a:rPr>
              <a:t>When Will a Salt Dissolve?</a:t>
            </a:r>
          </a:p>
        </p:txBody>
      </p:sp>
      <p:sp>
        <p:nvSpPr>
          <p:cNvPr id="47107" name="Content Placeholder 2"/>
          <p:cNvSpPr>
            <a:spLocks noGrp="1"/>
          </p:cNvSpPr>
          <p:nvPr>
            <p:ph idx="1"/>
          </p:nvPr>
        </p:nvSpPr>
        <p:spPr>
          <a:xfrm>
            <a:off x="365125" y="1141413"/>
            <a:ext cx="8229600" cy="5238750"/>
          </a:xfrm>
        </p:spPr>
        <p:txBody>
          <a:bodyPr/>
          <a:lstStyle/>
          <a:p>
            <a:pPr eaLnBrk="1" hangingPunct="1"/>
            <a:r>
              <a:rPr lang="en-US" smtClean="0">
                <a:ea typeface="ヒラギノ角ゴ Pro W3" pitchFamily="127" charset="-128"/>
              </a:rPr>
              <a:t>Whether a particular compound is soluble or insoluble depends on several factors.</a:t>
            </a:r>
          </a:p>
          <a:p>
            <a:pPr eaLnBrk="1" hangingPunct="1"/>
            <a:r>
              <a:rPr lang="en-US" smtClean="0">
                <a:ea typeface="ヒラギノ角ゴ Pro W3" pitchFamily="127" charset="-128"/>
              </a:rPr>
              <a:t>Predicting whether a compound will dissolve in water is not easy.</a:t>
            </a:r>
          </a:p>
          <a:p>
            <a:pPr eaLnBrk="1" hangingPunct="1"/>
            <a:r>
              <a:rPr lang="en-US" smtClean="0">
                <a:ea typeface="ヒラギノ角ゴ Pro W3" pitchFamily="127" charset="-128"/>
              </a:rPr>
              <a:t>The best way to do it is to do some experiments to test whether a compound will dissolve in water, and then develop some rules based on those experimental results.</a:t>
            </a:r>
          </a:p>
          <a:p>
            <a:pPr lvl="1" eaLnBrk="1" hangingPunct="1"/>
            <a:r>
              <a:rPr lang="en-US" smtClean="0">
                <a:ea typeface="ヒラギノ角ゴ Pro W3" pitchFamily="127" charset="-128"/>
              </a:rPr>
              <a:t>We call this method the </a:t>
            </a:r>
            <a:r>
              <a:rPr lang="en-US" b="1" smtClean="0">
                <a:solidFill>
                  <a:srgbClr val="333399"/>
                </a:solidFill>
                <a:ea typeface="ヒラギノ角ゴ Pro W3" pitchFamily="127" charset="-128"/>
              </a:rPr>
              <a:t>empirical method.</a:t>
            </a:r>
            <a:endParaRPr lang="en-US" smtClean="0">
              <a:solidFill>
                <a:srgbClr val="333399"/>
              </a:solidFill>
              <a:ea typeface="ヒラギノ角ゴ Pro W3" pitchFamily="127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9441"/>
          </a:xfrm>
        </p:spPr>
        <p:txBody>
          <a:bodyPr lIns="457200" anchor="t">
            <a:spAutoFit/>
          </a:bodyPr>
          <a:lstStyle/>
          <a:p>
            <a:pPr eaLnBrk="1" hangingPunct="1"/>
            <a:r>
              <a:rPr lang="en-US" smtClean="0">
                <a:solidFill>
                  <a:srgbClr val="ED6B06"/>
                </a:solidFill>
                <a:ea typeface="ヒラギノ角ゴ Pro W3" pitchFamily="127" charset="-128"/>
                <a:cs typeface="Arial" pitchFamily="34" charset="0"/>
              </a:rPr>
              <a:t>Solubility Rules</a:t>
            </a:r>
          </a:p>
        </p:txBody>
      </p:sp>
      <p:pic>
        <p:nvPicPr>
          <p:cNvPr id="48131" name="Picture 5" descr="Z:\50627 IRDVD Tro Chemistry A Molecular Approach\Working Files 50627\JPEG 50627\ch04\04_01_Table.jpg"/>
          <p:cNvPicPr>
            <a:picLocks noChangeAspect="1" noChangeArrowheads="1"/>
          </p:cNvPicPr>
          <p:nvPr/>
        </p:nvPicPr>
        <p:blipFill>
          <a:blip r:embed="rId3" cstate="print"/>
          <a:srcRect b="2391"/>
          <a:stretch>
            <a:fillRect/>
          </a:stretch>
        </p:blipFill>
        <p:spPr bwMode="auto">
          <a:xfrm>
            <a:off x="1249364" y="765177"/>
            <a:ext cx="6645275" cy="559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9441"/>
          </a:xfrm>
        </p:spPr>
        <p:txBody>
          <a:bodyPr lIns="457200" anchor="t">
            <a:spAutoFit/>
          </a:bodyPr>
          <a:lstStyle/>
          <a:p>
            <a:pPr eaLnBrk="1" hangingPunct="1"/>
            <a:r>
              <a:rPr lang="en-US" smtClean="0">
                <a:solidFill>
                  <a:srgbClr val="ED6B06"/>
                </a:solidFill>
                <a:ea typeface="ヒラギノ角ゴ Pro W3" pitchFamily="127" charset="-128"/>
                <a:cs typeface="Arial" pitchFamily="34" charset="0"/>
              </a:rPr>
              <a:t>Precipitation Reactions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5125" y="1141413"/>
            <a:ext cx="8229600" cy="4056062"/>
          </a:xfrm>
        </p:spPr>
        <p:txBody>
          <a:bodyPr/>
          <a:lstStyle/>
          <a:p>
            <a:pPr eaLnBrk="1" hangingPunct="1">
              <a:defRPr/>
            </a:pPr>
            <a:r>
              <a:rPr lang="en-US" b="1" dirty="0" smtClean="0">
                <a:solidFill>
                  <a:srgbClr val="333399"/>
                </a:solidFill>
                <a:ea typeface="+mn-ea"/>
              </a:rPr>
              <a:t>Precipitation reactions </a:t>
            </a:r>
            <a:r>
              <a:rPr lang="en-US" dirty="0" smtClean="0">
                <a:ea typeface="+mn-ea"/>
              </a:rPr>
              <a:t>are reactions in which a solid</a:t>
            </a:r>
            <a:r>
              <a:rPr lang="en-US" b="1" dirty="0" smtClean="0">
                <a:ea typeface="+mn-ea"/>
              </a:rPr>
              <a:t> </a:t>
            </a:r>
            <a:r>
              <a:rPr lang="en-US" dirty="0" smtClean="0">
                <a:ea typeface="+mn-ea"/>
              </a:rPr>
              <a:t>forms when we mix two solutions.</a:t>
            </a:r>
            <a:endParaRPr lang="en-US" b="1" dirty="0" smtClean="0">
              <a:ea typeface="+mn-ea"/>
            </a:endParaRPr>
          </a:p>
          <a:p>
            <a:pPr lvl="1" eaLnBrk="1" hangingPunct="1">
              <a:defRPr/>
            </a:pPr>
            <a:r>
              <a:rPr lang="en-US" dirty="0">
                <a:solidFill>
                  <a:srgbClr val="333399"/>
                </a:solidFill>
              </a:rPr>
              <a:t>R</a:t>
            </a:r>
            <a:r>
              <a:rPr lang="en-US" dirty="0" smtClean="0">
                <a:solidFill>
                  <a:srgbClr val="333399"/>
                </a:solidFill>
              </a:rPr>
              <a:t>eactions between aqueous solutions of ionic compounds produce an ionic compound that is insoluble in water. </a:t>
            </a:r>
          </a:p>
          <a:p>
            <a:pPr lvl="1" eaLnBrk="1" hangingPunct="1">
              <a:defRPr/>
            </a:pPr>
            <a:r>
              <a:rPr lang="en-US" dirty="0">
                <a:solidFill>
                  <a:srgbClr val="333399"/>
                </a:solidFill>
              </a:rPr>
              <a:t>T</a:t>
            </a:r>
            <a:r>
              <a:rPr lang="en-US" dirty="0" smtClean="0">
                <a:solidFill>
                  <a:srgbClr val="333399"/>
                </a:solidFill>
              </a:rPr>
              <a:t>he insoluble product is called a</a:t>
            </a:r>
            <a:r>
              <a:rPr lang="en-US" dirty="0" smtClean="0"/>
              <a:t> 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precipitate.</a:t>
            </a:r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defRPr/>
            </a:pPr>
            <a:endParaRPr lang="en-US" dirty="0"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9441"/>
          </a:xfrm>
        </p:spPr>
        <p:txBody>
          <a:bodyPr lIns="457200" anchor="t">
            <a:spAutoFit/>
          </a:bodyPr>
          <a:lstStyle/>
          <a:p>
            <a:pPr eaLnBrk="1" hangingPunct="1"/>
            <a:r>
              <a:rPr lang="en-US" smtClean="0">
                <a:solidFill>
                  <a:srgbClr val="ED6B06"/>
                </a:solidFill>
                <a:ea typeface="ヒラギノ角ゴ Pro W3" pitchFamily="127" charset="-128"/>
                <a:cs typeface="Arial" pitchFamily="34" charset="0"/>
              </a:rPr>
              <a:t>Precipitation of Lead(II) Iodide</a:t>
            </a:r>
          </a:p>
        </p:txBody>
      </p:sp>
      <p:pic>
        <p:nvPicPr>
          <p:cNvPr id="50179" name="Picture 5" descr="Z:\50627 IRDVD Tro Chemistry A Molecular Approach\Working Files 50627\JPEG 50627\ch04\04_15_Figure.jpg"/>
          <p:cNvPicPr>
            <a:picLocks noChangeAspect="1" noChangeArrowheads="1"/>
          </p:cNvPicPr>
          <p:nvPr/>
        </p:nvPicPr>
        <p:blipFill>
          <a:blip r:embed="rId3" cstate="print"/>
          <a:srcRect b="2361"/>
          <a:stretch>
            <a:fillRect/>
          </a:stretch>
        </p:blipFill>
        <p:spPr bwMode="auto">
          <a:xfrm>
            <a:off x="2128838" y="685802"/>
            <a:ext cx="4886325" cy="564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9441"/>
          </a:xfrm>
        </p:spPr>
        <p:txBody>
          <a:bodyPr lIns="457200" anchor="t">
            <a:spAutoFit/>
          </a:bodyPr>
          <a:lstStyle/>
          <a:p>
            <a:pPr eaLnBrk="1" hangingPunct="1"/>
            <a:r>
              <a:rPr lang="en-US" smtClean="0">
                <a:solidFill>
                  <a:srgbClr val="ED6B06"/>
                </a:solidFill>
                <a:ea typeface="ヒラギノ角ゴ Pro W3" pitchFamily="127" charset="-128"/>
                <a:cs typeface="Arial" pitchFamily="34" charset="0"/>
              </a:rPr>
              <a:t>No Precipitation Means No Reaction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143000"/>
            <a:ext cx="4038600" cy="3957638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ea typeface="+mn-ea"/>
              </a:rPr>
              <a:t>Precipitation reactions do not always occur when two aqueous solutions are mixed.</a:t>
            </a:r>
          </a:p>
          <a:p>
            <a:pPr lvl="1">
              <a:buFontTx/>
              <a:buNone/>
              <a:defRPr/>
            </a:pPr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lvl="1">
              <a:defRPr/>
            </a:pP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Combine solutions of KI and NaCl and nothing happens. </a:t>
            </a:r>
          </a:p>
          <a:p>
            <a:pPr>
              <a:defRPr/>
            </a:pPr>
            <a:endParaRPr lang="en-US" dirty="0">
              <a:ea typeface="+mn-ea"/>
            </a:endParaRPr>
          </a:p>
        </p:txBody>
      </p:sp>
      <p:sp>
        <p:nvSpPr>
          <p:cNvPr id="51204" name="Rectangle 5"/>
          <p:cNvSpPr>
            <a:spLocks noChangeArrowheads="1"/>
          </p:cNvSpPr>
          <p:nvPr/>
        </p:nvSpPr>
        <p:spPr bwMode="auto">
          <a:xfrm>
            <a:off x="381000" y="5486401"/>
            <a:ext cx="4953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cs typeface="Arial" pitchFamily="34" charset="0"/>
              </a:rPr>
              <a:t>KI(</a:t>
            </a:r>
            <a:r>
              <a:rPr lang="en-US" i="1">
                <a:cs typeface="Arial" pitchFamily="34" charset="0"/>
              </a:rPr>
              <a:t>aq</a:t>
            </a:r>
            <a:r>
              <a:rPr lang="en-US">
                <a:cs typeface="Arial" pitchFamily="34" charset="0"/>
              </a:rPr>
              <a:t>) + NaCl(</a:t>
            </a:r>
            <a:r>
              <a:rPr lang="en-US" i="1">
                <a:cs typeface="Arial" pitchFamily="34" charset="0"/>
              </a:rPr>
              <a:t>aq</a:t>
            </a:r>
            <a:r>
              <a:rPr lang="en-US">
                <a:cs typeface="Arial" pitchFamily="34" charset="0"/>
              </a:rPr>
              <a:t>) </a:t>
            </a:r>
            <a:r>
              <a:rPr lang="en-US">
                <a:cs typeface="Arial" pitchFamily="34" charset="0"/>
                <a:sym typeface="Symbol" pitchFamily="18" charset="2"/>
              </a:rPr>
              <a:t></a:t>
            </a:r>
            <a:r>
              <a:rPr lang="en-US">
                <a:cs typeface="Arial" pitchFamily="34" charset="0"/>
              </a:rPr>
              <a:t> No Reaction</a:t>
            </a:r>
          </a:p>
        </p:txBody>
      </p:sp>
      <p:pic>
        <p:nvPicPr>
          <p:cNvPr id="51205" name="Picture 7" descr="Z:\50627 IRDVD Tro Chemistry A Molecular Approach\Working Files 50627\JPEG 50627\ch04\04_16_Figure.jpg"/>
          <p:cNvPicPr>
            <a:picLocks noChangeAspect="1" noChangeArrowheads="1"/>
          </p:cNvPicPr>
          <p:nvPr/>
        </p:nvPicPr>
        <p:blipFill>
          <a:blip r:embed="rId3" cstate="print"/>
          <a:srcRect b="3067"/>
          <a:stretch>
            <a:fillRect/>
          </a:stretch>
        </p:blipFill>
        <p:spPr bwMode="auto">
          <a:xfrm>
            <a:off x="4572001" y="904877"/>
            <a:ext cx="4157663" cy="458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9441"/>
          </a:xfrm>
        </p:spPr>
        <p:txBody>
          <a:bodyPr lIns="457200" anchor="t">
            <a:spAutoFit/>
          </a:bodyPr>
          <a:lstStyle/>
          <a:p>
            <a:pPr eaLnBrk="1" hangingPunct="1"/>
            <a:r>
              <a:rPr lang="en-US" smtClean="0">
                <a:solidFill>
                  <a:srgbClr val="ED6B06"/>
                </a:solidFill>
                <a:ea typeface="ヒラギノ角ゴ Pro W3" pitchFamily="127" charset="-128"/>
                <a:cs typeface="Arial" pitchFamily="34" charset="0"/>
              </a:rPr>
              <a:t> Predicting Precipitation Reactions</a:t>
            </a:r>
          </a:p>
        </p:txBody>
      </p:sp>
      <p:sp>
        <p:nvSpPr>
          <p:cNvPr id="52227" name="Content Placeholder 2"/>
          <p:cNvSpPr>
            <a:spLocks noGrp="1"/>
          </p:cNvSpPr>
          <p:nvPr>
            <p:ph idx="1"/>
          </p:nvPr>
        </p:nvSpPr>
        <p:spPr>
          <a:xfrm>
            <a:off x="304801" y="838200"/>
            <a:ext cx="8550275" cy="5386388"/>
          </a:xfrm>
        </p:spPr>
        <p:txBody>
          <a:bodyPr/>
          <a:lstStyle/>
          <a:p>
            <a:pPr marL="457200" indent="-533400" eaLnBrk="1" hangingPunct="1">
              <a:buFontTx/>
              <a:buAutoNum type="arabicPeriod"/>
            </a:pPr>
            <a:r>
              <a:rPr lang="en-US" sz="2800" smtClean="0">
                <a:ea typeface="ヒラギノ角ゴ Pro W3" pitchFamily="127" charset="-128"/>
              </a:rPr>
              <a:t>Determine what ions each aqueous reactant has.</a:t>
            </a:r>
          </a:p>
          <a:p>
            <a:pPr marL="457200" indent="-533400" eaLnBrk="1" hangingPunct="1">
              <a:buFontTx/>
              <a:buNone/>
            </a:pPr>
            <a:r>
              <a:rPr lang="en-US" sz="2800" smtClean="0">
                <a:ea typeface="ヒラギノ角ゴ Pro W3" pitchFamily="127" charset="-128"/>
              </a:rPr>
              <a:t>2.	Determine formulas of possible products.</a:t>
            </a:r>
          </a:p>
          <a:p>
            <a:pPr marL="914400" lvl="1" indent="-457200" eaLnBrk="1" hangingPunct="1"/>
            <a:r>
              <a:rPr lang="en-US" sz="2400" smtClean="0">
                <a:solidFill>
                  <a:srgbClr val="333399"/>
                </a:solidFill>
                <a:ea typeface="ヒラギノ角ゴ Pro W3" pitchFamily="127" charset="-128"/>
              </a:rPr>
              <a:t>Exchange ions.</a:t>
            </a:r>
          </a:p>
          <a:p>
            <a:pPr marL="1262063" lvl="2" indent="-347663" eaLnBrk="1" hangingPunct="1"/>
            <a:r>
              <a:rPr lang="en-US" sz="2000" smtClean="0">
                <a:solidFill>
                  <a:srgbClr val="333399"/>
                </a:solidFill>
                <a:ea typeface="ヒラギノ角ゴ Pro W3" pitchFamily="127" charset="-128"/>
              </a:rPr>
              <a:t>(+) ion from one reactant with (–) ion from other</a:t>
            </a:r>
            <a:endParaRPr lang="en-US" smtClean="0">
              <a:solidFill>
                <a:srgbClr val="333399"/>
              </a:solidFill>
              <a:ea typeface="ヒラギノ角ゴ Pro W3" pitchFamily="127" charset="-128"/>
            </a:endParaRPr>
          </a:p>
          <a:p>
            <a:pPr marL="914400" lvl="1" indent="-457200" eaLnBrk="1" hangingPunct="1"/>
            <a:r>
              <a:rPr lang="en-US" sz="2400" smtClean="0">
                <a:solidFill>
                  <a:srgbClr val="333399"/>
                </a:solidFill>
                <a:ea typeface="ヒラギノ角ゴ Pro W3" pitchFamily="127" charset="-128"/>
              </a:rPr>
              <a:t>Balance charges of combined ions to get the formula of each product.</a:t>
            </a:r>
          </a:p>
          <a:p>
            <a:pPr marL="457200" indent="-533400" eaLnBrk="1" hangingPunct="1">
              <a:buFontTx/>
              <a:buNone/>
            </a:pPr>
            <a:r>
              <a:rPr lang="en-US" sz="2800" smtClean="0">
                <a:ea typeface="ヒラギノ角ゴ Pro W3" pitchFamily="127" charset="-128"/>
              </a:rPr>
              <a:t>3.	Determine solubility of each product in water.</a:t>
            </a:r>
          </a:p>
          <a:p>
            <a:pPr marL="914400" lvl="1" indent="-457200" eaLnBrk="1" hangingPunct="1"/>
            <a:r>
              <a:rPr lang="en-US" sz="2400" smtClean="0">
                <a:solidFill>
                  <a:srgbClr val="333399"/>
                </a:solidFill>
                <a:ea typeface="ヒラギノ角ゴ Pro W3" pitchFamily="127" charset="-128"/>
              </a:rPr>
              <a:t>Use the solubility rules.</a:t>
            </a:r>
            <a:endParaRPr lang="en-US" smtClean="0">
              <a:solidFill>
                <a:srgbClr val="333399"/>
              </a:solidFill>
              <a:ea typeface="ヒラギノ角ゴ Pro W3" pitchFamily="127" charset="-128"/>
            </a:endParaRPr>
          </a:p>
          <a:p>
            <a:pPr marL="914400" lvl="1" indent="-457200" eaLnBrk="1" hangingPunct="1"/>
            <a:r>
              <a:rPr lang="en-US" sz="2400" smtClean="0">
                <a:solidFill>
                  <a:srgbClr val="333399"/>
                </a:solidFill>
                <a:ea typeface="ヒラギノ角ゴ Pro W3" pitchFamily="127" charset="-128"/>
              </a:rPr>
              <a:t>If product is insoluble or slightly soluble, it will precipitate.</a:t>
            </a:r>
          </a:p>
          <a:p>
            <a:pPr marL="457200" indent="-533400" eaLnBrk="1" hangingPunct="1">
              <a:buFontTx/>
              <a:buNone/>
            </a:pPr>
            <a:r>
              <a:rPr lang="en-US" sz="2800" smtClean="0">
                <a:ea typeface="ヒラギノ角ゴ Pro W3" pitchFamily="127" charset="-128"/>
              </a:rPr>
              <a:t>4.	If neither product will precipitate, write</a:t>
            </a:r>
            <a:r>
              <a:rPr lang="en-US" sz="2800" smtClean="0">
                <a:solidFill>
                  <a:srgbClr val="333399"/>
                </a:solidFill>
                <a:ea typeface="ヒラギノ角ゴ Pro W3" pitchFamily="127" charset="-128"/>
              </a:rPr>
              <a:t> </a:t>
            </a:r>
            <a:r>
              <a:rPr lang="en-US" sz="2800" b="1" smtClean="0">
                <a:solidFill>
                  <a:srgbClr val="333399"/>
                </a:solidFill>
                <a:ea typeface="ヒラギノ角ゴ Pro W3" pitchFamily="127" charset="-128"/>
              </a:rPr>
              <a:t>no reaction</a:t>
            </a:r>
            <a:r>
              <a:rPr lang="en-US" sz="2800" b="1" smtClean="0">
                <a:ea typeface="ヒラギノ角ゴ Pro W3" pitchFamily="127" charset="-128"/>
              </a:rPr>
              <a:t> </a:t>
            </a:r>
            <a:r>
              <a:rPr lang="en-US" sz="2800" smtClean="0">
                <a:ea typeface="ヒラギノ角ゴ Pro W3" pitchFamily="127" charset="-128"/>
              </a:rPr>
              <a:t>after the arrow.</a:t>
            </a:r>
            <a:endParaRPr lang="en-US" smtClean="0">
              <a:ea typeface="ヒラギノ角ゴ Pro W3" pitchFamily="127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9441"/>
          </a:xfrm>
        </p:spPr>
        <p:txBody>
          <a:bodyPr lIns="457200" anchor="t">
            <a:spAutoFit/>
          </a:bodyPr>
          <a:lstStyle/>
          <a:p>
            <a:pPr eaLnBrk="1" hangingPunct="1"/>
            <a:r>
              <a:rPr lang="en-US" smtClean="0">
                <a:solidFill>
                  <a:srgbClr val="ED6B06"/>
                </a:solidFill>
                <a:ea typeface="ヒラギノ角ゴ Pro W3" pitchFamily="127" charset="-128"/>
                <a:cs typeface="Arial" pitchFamily="34" charset="0"/>
              </a:rPr>
              <a:t>Predicting Precipitation Reactions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5125" y="1141415"/>
            <a:ext cx="8083550" cy="5176837"/>
          </a:xfrm>
        </p:spPr>
        <p:txBody>
          <a:bodyPr/>
          <a:lstStyle/>
          <a:p>
            <a:pPr marL="514350" indent="-514350">
              <a:buFontTx/>
              <a:buNone/>
              <a:defRPr/>
            </a:pPr>
            <a:r>
              <a:rPr lang="en-US" dirty="0" smtClean="0">
                <a:ea typeface="+mn-ea"/>
              </a:rPr>
              <a:t>5.	If any of the possible products are insoluble, write their formulas as the products of the reaction using </a:t>
            </a:r>
            <a:r>
              <a:rPr lang="en-US" b="1" dirty="0" smtClean="0">
                <a:ea typeface="+mn-ea"/>
              </a:rPr>
              <a:t>(</a:t>
            </a:r>
            <a:r>
              <a:rPr lang="en-US" b="1" i="1" dirty="0" smtClean="0">
                <a:ea typeface="+mn-ea"/>
              </a:rPr>
              <a:t>s)</a:t>
            </a:r>
            <a:r>
              <a:rPr lang="en-US" dirty="0" smtClean="0">
                <a:ea typeface="+mn-ea"/>
              </a:rPr>
              <a:t> after the formula to indicate </a:t>
            </a:r>
            <a:r>
              <a:rPr lang="en-US" b="1" dirty="0" smtClean="0">
                <a:solidFill>
                  <a:srgbClr val="333399"/>
                </a:solidFill>
                <a:ea typeface="+mn-ea"/>
              </a:rPr>
              <a:t>solid</a:t>
            </a:r>
            <a:r>
              <a:rPr lang="en-US" dirty="0" smtClean="0">
                <a:ea typeface="+mn-ea"/>
              </a:rPr>
              <a:t>. Write any soluble products with </a:t>
            </a:r>
            <a:r>
              <a:rPr lang="en-US" b="1" dirty="0" smtClean="0">
                <a:solidFill>
                  <a:srgbClr val="333399"/>
                </a:solidFill>
                <a:ea typeface="+mn-ea"/>
              </a:rPr>
              <a:t>(</a:t>
            </a:r>
            <a:r>
              <a:rPr lang="en-US" b="1" i="1" dirty="0" smtClean="0">
                <a:solidFill>
                  <a:srgbClr val="333399"/>
                </a:solidFill>
                <a:ea typeface="+mn-ea"/>
              </a:rPr>
              <a:t>aq)</a:t>
            </a:r>
            <a:r>
              <a:rPr lang="en-US" i="1" dirty="0" smtClean="0">
                <a:solidFill>
                  <a:srgbClr val="333399"/>
                </a:solidFill>
                <a:ea typeface="+mn-ea"/>
              </a:rPr>
              <a:t> </a:t>
            </a:r>
            <a:r>
              <a:rPr lang="en-US" dirty="0" smtClean="0">
                <a:ea typeface="+mn-ea"/>
              </a:rPr>
              <a:t>after the formula to indicate </a:t>
            </a:r>
            <a:r>
              <a:rPr lang="en-US" b="1" i="1" dirty="0" smtClean="0">
                <a:solidFill>
                  <a:srgbClr val="333399"/>
                </a:solidFill>
                <a:ea typeface="+mn-ea"/>
              </a:rPr>
              <a:t>aqueous</a:t>
            </a:r>
            <a:r>
              <a:rPr lang="en-US" b="1" i="1" dirty="0" smtClean="0">
                <a:ea typeface="+mn-ea"/>
              </a:rPr>
              <a:t>.</a:t>
            </a:r>
            <a:r>
              <a:rPr lang="en-US" i="1" dirty="0" smtClean="0">
                <a:ea typeface="+mn-ea"/>
              </a:rPr>
              <a:t> </a:t>
            </a:r>
          </a:p>
          <a:p>
            <a:pPr marL="514350" indent="-514350">
              <a:buFontTx/>
              <a:buNone/>
              <a:defRPr/>
            </a:pPr>
            <a:r>
              <a:rPr lang="en-US" dirty="0">
                <a:ea typeface="+mn-ea"/>
              </a:rPr>
              <a:t>6</a:t>
            </a:r>
            <a:r>
              <a:rPr lang="en-US" dirty="0" smtClean="0">
                <a:ea typeface="+mn-ea"/>
              </a:rPr>
              <a:t>.	Balance the equation.</a:t>
            </a:r>
          </a:p>
          <a:p>
            <a:pPr marL="933450" lvl="1" indent="-533400" eaLnBrk="1" hangingPunct="1">
              <a:defRPr/>
            </a:pPr>
            <a:r>
              <a:rPr lang="en-US" dirty="0">
                <a:solidFill>
                  <a:srgbClr val="333399"/>
                </a:solidFill>
              </a:rPr>
              <a:t>R</a:t>
            </a:r>
            <a:r>
              <a:rPr lang="en-US" dirty="0" smtClean="0">
                <a:solidFill>
                  <a:srgbClr val="333399"/>
                </a:solidFill>
              </a:rPr>
              <a:t>emember to only change coefficients, not subscripts.</a:t>
            </a:r>
          </a:p>
          <a:p>
            <a:pPr>
              <a:defRPr/>
            </a:pPr>
            <a:endParaRPr lang="en-US" dirty="0"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Title 1"/>
          <p:cNvSpPr>
            <a:spLocks noGrp="1"/>
          </p:cNvSpPr>
          <p:nvPr>
            <p:ph type="title"/>
          </p:nvPr>
        </p:nvSpPr>
        <p:spPr bwMode="auto">
          <a:xfrm>
            <a:off x="0" y="1"/>
            <a:ext cx="9144000" cy="769441"/>
          </a:xfrm>
          <a:solidFill>
            <a:srgbClr val="FFFFFF"/>
          </a:solidFill>
          <a:ln>
            <a:solidFill>
              <a:srgbClr val="FFFFFF"/>
            </a:solidFill>
            <a:miter lim="800000"/>
            <a:headEnd/>
            <a:tailEnd/>
          </a:ln>
        </p:spPr>
        <p:txBody>
          <a:bodyPr wrap="square" lIns="45720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mtClean="0"/>
              <a:t>Molecular Models</a:t>
            </a:r>
          </a:p>
        </p:txBody>
      </p:sp>
      <p:sp>
        <p:nvSpPr>
          <p:cNvPr id="30722" name="Content Placeholder 4"/>
          <p:cNvSpPr>
            <a:spLocks noGrp="1"/>
          </p:cNvSpPr>
          <p:nvPr>
            <p:ph sz="half" idx="1"/>
          </p:nvPr>
        </p:nvSpPr>
        <p:spPr>
          <a:xfrm>
            <a:off x="152400" y="838200"/>
            <a:ext cx="5410200" cy="4960938"/>
          </a:xfrm>
        </p:spPr>
        <p:txBody>
          <a:bodyPr/>
          <a:lstStyle/>
          <a:p>
            <a:r>
              <a:rPr lang="en-US" smtClean="0"/>
              <a:t>A </a:t>
            </a:r>
            <a:r>
              <a:rPr lang="en-US" i="1" smtClean="0"/>
              <a:t>molecular model </a:t>
            </a:r>
            <a:r>
              <a:rPr lang="en-US" smtClean="0"/>
              <a:t>is a more accurate and complete way to specify a compound.  </a:t>
            </a:r>
          </a:p>
          <a:p>
            <a:endParaRPr lang="en-US" sz="1000" smtClean="0"/>
          </a:p>
          <a:p>
            <a:r>
              <a:rPr lang="en-US" smtClean="0"/>
              <a:t>A </a:t>
            </a:r>
            <a:r>
              <a:rPr lang="en-US" b="1" smtClean="0"/>
              <a:t>ball-and-stick molecular model </a:t>
            </a:r>
            <a:r>
              <a:rPr lang="en-US" smtClean="0"/>
              <a:t>represents atoms as balls and chemical bonds as sticks; how the two connect reflects a molecule’</a:t>
            </a:r>
            <a:r>
              <a:rPr lang="en-US" altLang="ja-JP" smtClean="0"/>
              <a:t>s shape.</a:t>
            </a:r>
          </a:p>
          <a:p>
            <a:pPr>
              <a:buFontTx/>
              <a:buNone/>
            </a:pPr>
            <a:endParaRPr lang="en-US" sz="1000" smtClean="0"/>
          </a:p>
          <a:p>
            <a:r>
              <a:rPr lang="en-US" smtClean="0"/>
              <a:t>The balls are typically color-coded to specific elements.</a:t>
            </a:r>
          </a:p>
        </p:txBody>
      </p:sp>
      <p:pic>
        <p:nvPicPr>
          <p:cNvPr id="30724" name="Picture 2"/>
          <p:cNvPicPr>
            <a:picLocks noChangeAspect="1"/>
          </p:cNvPicPr>
          <p:nvPr/>
        </p:nvPicPr>
        <p:blipFill>
          <a:blip r:embed="rId3" cstate="print"/>
          <a:srcRect b="2779"/>
          <a:stretch>
            <a:fillRect/>
          </a:stretch>
        </p:blipFill>
        <p:spPr bwMode="auto">
          <a:xfrm>
            <a:off x="6096000" y="838202"/>
            <a:ext cx="2122488" cy="561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9441"/>
          </a:xfrm>
        </p:spPr>
        <p:txBody>
          <a:bodyPr lIns="457200" anchor="t">
            <a:spAutoFit/>
          </a:bodyPr>
          <a:lstStyle/>
          <a:p>
            <a:pPr eaLnBrk="1" hangingPunct="1"/>
            <a:r>
              <a:rPr lang="en-US" smtClean="0">
                <a:solidFill>
                  <a:srgbClr val="ED6B06"/>
                </a:solidFill>
                <a:ea typeface="ヒラギノ角ゴ Pro W3" pitchFamily="127" charset="-128"/>
                <a:cs typeface="Arial" pitchFamily="34" charset="0"/>
              </a:rPr>
              <a:t>Predicting Precipitation Reactions</a:t>
            </a:r>
          </a:p>
        </p:txBody>
      </p:sp>
      <p:pic>
        <p:nvPicPr>
          <p:cNvPr id="54275" name="Picture 8" descr="Z:\50627 IRDVD Tro Chemistry A Molecular Approach\Working Files 50627\JPEG 50627\ch04\04_Pg164_UnFigure.jpg"/>
          <p:cNvPicPr>
            <a:picLocks noChangeAspect="1" noChangeArrowheads="1"/>
          </p:cNvPicPr>
          <p:nvPr/>
        </p:nvPicPr>
        <p:blipFill>
          <a:blip r:embed="rId3" cstate="print"/>
          <a:srcRect b="5672"/>
          <a:stretch>
            <a:fillRect/>
          </a:stretch>
        </p:blipFill>
        <p:spPr bwMode="auto">
          <a:xfrm>
            <a:off x="1609725" y="1074738"/>
            <a:ext cx="3913188" cy="171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6" name="Picture 10" descr="Z:\50627 IRDVD Tro Chemistry A Molecular Approach\Working Files 50627\JPEG 50627\ch04\04_Pg165_UnFigure_2.jpg"/>
          <p:cNvPicPr>
            <a:picLocks noChangeAspect="1" noChangeArrowheads="1"/>
          </p:cNvPicPr>
          <p:nvPr/>
        </p:nvPicPr>
        <p:blipFill>
          <a:blip r:embed="rId4" cstate="print"/>
          <a:srcRect b="5592"/>
          <a:stretch>
            <a:fillRect/>
          </a:stretch>
        </p:blipFill>
        <p:spPr bwMode="auto">
          <a:xfrm>
            <a:off x="1590675" y="3732215"/>
            <a:ext cx="5962650" cy="200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7" name="Picture 6" descr="Z:\50627 IRDVD Tro Chemistry A Molecular Approach\Working Files 50627\JPEG 50627\ch04\04_Pg165_UnFigure_3.jpg"/>
          <p:cNvPicPr>
            <a:picLocks noChangeAspect="1" noChangeArrowheads="1"/>
          </p:cNvPicPr>
          <p:nvPr/>
        </p:nvPicPr>
        <p:blipFill>
          <a:blip r:embed="rId5" cstate="print"/>
          <a:srcRect b="2679"/>
          <a:stretch>
            <a:fillRect/>
          </a:stretch>
        </p:blipFill>
        <p:spPr bwMode="auto">
          <a:xfrm>
            <a:off x="5821364" y="1101726"/>
            <a:ext cx="1851025" cy="171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9441"/>
          </a:xfrm>
        </p:spPr>
        <p:txBody>
          <a:bodyPr lIns="457200" anchor="t">
            <a:spAutoFit/>
          </a:bodyPr>
          <a:lstStyle/>
          <a:p>
            <a:pPr eaLnBrk="1" hangingPunct="1"/>
            <a:r>
              <a:rPr lang="en-US" smtClean="0">
                <a:solidFill>
                  <a:srgbClr val="ED6B06"/>
                </a:solidFill>
                <a:ea typeface="ヒラギノ角ゴ Pro W3" pitchFamily="127" charset="-128"/>
                <a:cs typeface="Arial" pitchFamily="34" charset="0"/>
              </a:rPr>
              <a:t>Representing Aqueous Reactions</a:t>
            </a:r>
          </a:p>
        </p:txBody>
      </p:sp>
      <p:sp>
        <p:nvSpPr>
          <p:cNvPr id="55299" name="Content Placeholder 2"/>
          <p:cNvSpPr>
            <a:spLocks noGrp="1"/>
          </p:cNvSpPr>
          <p:nvPr>
            <p:ph idx="1"/>
          </p:nvPr>
        </p:nvSpPr>
        <p:spPr>
          <a:xfrm>
            <a:off x="304801" y="914402"/>
            <a:ext cx="8272463" cy="5102225"/>
          </a:xfrm>
        </p:spPr>
        <p:txBody>
          <a:bodyPr/>
          <a:lstStyle/>
          <a:p>
            <a:r>
              <a:rPr lang="en-US" sz="2800" smtClean="0">
                <a:ea typeface="ヒラギノ角ゴ Pro W3" pitchFamily="127" charset="-128"/>
              </a:rPr>
              <a:t>An equation showing the complete neutral formulas for each compound in the aqueous reaction as if they existed as molecules is called a </a:t>
            </a:r>
            <a:r>
              <a:rPr lang="en-US" sz="2800" b="1" smtClean="0">
                <a:solidFill>
                  <a:srgbClr val="333399"/>
                </a:solidFill>
                <a:ea typeface="ヒラギノ角ゴ Pro W3" pitchFamily="127" charset="-128"/>
              </a:rPr>
              <a:t>molecular equation</a:t>
            </a:r>
            <a:r>
              <a:rPr lang="en-US" sz="2800" smtClean="0">
                <a:ea typeface="ヒラギノ角ゴ Pro W3" pitchFamily="127" charset="-128"/>
              </a:rPr>
              <a:t>.</a:t>
            </a:r>
          </a:p>
          <a:p>
            <a:pPr>
              <a:buFontTx/>
              <a:buNone/>
            </a:pPr>
            <a:endParaRPr lang="en-US" sz="2800" smtClean="0">
              <a:ea typeface="ヒラギノ角ゴ Pro W3" pitchFamily="127" charset="-128"/>
            </a:endParaRPr>
          </a:p>
          <a:p>
            <a:pPr>
              <a:buFontTx/>
              <a:buNone/>
            </a:pPr>
            <a:r>
              <a:rPr lang="en-US" sz="2400" smtClean="0">
                <a:solidFill>
                  <a:schemeClr val="accent2"/>
                </a:solidFill>
                <a:ea typeface="ヒラギノ角ゴ Pro W3" pitchFamily="127" charset="-128"/>
              </a:rPr>
              <a:t>2 KOH(</a:t>
            </a:r>
            <a:r>
              <a:rPr lang="en-US" sz="2400" i="1" smtClean="0">
                <a:solidFill>
                  <a:schemeClr val="accent2"/>
                </a:solidFill>
                <a:ea typeface="ヒラギノ角ゴ Pro W3" pitchFamily="127" charset="-128"/>
              </a:rPr>
              <a:t>aq</a:t>
            </a:r>
            <a:r>
              <a:rPr lang="en-US" sz="2400" smtClean="0">
                <a:solidFill>
                  <a:schemeClr val="accent2"/>
                </a:solidFill>
                <a:ea typeface="ヒラギノ角ゴ Pro W3" pitchFamily="127" charset="-128"/>
              </a:rPr>
              <a:t>) + Mg(NO</a:t>
            </a:r>
            <a:r>
              <a:rPr lang="en-US" sz="2400" baseline="-25000" smtClean="0">
                <a:solidFill>
                  <a:schemeClr val="accent2"/>
                </a:solidFill>
                <a:ea typeface="ヒラギノ角ゴ Pro W3" pitchFamily="127" charset="-128"/>
              </a:rPr>
              <a:t>3</a:t>
            </a:r>
            <a:r>
              <a:rPr lang="en-US" sz="2400" smtClean="0">
                <a:solidFill>
                  <a:schemeClr val="accent2"/>
                </a:solidFill>
                <a:ea typeface="ヒラギノ角ゴ Pro W3" pitchFamily="127" charset="-128"/>
              </a:rPr>
              <a:t>)</a:t>
            </a:r>
            <a:r>
              <a:rPr lang="en-US" sz="2400" baseline="-25000" smtClean="0">
                <a:solidFill>
                  <a:schemeClr val="accent2"/>
                </a:solidFill>
                <a:ea typeface="ヒラギノ角ゴ Pro W3" pitchFamily="127" charset="-128"/>
              </a:rPr>
              <a:t>2</a:t>
            </a:r>
            <a:r>
              <a:rPr lang="en-US" sz="2400" smtClean="0">
                <a:solidFill>
                  <a:schemeClr val="accent2"/>
                </a:solidFill>
                <a:ea typeface="ヒラギノ角ゴ Pro W3" pitchFamily="127" charset="-128"/>
              </a:rPr>
              <a:t>(</a:t>
            </a:r>
            <a:r>
              <a:rPr lang="en-US" sz="2400" i="1" smtClean="0">
                <a:solidFill>
                  <a:schemeClr val="accent2"/>
                </a:solidFill>
                <a:ea typeface="ヒラギノ角ゴ Pro W3" pitchFamily="127" charset="-128"/>
              </a:rPr>
              <a:t>aq</a:t>
            </a:r>
            <a:r>
              <a:rPr lang="en-US" sz="2400" smtClean="0">
                <a:solidFill>
                  <a:schemeClr val="accent2"/>
                </a:solidFill>
                <a:ea typeface="ヒラギノ角ゴ Pro W3" pitchFamily="127" charset="-128"/>
              </a:rPr>
              <a:t>) </a:t>
            </a:r>
            <a:r>
              <a:rPr lang="en-US" sz="2400" smtClean="0">
                <a:solidFill>
                  <a:schemeClr val="accent2"/>
                </a:solidFill>
                <a:latin typeface="Symbol" pitchFamily="18" charset="2"/>
                <a:ea typeface="ヒラギノ角ゴ Pro W3" pitchFamily="127" charset="-128"/>
              </a:rPr>
              <a:t>®</a:t>
            </a:r>
            <a:r>
              <a:rPr lang="en-US" sz="2400" smtClean="0">
                <a:solidFill>
                  <a:schemeClr val="accent2"/>
                </a:solidFill>
                <a:ea typeface="ヒラギノ角ゴ Pro W3" pitchFamily="127" charset="-128"/>
              </a:rPr>
              <a:t> 2 KNO</a:t>
            </a:r>
            <a:r>
              <a:rPr lang="en-US" sz="2400" baseline="-25000" smtClean="0">
                <a:solidFill>
                  <a:schemeClr val="accent2"/>
                </a:solidFill>
                <a:ea typeface="ヒラギノ角ゴ Pro W3" pitchFamily="127" charset="-128"/>
              </a:rPr>
              <a:t>3</a:t>
            </a:r>
            <a:r>
              <a:rPr lang="en-US" sz="2400" smtClean="0">
                <a:solidFill>
                  <a:schemeClr val="accent2"/>
                </a:solidFill>
                <a:ea typeface="ヒラギノ角ゴ Pro W3" pitchFamily="127" charset="-128"/>
              </a:rPr>
              <a:t>(</a:t>
            </a:r>
            <a:r>
              <a:rPr lang="en-US" sz="2400" i="1" smtClean="0">
                <a:solidFill>
                  <a:schemeClr val="accent2"/>
                </a:solidFill>
                <a:ea typeface="ヒラギノ角ゴ Pro W3" pitchFamily="127" charset="-128"/>
              </a:rPr>
              <a:t>aq</a:t>
            </a:r>
            <a:r>
              <a:rPr lang="en-US" sz="2400" smtClean="0">
                <a:solidFill>
                  <a:schemeClr val="accent2"/>
                </a:solidFill>
                <a:ea typeface="ヒラギノ角ゴ Pro W3" pitchFamily="127" charset="-128"/>
              </a:rPr>
              <a:t>) + Mg(OH)</a:t>
            </a:r>
            <a:r>
              <a:rPr lang="en-US" sz="2400" baseline="-25000" smtClean="0">
                <a:solidFill>
                  <a:schemeClr val="accent2"/>
                </a:solidFill>
                <a:ea typeface="ヒラギノ角ゴ Pro W3" pitchFamily="127" charset="-128"/>
              </a:rPr>
              <a:t>2</a:t>
            </a:r>
            <a:r>
              <a:rPr lang="en-US" sz="2400" smtClean="0">
                <a:solidFill>
                  <a:schemeClr val="accent2"/>
                </a:solidFill>
                <a:ea typeface="ヒラギノ角ゴ Pro W3" pitchFamily="127" charset="-128"/>
              </a:rPr>
              <a:t>(</a:t>
            </a:r>
            <a:r>
              <a:rPr lang="en-US" sz="2400" i="1" smtClean="0">
                <a:solidFill>
                  <a:schemeClr val="accent2"/>
                </a:solidFill>
                <a:ea typeface="ヒラギノ角ゴ Pro W3" pitchFamily="127" charset="-128"/>
              </a:rPr>
              <a:t>s</a:t>
            </a:r>
            <a:r>
              <a:rPr lang="en-US" sz="2400" smtClean="0">
                <a:solidFill>
                  <a:schemeClr val="accent2"/>
                </a:solidFill>
                <a:ea typeface="ヒラギノ角ゴ Pro W3" pitchFamily="127" charset="-128"/>
              </a:rPr>
              <a:t>)</a:t>
            </a:r>
          </a:p>
          <a:p>
            <a:r>
              <a:rPr lang="en-US" sz="2800" smtClean="0">
                <a:ea typeface="ヒラギノ角ゴ Pro W3" pitchFamily="127" charset="-128"/>
              </a:rPr>
              <a:t>In actual solutions of soluble ionic compounds, dissolved substances are present as ions. Equations that describe the material’</a:t>
            </a:r>
            <a:r>
              <a:rPr lang="en-US" altLang="ja-JP" sz="2800" smtClean="0">
                <a:ea typeface="ヒラギノ角ゴ Pro W3" pitchFamily="127" charset="-128"/>
              </a:rPr>
              <a:t>s structure when dissolved are called </a:t>
            </a:r>
            <a:r>
              <a:rPr lang="en-US" altLang="ja-JP" sz="2800" b="1" smtClean="0">
                <a:solidFill>
                  <a:srgbClr val="333399"/>
                </a:solidFill>
                <a:ea typeface="ヒラギノ角ゴ Pro W3" pitchFamily="127" charset="-128"/>
              </a:rPr>
              <a:t>complete</a:t>
            </a:r>
            <a:r>
              <a:rPr lang="en-US" altLang="ja-JP" sz="2800" smtClean="0">
                <a:solidFill>
                  <a:srgbClr val="333399"/>
                </a:solidFill>
                <a:ea typeface="ヒラギノ角ゴ Pro W3" pitchFamily="127" charset="-128"/>
              </a:rPr>
              <a:t> </a:t>
            </a:r>
            <a:r>
              <a:rPr lang="en-US" altLang="ja-JP" sz="2800" b="1" smtClean="0">
                <a:solidFill>
                  <a:srgbClr val="333399"/>
                </a:solidFill>
                <a:ea typeface="ヒラギノ角ゴ Pro W3" pitchFamily="127" charset="-128"/>
              </a:rPr>
              <a:t>ionic equations</a:t>
            </a:r>
            <a:r>
              <a:rPr lang="en-US" altLang="ja-JP" sz="2800" b="1" smtClean="0">
                <a:ea typeface="ヒラギノ角ゴ Pro W3" pitchFamily="127" charset="-128"/>
              </a:rPr>
              <a:t>.</a:t>
            </a:r>
            <a:endParaRPr lang="en-US" altLang="ja-JP" sz="2800" smtClean="0">
              <a:ea typeface="ヒラギノ角ゴ Pro W3" pitchFamily="127" charset="-128"/>
            </a:endParaRPr>
          </a:p>
          <a:p>
            <a:endParaRPr lang="en-US" sz="2800" smtClean="0">
              <a:ea typeface="ヒラギノ角ゴ Pro W3" pitchFamily="127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9441"/>
          </a:xfrm>
        </p:spPr>
        <p:txBody>
          <a:bodyPr lIns="457200" anchor="t">
            <a:spAutoFit/>
          </a:bodyPr>
          <a:lstStyle/>
          <a:p>
            <a:pPr eaLnBrk="1" hangingPunct="1"/>
            <a:r>
              <a:rPr lang="en-US" smtClean="0">
                <a:solidFill>
                  <a:srgbClr val="ED6B06"/>
                </a:solidFill>
                <a:ea typeface="ヒラギノ角ゴ Pro W3" pitchFamily="127" charset="-128"/>
                <a:cs typeface="Arial" pitchFamily="34" charset="0"/>
              </a:rPr>
              <a:t>Ionic Equation</a:t>
            </a:r>
          </a:p>
        </p:txBody>
      </p:sp>
      <p:sp>
        <p:nvSpPr>
          <p:cNvPr id="56323" name="Content Placeholder 2"/>
          <p:cNvSpPr>
            <a:spLocks noGrp="1"/>
          </p:cNvSpPr>
          <p:nvPr>
            <p:ph idx="1"/>
          </p:nvPr>
        </p:nvSpPr>
        <p:spPr>
          <a:xfrm>
            <a:off x="228600" y="1141413"/>
            <a:ext cx="8796338" cy="5410200"/>
          </a:xfrm>
        </p:spPr>
        <p:txBody>
          <a:bodyPr/>
          <a:lstStyle/>
          <a:p>
            <a:r>
              <a:rPr lang="en-US" smtClean="0">
                <a:ea typeface="ヒラギノ角ゴ Pro W3" pitchFamily="127" charset="-128"/>
              </a:rPr>
              <a:t>Rules of writing the complete ionic equation:</a:t>
            </a:r>
          </a:p>
          <a:p>
            <a:pPr lvl="1" eaLnBrk="1" hangingPunct="1"/>
            <a:endParaRPr lang="en-US" sz="2400" smtClean="0">
              <a:solidFill>
                <a:srgbClr val="333399"/>
              </a:solidFill>
              <a:ea typeface="ヒラギノ角ゴ Pro W3" pitchFamily="127" charset="-128"/>
            </a:endParaRPr>
          </a:p>
          <a:p>
            <a:pPr lvl="1" eaLnBrk="1" hangingPunct="1"/>
            <a:r>
              <a:rPr lang="en-US" sz="2400" smtClean="0">
                <a:solidFill>
                  <a:srgbClr val="333399"/>
                </a:solidFill>
                <a:ea typeface="ヒラギノ角ゴ Pro W3" pitchFamily="127" charset="-128"/>
              </a:rPr>
              <a:t>Aqueous strong electrolytes are written as ions.</a:t>
            </a:r>
          </a:p>
          <a:p>
            <a:pPr lvl="2" eaLnBrk="1" hangingPunct="1"/>
            <a:r>
              <a:rPr lang="en-US" sz="2000" smtClean="0">
                <a:solidFill>
                  <a:srgbClr val="7575D1"/>
                </a:solidFill>
                <a:ea typeface="ヒラギノ角ゴ Pro W3" pitchFamily="127" charset="-128"/>
              </a:rPr>
              <a:t>Soluble salts, strong acids, strong bases</a:t>
            </a:r>
          </a:p>
          <a:p>
            <a:pPr lvl="1" eaLnBrk="1" hangingPunct="1"/>
            <a:endParaRPr lang="en-US" sz="2400" smtClean="0">
              <a:solidFill>
                <a:srgbClr val="333399"/>
              </a:solidFill>
              <a:ea typeface="ヒラギノ角ゴ Pro W3" pitchFamily="127" charset="-128"/>
            </a:endParaRPr>
          </a:p>
          <a:p>
            <a:pPr lvl="1" eaLnBrk="1" hangingPunct="1"/>
            <a:r>
              <a:rPr lang="en-US" sz="2400" smtClean="0">
                <a:solidFill>
                  <a:srgbClr val="333399"/>
                </a:solidFill>
                <a:ea typeface="ヒラギノ角ゴ Pro W3" pitchFamily="127" charset="-128"/>
              </a:rPr>
              <a:t>Insoluble substances, weak electrolytes, and nonelectrolytes are written in molecule form.</a:t>
            </a:r>
          </a:p>
          <a:p>
            <a:pPr lvl="2" eaLnBrk="1" hangingPunct="1"/>
            <a:r>
              <a:rPr lang="en-US" sz="2000" smtClean="0">
                <a:solidFill>
                  <a:srgbClr val="7575D1"/>
                </a:solidFill>
                <a:ea typeface="ヒラギノ角ゴ Pro W3" pitchFamily="127" charset="-128"/>
              </a:rPr>
              <a:t>Solids, liquids, and gases are not dissolved, hence molecule form</a:t>
            </a:r>
          </a:p>
          <a:p>
            <a:pPr lvl="2" eaLnBrk="1" hangingPunct="1">
              <a:buFontTx/>
              <a:buNone/>
            </a:pPr>
            <a:endParaRPr lang="en-US" sz="2000" smtClean="0">
              <a:solidFill>
                <a:srgbClr val="7575D1"/>
              </a:solidFill>
              <a:ea typeface="ヒラギノ角ゴ Pro W3" pitchFamily="127" charset="-128"/>
            </a:endParaRPr>
          </a:p>
          <a:p>
            <a:pPr>
              <a:buFontTx/>
              <a:buNone/>
            </a:pPr>
            <a:r>
              <a:rPr lang="en-US" sz="2000" smtClean="0">
                <a:solidFill>
                  <a:schemeClr val="accent2"/>
                </a:solidFill>
                <a:ea typeface="ヒラギノ角ゴ Pro W3" pitchFamily="127" charset="-128"/>
              </a:rPr>
              <a:t>2 K</a:t>
            </a:r>
            <a:r>
              <a:rPr lang="en-US" sz="2000" baseline="30000" smtClean="0">
                <a:solidFill>
                  <a:schemeClr val="accent2"/>
                </a:solidFill>
                <a:ea typeface="ヒラギノ角ゴ Pro W3" pitchFamily="127" charset="-128"/>
              </a:rPr>
              <a:t>+</a:t>
            </a:r>
            <a:r>
              <a:rPr lang="en-US" sz="2000" baseline="-25000" smtClean="0">
                <a:solidFill>
                  <a:schemeClr val="accent2"/>
                </a:solidFill>
                <a:ea typeface="ヒラギノ角ゴ Pro W3" pitchFamily="127" charset="-128"/>
              </a:rPr>
              <a:t>(</a:t>
            </a:r>
            <a:r>
              <a:rPr lang="en-US" sz="2000" i="1" baseline="-25000" smtClean="0">
                <a:solidFill>
                  <a:schemeClr val="accent2"/>
                </a:solidFill>
                <a:ea typeface="ヒラギノ角ゴ Pro W3" pitchFamily="127" charset="-128"/>
              </a:rPr>
              <a:t>aq</a:t>
            </a:r>
            <a:r>
              <a:rPr lang="en-US" sz="2000" baseline="-25000" smtClean="0">
                <a:solidFill>
                  <a:schemeClr val="accent2"/>
                </a:solidFill>
                <a:ea typeface="ヒラギノ角ゴ Pro W3" pitchFamily="127" charset="-128"/>
              </a:rPr>
              <a:t>) </a:t>
            </a:r>
            <a:r>
              <a:rPr lang="en-US" sz="2000" smtClean="0">
                <a:solidFill>
                  <a:schemeClr val="accent2"/>
                </a:solidFill>
                <a:ea typeface="ヒラギノ角ゴ Pro W3" pitchFamily="127" charset="-128"/>
              </a:rPr>
              <a:t>+ 2 OH</a:t>
            </a:r>
            <a:r>
              <a:rPr lang="en-US" sz="2000" baseline="30000" smtClean="0">
                <a:solidFill>
                  <a:schemeClr val="accent2"/>
                </a:solidFill>
                <a:ea typeface="ヒラギノ角ゴ Pro W3" pitchFamily="127" charset="-128"/>
              </a:rPr>
              <a:t>−</a:t>
            </a:r>
            <a:r>
              <a:rPr lang="en-US" sz="2000" baseline="-25000" smtClean="0">
                <a:solidFill>
                  <a:schemeClr val="accent2"/>
                </a:solidFill>
                <a:ea typeface="ヒラギノ角ゴ Pro W3" pitchFamily="127" charset="-128"/>
              </a:rPr>
              <a:t>(</a:t>
            </a:r>
            <a:r>
              <a:rPr lang="en-US" sz="2000" i="1" baseline="-25000" smtClean="0">
                <a:solidFill>
                  <a:schemeClr val="accent2"/>
                </a:solidFill>
                <a:ea typeface="ヒラギノ角ゴ Pro W3" pitchFamily="127" charset="-128"/>
              </a:rPr>
              <a:t>aq</a:t>
            </a:r>
            <a:r>
              <a:rPr lang="en-US" sz="2000" baseline="-25000" smtClean="0">
                <a:solidFill>
                  <a:schemeClr val="accent2"/>
                </a:solidFill>
                <a:ea typeface="ヒラギノ角ゴ Pro W3" pitchFamily="127" charset="-128"/>
              </a:rPr>
              <a:t>)</a:t>
            </a:r>
            <a:r>
              <a:rPr lang="en-US" sz="2000" smtClean="0">
                <a:solidFill>
                  <a:schemeClr val="accent2"/>
                </a:solidFill>
                <a:ea typeface="ヒラギノ角ゴ Pro W3" pitchFamily="127" charset="-128"/>
              </a:rPr>
              <a:t> + Mg</a:t>
            </a:r>
            <a:r>
              <a:rPr lang="en-US" sz="2000" baseline="30000" smtClean="0">
                <a:solidFill>
                  <a:schemeClr val="accent2"/>
                </a:solidFill>
                <a:ea typeface="ヒラギノ角ゴ Pro W3" pitchFamily="127" charset="-128"/>
              </a:rPr>
              <a:t>2+</a:t>
            </a:r>
            <a:r>
              <a:rPr lang="en-US" sz="2000" baseline="-25000" smtClean="0">
                <a:solidFill>
                  <a:schemeClr val="accent2"/>
                </a:solidFill>
                <a:ea typeface="ヒラギノ角ゴ Pro W3" pitchFamily="127" charset="-128"/>
              </a:rPr>
              <a:t>(</a:t>
            </a:r>
            <a:r>
              <a:rPr lang="en-US" sz="2000" i="1" baseline="-25000" smtClean="0">
                <a:solidFill>
                  <a:schemeClr val="accent2"/>
                </a:solidFill>
                <a:ea typeface="ヒラギノ角ゴ Pro W3" pitchFamily="127" charset="-128"/>
              </a:rPr>
              <a:t>aq</a:t>
            </a:r>
            <a:r>
              <a:rPr lang="en-US" sz="2000" baseline="-25000" smtClean="0">
                <a:solidFill>
                  <a:schemeClr val="accent2"/>
                </a:solidFill>
                <a:ea typeface="ヒラギノ角ゴ Pro W3" pitchFamily="127" charset="-128"/>
              </a:rPr>
              <a:t>)</a:t>
            </a:r>
            <a:r>
              <a:rPr lang="en-US" sz="2000" smtClean="0">
                <a:solidFill>
                  <a:schemeClr val="accent2"/>
                </a:solidFill>
                <a:ea typeface="ヒラギノ角ゴ Pro W3" pitchFamily="127" charset="-128"/>
              </a:rPr>
              <a:t> + 2 NO</a:t>
            </a:r>
            <a:r>
              <a:rPr lang="en-US" sz="2000" baseline="-25000" smtClean="0">
                <a:solidFill>
                  <a:schemeClr val="accent2"/>
                </a:solidFill>
                <a:ea typeface="ヒラギノ角ゴ Pro W3" pitchFamily="127" charset="-128"/>
              </a:rPr>
              <a:t>3</a:t>
            </a:r>
            <a:r>
              <a:rPr lang="en-US" sz="2000" baseline="30000" smtClean="0">
                <a:solidFill>
                  <a:schemeClr val="accent2"/>
                </a:solidFill>
                <a:ea typeface="ヒラギノ角ゴ Pro W3" pitchFamily="127" charset="-128"/>
              </a:rPr>
              <a:t>−</a:t>
            </a:r>
            <a:r>
              <a:rPr lang="en-US" sz="2000" baseline="-25000" smtClean="0">
                <a:solidFill>
                  <a:schemeClr val="accent2"/>
                </a:solidFill>
                <a:ea typeface="ヒラギノ角ゴ Pro W3" pitchFamily="127" charset="-128"/>
              </a:rPr>
              <a:t>(</a:t>
            </a:r>
            <a:r>
              <a:rPr lang="en-US" sz="2000" i="1" baseline="-25000" smtClean="0">
                <a:solidFill>
                  <a:schemeClr val="accent2"/>
                </a:solidFill>
                <a:ea typeface="ヒラギノ角ゴ Pro W3" pitchFamily="127" charset="-128"/>
              </a:rPr>
              <a:t>aq</a:t>
            </a:r>
            <a:r>
              <a:rPr lang="en-US" sz="2000" baseline="-25000" smtClean="0">
                <a:solidFill>
                  <a:schemeClr val="accent2"/>
                </a:solidFill>
                <a:ea typeface="ヒラギノ角ゴ Pro W3" pitchFamily="127" charset="-128"/>
              </a:rPr>
              <a:t>)</a:t>
            </a:r>
            <a:r>
              <a:rPr lang="en-US" sz="2000" smtClean="0">
                <a:solidFill>
                  <a:schemeClr val="accent2"/>
                </a:solidFill>
                <a:ea typeface="ヒラギノ角ゴ Pro W3" pitchFamily="127" charset="-128"/>
              </a:rPr>
              <a:t> </a:t>
            </a:r>
            <a:r>
              <a:rPr lang="en-US" sz="2000" smtClean="0">
                <a:solidFill>
                  <a:schemeClr val="accent2"/>
                </a:solidFill>
                <a:latin typeface="Symbol" pitchFamily="18" charset="2"/>
                <a:ea typeface="ヒラギノ角ゴ Pro W3" pitchFamily="127" charset="-128"/>
              </a:rPr>
              <a:t>® 2 </a:t>
            </a:r>
            <a:r>
              <a:rPr lang="en-US" sz="2000" smtClean="0">
                <a:solidFill>
                  <a:schemeClr val="accent2"/>
                </a:solidFill>
                <a:ea typeface="ヒラギノ角ゴ Pro W3" pitchFamily="127" charset="-128"/>
              </a:rPr>
              <a:t>K</a:t>
            </a:r>
            <a:r>
              <a:rPr lang="en-US" sz="2000" baseline="30000" smtClean="0">
                <a:solidFill>
                  <a:schemeClr val="accent2"/>
                </a:solidFill>
                <a:ea typeface="ヒラギノ角ゴ Pro W3" pitchFamily="127" charset="-128"/>
              </a:rPr>
              <a:t>+</a:t>
            </a:r>
            <a:r>
              <a:rPr lang="en-US" sz="2000" baseline="-25000" smtClean="0">
                <a:solidFill>
                  <a:schemeClr val="accent2"/>
                </a:solidFill>
                <a:ea typeface="ヒラギノ角ゴ Pro W3" pitchFamily="127" charset="-128"/>
              </a:rPr>
              <a:t>(</a:t>
            </a:r>
            <a:r>
              <a:rPr lang="en-US" sz="2000" i="1" baseline="-25000" smtClean="0">
                <a:solidFill>
                  <a:schemeClr val="accent2"/>
                </a:solidFill>
                <a:ea typeface="ヒラギノ角ゴ Pro W3" pitchFamily="127" charset="-128"/>
              </a:rPr>
              <a:t>aq</a:t>
            </a:r>
            <a:r>
              <a:rPr lang="en-US" sz="2000" baseline="-25000" smtClean="0">
                <a:solidFill>
                  <a:schemeClr val="accent2"/>
                </a:solidFill>
                <a:ea typeface="ヒラギノ角ゴ Pro W3" pitchFamily="127" charset="-128"/>
              </a:rPr>
              <a:t>)</a:t>
            </a:r>
            <a:r>
              <a:rPr lang="en-US" sz="2000" smtClean="0">
                <a:solidFill>
                  <a:schemeClr val="accent2"/>
                </a:solidFill>
                <a:ea typeface="ヒラギノ角ゴ Pro W3" pitchFamily="127" charset="-128"/>
              </a:rPr>
              <a:t> + 2 NO</a:t>
            </a:r>
            <a:r>
              <a:rPr lang="en-US" sz="2000" baseline="-25000" smtClean="0">
                <a:solidFill>
                  <a:schemeClr val="accent2"/>
                </a:solidFill>
                <a:ea typeface="ヒラギノ角ゴ Pro W3" pitchFamily="127" charset="-128"/>
              </a:rPr>
              <a:t>3</a:t>
            </a:r>
            <a:r>
              <a:rPr lang="en-US" sz="2000" baseline="30000" smtClean="0">
                <a:solidFill>
                  <a:schemeClr val="accent2"/>
                </a:solidFill>
                <a:ea typeface="ヒラギノ角ゴ Pro W3" pitchFamily="127" charset="-128"/>
              </a:rPr>
              <a:t>−</a:t>
            </a:r>
            <a:r>
              <a:rPr lang="en-US" sz="2000" baseline="-25000" smtClean="0">
                <a:solidFill>
                  <a:schemeClr val="accent2"/>
                </a:solidFill>
                <a:ea typeface="ヒラギノ角ゴ Pro W3" pitchFamily="127" charset="-128"/>
              </a:rPr>
              <a:t>(</a:t>
            </a:r>
            <a:r>
              <a:rPr lang="en-US" sz="2000" i="1" baseline="-25000" smtClean="0">
                <a:solidFill>
                  <a:schemeClr val="accent2"/>
                </a:solidFill>
                <a:ea typeface="ヒラギノ角ゴ Pro W3" pitchFamily="127" charset="-128"/>
              </a:rPr>
              <a:t>aq</a:t>
            </a:r>
            <a:r>
              <a:rPr lang="en-US" sz="2000" baseline="-25000" smtClean="0">
                <a:solidFill>
                  <a:schemeClr val="accent2"/>
                </a:solidFill>
                <a:ea typeface="ヒラギノ角ゴ Pro W3" pitchFamily="127" charset="-128"/>
              </a:rPr>
              <a:t>)</a:t>
            </a:r>
            <a:r>
              <a:rPr lang="en-US" sz="2000" smtClean="0">
                <a:solidFill>
                  <a:schemeClr val="accent2"/>
                </a:solidFill>
                <a:ea typeface="ヒラギノ角ゴ Pro W3" pitchFamily="127" charset="-128"/>
              </a:rPr>
              <a:t> + Mg(OH)</a:t>
            </a:r>
            <a:r>
              <a:rPr lang="en-US" sz="2000" baseline="-25000" smtClean="0">
                <a:solidFill>
                  <a:schemeClr val="accent2"/>
                </a:solidFill>
                <a:ea typeface="ヒラギノ角ゴ Pro W3" pitchFamily="127" charset="-128"/>
              </a:rPr>
              <a:t>2(</a:t>
            </a:r>
            <a:r>
              <a:rPr lang="en-US" sz="2000" i="1" baseline="-25000" smtClean="0">
                <a:solidFill>
                  <a:schemeClr val="accent2"/>
                </a:solidFill>
                <a:ea typeface="ヒラギノ角ゴ Pro W3" pitchFamily="127" charset="-128"/>
              </a:rPr>
              <a:t>s</a:t>
            </a:r>
            <a:r>
              <a:rPr lang="en-US" sz="2000" baseline="-25000" smtClean="0">
                <a:solidFill>
                  <a:schemeClr val="accent2"/>
                </a:solidFill>
                <a:ea typeface="ヒラギノ角ゴ Pro W3" pitchFamily="127" charset="-128"/>
              </a:rPr>
              <a:t>)</a:t>
            </a:r>
          </a:p>
          <a:p>
            <a:endParaRPr lang="en-US" smtClean="0">
              <a:ea typeface="ヒラギノ角ゴ Pro W3" pitchFamily="127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9441"/>
          </a:xfrm>
        </p:spPr>
        <p:txBody>
          <a:bodyPr lIns="457200" anchor="t">
            <a:spAutoFit/>
          </a:bodyPr>
          <a:lstStyle/>
          <a:p>
            <a:pPr eaLnBrk="1" hangingPunct="1"/>
            <a:r>
              <a:rPr lang="en-US" smtClean="0">
                <a:solidFill>
                  <a:srgbClr val="ED6B06"/>
                </a:solidFill>
                <a:ea typeface="ヒラギノ角ゴ Pro W3" pitchFamily="127" charset="-128"/>
                <a:cs typeface="Arial" pitchFamily="34" charset="0"/>
              </a:rPr>
              <a:t>Ionic Equation</a:t>
            </a:r>
          </a:p>
        </p:txBody>
      </p:sp>
      <p:sp>
        <p:nvSpPr>
          <p:cNvPr id="57347" name="Content Placeholder 2"/>
          <p:cNvSpPr>
            <a:spLocks noGrp="1"/>
          </p:cNvSpPr>
          <p:nvPr>
            <p:ph idx="1"/>
          </p:nvPr>
        </p:nvSpPr>
        <p:spPr>
          <a:xfrm>
            <a:off x="365125" y="1141415"/>
            <a:ext cx="8229600" cy="3144837"/>
          </a:xfrm>
        </p:spPr>
        <p:txBody>
          <a:bodyPr/>
          <a:lstStyle/>
          <a:p>
            <a:r>
              <a:rPr lang="en-US" smtClean="0">
                <a:ea typeface="ヒラギノ角ゴ Pro W3" pitchFamily="127" charset="-128"/>
              </a:rPr>
              <a:t>Notice that in the complete ionic equation, some of the ions in solution appear unchanged on both sides of the equation.</a:t>
            </a:r>
          </a:p>
          <a:p>
            <a:r>
              <a:rPr lang="en-US" smtClean="0">
                <a:ea typeface="ヒラギノ角ゴ Pro W3" pitchFamily="127" charset="-128"/>
              </a:rPr>
              <a:t>These ions are called </a:t>
            </a:r>
            <a:r>
              <a:rPr lang="en-US" b="1" smtClean="0">
                <a:solidFill>
                  <a:srgbClr val="333399"/>
                </a:solidFill>
                <a:ea typeface="ヒラギノ角ゴ Pro W3" pitchFamily="127" charset="-128"/>
              </a:rPr>
              <a:t>spectator ions </a:t>
            </a:r>
            <a:r>
              <a:rPr lang="en-US" smtClean="0">
                <a:ea typeface="ヒラギノ角ゴ Pro W3" pitchFamily="127" charset="-128"/>
              </a:rPr>
              <a:t>because they do not participate in the reaction.</a:t>
            </a:r>
          </a:p>
        </p:txBody>
      </p:sp>
      <p:sp>
        <p:nvSpPr>
          <p:cNvPr id="57348" name="Text Box 7"/>
          <p:cNvSpPr txBox="1">
            <a:spLocks noChangeArrowheads="1"/>
          </p:cNvSpPr>
          <p:nvPr/>
        </p:nvSpPr>
        <p:spPr bwMode="auto">
          <a:xfrm>
            <a:off x="1066801" y="4800600"/>
            <a:ext cx="574426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Insert first unnumbered Spectator ions equation on Pg. 167</a:t>
            </a:r>
          </a:p>
        </p:txBody>
      </p:sp>
      <p:pic>
        <p:nvPicPr>
          <p:cNvPr id="57349" name="Picture 6" descr="Z:\50627 IRDVD Tro Chemistry A Molecular Approach\Working Files 50627\JPEG 50627\ch04\04_Pg167_UnFigure_1.jpg"/>
          <p:cNvPicPr>
            <a:picLocks noChangeAspect="1" noChangeArrowheads="1"/>
          </p:cNvPicPr>
          <p:nvPr/>
        </p:nvPicPr>
        <p:blipFill>
          <a:blip r:embed="rId3" cstate="print"/>
          <a:srcRect b="7181"/>
          <a:stretch>
            <a:fillRect/>
          </a:stretch>
        </p:blipFill>
        <p:spPr bwMode="auto">
          <a:xfrm>
            <a:off x="368300" y="4319588"/>
            <a:ext cx="85344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9441"/>
          </a:xfrm>
        </p:spPr>
        <p:txBody>
          <a:bodyPr lIns="457200" anchor="t">
            <a:spAutoFit/>
          </a:bodyPr>
          <a:lstStyle/>
          <a:p>
            <a:pPr eaLnBrk="1" hangingPunct="1"/>
            <a:r>
              <a:rPr lang="en-US" smtClean="0">
                <a:solidFill>
                  <a:srgbClr val="ED6B06"/>
                </a:solidFill>
                <a:ea typeface="ヒラギノ角ゴ Pro W3" pitchFamily="127" charset="-128"/>
                <a:cs typeface="Arial" pitchFamily="34" charset="0"/>
              </a:rPr>
              <a:t>Net Ionic Equation</a:t>
            </a:r>
          </a:p>
        </p:txBody>
      </p:sp>
      <p:sp>
        <p:nvSpPr>
          <p:cNvPr id="58371" name="Content Placeholder 2"/>
          <p:cNvSpPr>
            <a:spLocks noGrp="1"/>
          </p:cNvSpPr>
          <p:nvPr>
            <p:ph idx="1"/>
          </p:nvPr>
        </p:nvSpPr>
        <p:spPr>
          <a:xfrm>
            <a:off x="381000" y="2209800"/>
            <a:ext cx="8229600" cy="1963738"/>
          </a:xfrm>
        </p:spPr>
        <p:txBody>
          <a:bodyPr/>
          <a:lstStyle/>
          <a:p>
            <a:pPr marL="346075" indent="-346075">
              <a:lnSpc>
                <a:spcPct val="90000"/>
              </a:lnSpc>
              <a:spcBef>
                <a:spcPct val="100000"/>
              </a:spcBef>
              <a:buClr>
                <a:schemeClr val="tx1"/>
              </a:buClr>
              <a:buFont typeface="Wingdings" pitchFamily="2" charset="2"/>
              <a:buChar char=""/>
            </a:pPr>
            <a:r>
              <a:rPr lang="en-US" smtClean="0">
                <a:ea typeface="ヒラギノ角ゴ Pro W3" pitchFamily="127" charset="-128"/>
                <a:cs typeface="Arial" pitchFamily="34" charset="0"/>
              </a:rPr>
              <a:t>An ionic equation in which the spectator ions are removed is called a </a:t>
            </a:r>
            <a:r>
              <a:rPr lang="en-US" b="1" smtClean="0">
                <a:solidFill>
                  <a:srgbClr val="333399"/>
                </a:solidFill>
                <a:ea typeface="ヒラギノ角ゴ Pro W3" pitchFamily="127" charset="-128"/>
                <a:cs typeface="Arial" pitchFamily="34" charset="0"/>
              </a:rPr>
              <a:t>net ionic equation.</a:t>
            </a:r>
            <a:endParaRPr lang="en-US" smtClean="0">
              <a:solidFill>
                <a:srgbClr val="333399"/>
              </a:solidFill>
              <a:ea typeface="ヒラギノ角ゴ Pro W3" pitchFamily="127" charset="-128"/>
              <a:cs typeface="Arial" pitchFamily="34" charset="0"/>
            </a:endParaRPr>
          </a:p>
          <a:p>
            <a:pPr marL="346075" indent="-346075">
              <a:lnSpc>
                <a:spcPct val="90000"/>
              </a:lnSpc>
              <a:buFontTx/>
              <a:buNone/>
            </a:pPr>
            <a:r>
              <a:rPr lang="en-US" sz="2800" smtClean="0">
                <a:solidFill>
                  <a:schemeClr val="hlink"/>
                </a:solidFill>
                <a:ea typeface="ヒラギノ角ゴ Pro W3" pitchFamily="127" charset="-128"/>
                <a:cs typeface="Arial" pitchFamily="34" charset="0"/>
              </a:rPr>
              <a:t>		</a:t>
            </a:r>
            <a:r>
              <a:rPr lang="en-US" smtClean="0">
                <a:solidFill>
                  <a:schemeClr val="accent2"/>
                </a:solidFill>
                <a:ea typeface="ヒラギノ角ゴ Pro W3" pitchFamily="127" charset="-128"/>
                <a:cs typeface="Arial" pitchFamily="34" charset="0"/>
              </a:rPr>
              <a:t>2 OH</a:t>
            </a:r>
            <a:r>
              <a:rPr lang="en-US" baseline="30000" smtClean="0">
                <a:solidFill>
                  <a:schemeClr val="accent2"/>
                </a:solidFill>
                <a:ea typeface="ヒラギノ角ゴ Pro W3" pitchFamily="127" charset="-128"/>
              </a:rPr>
              <a:t>−</a:t>
            </a:r>
            <a:r>
              <a:rPr lang="en-US" baseline="-25000" smtClean="0">
                <a:solidFill>
                  <a:schemeClr val="accent2"/>
                </a:solidFill>
                <a:ea typeface="ヒラギノ角ゴ Pro W3" pitchFamily="127" charset="-128"/>
                <a:cs typeface="Arial" pitchFamily="34" charset="0"/>
              </a:rPr>
              <a:t>(</a:t>
            </a:r>
            <a:r>
              <a:rPr lang="en-US" i="1" baseline="-25000" smtClean="0">
                <a:solidFill>
                  <a:schemeClr val="accent2"/>
                </a:solidFill>
                <a:ea typeface="ヒラギノ角ゴ Pro W3" pitchFamily="127" charset="-128"/>
                <a:cs typeface="Arial" pitchFamily="34" charset="0"/>
              </a:rPr>
              <a:t>aq</a:t>
            </a:r>
            <a:r>
              <a:rPr lang="en-US" baseline="-25000" smtClean="0">
                <a:solidFill>
                  <a:schemeClr val="accent2"/>
                </a:solidFill>
                <a:ea typeface="ヒラギノ角ゴ Pro W3" pitchFamily="127" charset="-128"/>
                <a:cs typeface="Arial" pitchFamily="34" charset="0"/>
              </a:rPr>
              <a:t>)</a:t>
            </a:r>
            <a:r>
              <a:rPr lang="en-US" smtClean="0">
                <a:solidFill>
                  <a:schemeClr val="accent2"/>
                </a:solidFill>
                <a:ea typeface="ヒラギノ角ゴ Pro W3" pitchFamily="127" charset="-128"/>
                <a:cs typeface="Arial" pitchFamily="34" charset="0"/>
              </a:rPr>
              <a:t> + Mg</a:t>
            </a:r>
            <a:r>
              <a:rPr lang="en-US" baseline="30000" smtClean="0">
                <a:solidFill>
                  <a:schemeClr val="accent2"/>
                </a:solidFill>
                <a:ea typeface="ヒラギノ角ゴ Pro W3" pitchFamily="127" charset="-128"/>
                <a:cs typeface="Arial" pitchFamily="34" charset="0"/>
              </a:rPr>
              <a:t>2+</a:t>
            </a:r>
            <a:r>
              <a:rPr lang="en-US" baseline="-25000" smtClean="0">
                <a:solidFill>
                  <a:schemeClr val="accent2"/>
                </a:solidFill>
                <a:ea typeface="ヒラギノ角ゴ Pro W3" pitchFamily="127" charset="-128"/>
                <a:cs typeface="Arial" pitchFamily="34" charset="0"/>
              </a:rPr>
              <a:t>(</a:t>
            </a:r>
            <a:r>
              <a:rPr lang="en-US" i="1" baseline="-25000" smtClean="0">
                <a:solidFill>
                  <a:schemeClr val="accent2"/>
                </a:solidFill>
                <a:ea typeface="ヒラギノ角ゴ Pro W3" pitchFamily="127" charset="-128"/>
                <a:cs typeface="Arial" pitchFamily="34" charset="0"/>
              </a:rPr>
              <a:t>aq</a:t>
            </a:r>
            <a:r>
              <a:rPr lang="en-US" baseline="-25000" smtClean="0">
                <a:solidFill>
                  <a:schemeClr val="accent2"/>
                </a:solidFill>
                <a:ea typeface="ヒラギノ角ゴ Pro W3" pitchFamily="127" charset="-128"/>
                <a:cs typeface="Arial" pitchFamily="34" charset="0"/>
              </a:rPr>
              <a:t>)</a:t>
            </a:r>
            <a:r>
              <a:rPr lang="en-US" smtClean="0">
                <a:solidFill>
                  <a:schemeClr val="accent2"/>
                </a:solidFill>
                <a:ea typeface="ヒラギノ角ゴ Pro W3" pitchFamily="127" charset="-128"/>
                <a:cs typeface="Arial" pitchFamily="34" charset="0"/>
              </a:rPr>
              <a:t> </a:t>
            </a:r>
            <a:r>
              <a:rPr lang="en-US" smtClean="0">
                <a:solidFill>
                  <a:schemeClr val="accent2"/>
                </a:solidFill>
                <a:latin typeface="Symbol" pitchFamily="18" charset="2"/>
                <a:ea typeface="ヒラギノ角ゴ Pro W3" pitchFamily="127" charset="-128"/>
                <a:cs typeface="Arial" pitchFamily="34" charset="0"/>
              </a:rPr>
              <a:t>®</a:t>
            </a:r>
            <a:r>
              <a:rPr lang="en-US" smtClean="0">
                <a:solidFill>
                  <a:schemeClr val="accent2"/>
                </a:solidFill>
                <a:ea typeface="ヒラギノ角ゴ Pro W3" pitchFamily="127" charset="-128"/>
                <a:cs typeface="Arial" pitchFamily="34" charset="0"/>
              </a:rPr>
              <a:t> Mg(OH)</a:t>
            </a:r>
            <a:r>
              <a:rPr lang="en-US" baseline="-25000" smtClean="0">
                <a:solidFill>
                  <a:schemeClr val="accent2"/>
                </a:solidFill>
                <a:ea typeface="ヒラギノ角ゴ Pro W3" pitchFamily="127" charset="-128"/>
                <a:cs typeface="Arial" pitchFamily="34" charset="0"/>
              </a:rPr>
              <a:t>2(</a:t>
            </a:r>
            <a:r>
              <a:rPr lang="en-US" i="1" baseline="-25000" smtClean="0">
                <a:solidFill>
                  <a:schemeClr val="accent2"/>
                </a:solidFill>
                <a:ea typeface="ヒラギノ角ゴ Pro W3" pitchFamily="127" charset="-128"/>
                <a:cs typeface="Arial" pitchFamily="34" charset="0"/>
              </a:rPr>
              <a:t>s</a:t>
            </a:r>
            <a:r>
              <a:rPr lang="en-US" baseline="-25000" smtClean="0">
                <a:solidFill>
                  <a:schemeClr val="accent2"/>
                </a:solidFill>
                <a:ea typeface="ヒラギノ角ゴ Pro W3" pitchFamily="127" charset="-128"/>
                <a:cs typeface="Arial" pitchFamily="34" charset="0"/>
              </a:rPr>
              <a:t>)</a:t>
            </a:r>
          </a:p>
        </p:txBody>
      </p:sp>
      <p:sp>
        <p:nvSpPr>
          <p:cNvPr id="58372" name="Rectangle 4"/>
          <p:cNvSpPr>
            <a:spLocks noChangeArrowheads="1"/>
          </p:cNvSpPr>
          <p:nvPr/>
        </p:nvSpPr>
        <p:spPr bwMode="auto">
          <a:xfrm>
            <a:off x="307975" y="1143000"/>
            <a:ext cx="84343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>
                <a:solidFill>
                  <a:schemeClr val="accent2"/>
                </a:solidFill>
              </a:rPr>
              <a:t>2 K</a:t>
            </a:r>
            <a:r>
              <a:rPr lang="en-US" sz="2000" baseline="30000">
                <a:solidFill>
                  <a:schemeClr val="accent2"/>
                </a:solidFill>
              </a:rPr>
              <a:t>+</a:t>
            </a:r>
            <a:r>
              <a:rPr lang="en-US" sz="2000" baseline="-25000">
                <a:solidFill>
                  <a:schemeClr val="accent2"/>
                </a:solidFill>
              </a:rPr>
              <a:t>(</a:t>
            </a:r>
            <a:r>
              <a:rPr lang="en-US" sz="2000" i="1" baseline="-25000">
                <a:solidFill>
                  <a:schemeClr val="accent2"/>
                </a:solidFill>
              </a:rPr>
              <a:t>aq</a:t>
            </a:r>
            <a:r>
              <a:rPr lang="en-US" sz="2000" baseline="-25000">
                <a:solidFill>
                  <a:schemeClr val="accent2"/>
                </a:solidFill>
              </a:rPr>
              <a:t>) </a:t>
            </a:r>
            <a:r>
              <a:rPr lang="en-US" sz="2000">
                <a:solidFill>
                  <a:schemeClr val="accent2"/>
                </a:solidFill>
              </a:rPr>
              <a:t>+ 2 OH</a:t>
            </a:r>
            <a:r>
              <a:rPr lang="en-US" sz="2000" baseline="30000">
                <a:solidFill>
                  <a:schemeClr val="accent2"/>
                </a:solidFill>
              </a:rPr>
              <a:t>−</a:t>
            </a:r>
            <a:r>
              <a:rPr lang="en-US" sz="2000" baseline="-25000">
                <a:solidFill>
                  <a:schemeClr val="accent2"/>
                </a:solidFill>
              </a:rPr>
              <a:t>(</a:t>
            </a:r>
            <a:r>
              <a:rPr lang="en-US" sz="2000" i="1" baseline="-25000">
                <a:solidFill>
                  <a:schemeClr val="accent2"/>
                </a:solidFill>
              </a:rPr>
              <a:t>aq</a:t>
            </a:r>
            <a:r>
              <a:rPr lang="en-US" sz="2000" baseline="-25000">
                <a:solidFill>
                  <a:schemeClr val="accent2"/>
                </a:solidFill>
              </a:rPr>
              <a:t>)</a:t>
            </a:r>
            <a:r>
              <a:rPr lang="en-US" sz="2000">
                <a:solidFill>
                  <a:schemeClr val="accent2"/>
                </a:solidFill>
              </a:rPr>
              <a:t> + Mg</a:t>
            </a:r>
            <a:r>
              <a:rPr lang="en-US" sz="2000" baseline="30000">
                <a:solidFill>
                  <a:schemeClr val="accent2"/>
                </a:solidFill>
              </a:rPr>
              <a:t>2+</a:t>
            </a:r>
            <a:r>
              <a:rPr lang="en-US" sz="2000" baseline="-25000">
                <a:solidFill>
                  <a:schemeClr val="accent2"/>
                </a:solidFill>
              </a:rPr>
              <a:t>(</a:t>
            </a:r>
            <a:r>
              <a:rPr lang="en-US" sz="2000" i="1" baseline="-25000">
                <a:solidFill>
                  <a:schemeClr val="accent2"/>
                </a:solidFill>
              </a:rPr>
              <a:t>aq</a:t>
            </a:r>
            <a:r>
              <a:rPr lang="en-US" sz="2000" baseline="-25000">
                <a:solidFill>
                  <a:schemeClr val="accent2"/>
                </a:solidFill>
              </a:rPr>
              <a:t>)</a:t>
            </a:r>
            <a:r>
              <a:rPr lang="en-US" sz="2000">
                <a:solidFill>
                  <a:schemeClr val="accent2"/>
                </a:solidFill>
              </a:rPr>
              <a:t> + 2 NO</a:t>
            </a:r>
            <a:r>
              <a:rPr lang="en-US" sz="2000" baseline="-25000">
                <a:solidFill>
                  <a:schemeClr val="accent2"/>
                </a:solidFill>
              </a:rPr>
              <a:t>3</a:t>
            </a:r>
            <a:r>
              <a:rPr lang="en-US" sz="2000" baseline="30000">
                <a:solidFill>
                  <a:schemeClr val="accent2"/>
                </a:solidFill>
              </a:rPr>
              <a:t>−</a:t>
            </a:r>
            <a:r>
              <a:rPr lang="en-US" sz="2000" baseline="-25000">
                <a:solidFill>
                  <a:schemeClr val="accent2"/>
                </a:solidFill>
              </a:rPr>
              <a:t>(</a:t>
            </a:r>
            <a:r>
              <a:rPr lang="en-US" sz="2000" i="1" baseline="-25000">
                <a:solidFill>
                  <a:schemeClr val="accent2"/>
                </a:solidFill>
              </a:rPr>
              <a:t>aq</a:t>
            </a:r>
            <a:r>
              <a:rPr lang="en-US" sz="2000" baseline="-25000">
                <a:solidFill>
                  <a:schemeClr val="accent2"/>
                </a:solidFill>
              </a:rPr>
              <a:t>)</a:t>
            </a:r>
            <a:r>
              <a:rPr lang="en-US" sz="2000">
                <a:solidFill>
                  <a:schemeClr val="accent2"/>
                </a:solidFill>
              </a:rPr>
              <a:t> </a:t>
            </a:r>
            <a:r>
              <a:rPr lang="en-US" sz="2000">
                <a:solidFill>
                  <a:schemeClr val="accent2"/>
                </a:solidFill>
                <a:latin typeface="Symbol" pitchFamily="18" charset="2"/>
              </a:rPr>
              <a:t>® 2 </a:t>
            </a:r>
            <a:r>
              <a:rPr lang="en-US" sz="2000">
                <a:solidFill>
                  <a:schemeClr val="accent2"/>
                </a:solidFill>
              </a:rPr>
              <a:t>K</a:t>
            </a:r>
            <a:r>
              <a:rPr lang="en-US" sz="2000" baseline="30000">
                <a:solidFill>
                  <a:schemeClr val="accent2"/>
                </a:solidFill>
              </a:rPr>
              <a:t>+</a:t>
            </a:r>
            <a:r>
              <a:rPr lang="en-US" sz="2000" baseline="-25000">
                <a:solidFill>
                  <a:schemeClr val="accent2"/>
                </a:solidFill>
              </a:rPr>
              <a:t>(</a:t>
            </a:r>
            <a:r>
              <a:rPr lang="en-US" sz="2000" i="1" baseline="-25000">
                <a:solidFill>
                  <a:schemeClr val="accent2"/>
                </a:solidFill>
              </a:rPr>
              <a:t>aq</a:t>
            </a:r>
            <a:r>
              <a:rPr lang="en-US" sz="2000" baseline="-25000">
                <a:solidFill>
                  <a:schemeClr val="accent2"/>
                </a:solidFill>
              </a:rPr>
              <a:t>)</a:t>
            </a:r>
            <a:r>
              <a:rPr lang="en-US" sz="2000">
                <a:solidFill>
                  <a:schemeClr val="accent2"/>
                </a:solidFill>
              </a:rPr>
              <a:t> + 2 NO</a:t>
            </a:r>
            <a:r>
              <a:rPr lang="en-US" sz="2000" baseline="-25000">
                <a:solidFill>
                  <a:schemeClr val="accent2"/>
                </a:solidFill>
              </a:rPr>
              <a:t>3</a:t>
            </a:r>
            <a:r>
              <a:rPr lang="en-US" sz="2000" baseline="30000">
                <a:solidFill>
                  <a:schemeClr val="accent2"/>
                </a:solidFill>
              </a:rPr>
              <a:t>−</a:t>
            </a:r>
            <a:r>
              <a:rPr lang="en-US" sz="2000" baseline="-25000">
                <a:solidFill>
                  <a:schemeClr val="accent2"/>
                </a:solidFill>
              </a:rPr>
              <a:t>(</a:t>
            </a:r>
            <a:r>
              <a:rPr lang="en-US" sz="2000" i="1" baseline="-25000">
                <a:solidFill>
                  <a:schemeClr val="accent2"/>
                </a:solidFill>
              </a:rPr>
              <a:t>aq</a:t>
            </a:r>
            <a:r>
              <a:rPr lang="en-US" sz="2000" baseline="-25000">
                <a:solidFill>
                  <a:schemeClr val="accent2"/>
                </a:solidFill>
              </a:rPr>
              <a:t>)</a:t>
            </a:r>
            <a:r>
              <a:rPr lang="en-US" sz="2000">
                <a:solidFill>
                  <a:schemeClr val="accent2"/>
                </a:solidFill>
              </a:rPr>
              <a:t> + Mg(OH)</a:t>
            </a:r>
            <a:r>
              <a:rPr lang="en-US" sz="2000" baseline="-25000">
                <a:solidFill>
                  <a:schemeClr val="accent2"/>
                </a:solidFill>
              </a:rPr>
              <a:t>2(</a:t>
            </a:r>
            <a:r>
              <a:rPr lang="en-US" sz="2000" i="1" baseline="-25000">
                <a:solidFill>
                  <a:schemeClr val="accent2"/>
                </a:solidFill>
              </a:rPr>
              <a:t>s</a:t>
            </a:r>
            <a:r>
              <a:rPr lang="en-US" sz="2000" baseline="-25000">
                <a:solidFill>
                  <a:schemeClr val="accent2"/>
                </a:solidFill>
              </a:rPr>
              <a:t>)</a:t>
            </a:r>
          </a:p>
        </p:txBody>
      </p:sp>
      <p:cxnSp>
        <p:nvCxnSpPr>
          <p:cNvPr id="7" name="Straight Connector 6"/>
          <p:cNvCxnSpPr>
            <a:cxnSpLocks noChangeShapeType="1"/>
          </p:cNvCxnSpPr>
          <p:nvPr/>
        </p:nvCxnSpPr>
        <p:spPr bwMode="auto">
          <a:xfrm flipV="1">
            <a:off x="384175" y="1219200"/>
            <a:ext cx="381000" cy="228600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  <a:extLst/>
        </p:spPr>
      </p:cxnSp>
      <p:cxnSp>
        <p:nvCxnSpPr>
          <p:cNvPr id="9" name="Straight Connector 8"/>
          <p:cNvCxnSpPr>
            <a:cxnSpLocks noChangeShapeType="1"/>
          </p:cNvCxnSpPr>
          <p:nvPr/>
        </p:nvCxnSpPr>
        <p:spPr bwMode="auto">
          <a:xfrm flipV="1">
            <a:off x="6175375" y="1219200"/>
            <a:ext cx="457200" cy="228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  <a:extLst/>
        </p:spPr>
      </p:cxnSp>
      <p:cxnSp>
        <p:nvCxnSpPr>
          <p:cNvPr id="11" name="Straight Connector 10"/>
          <p:cNvCxnSpPr>
            <a:cxnSpLocks noChangeShapeType="1"/>
          </p:cNvCxnSpPr>
          <p:nvPr/>
        </p:nvCxnSpPr>
        <p:spPr bwMode="auto">
          <a:xfrm flipV="1">
            <a:off x="3736975" y="1219200"/>
            <a:ext cx="457200" cy="228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  <a:extLst/>
        </p:spPr>
      </p:cxnSp>
      <p:cxnSp>
        <p:nvCxnSpPr>
          <p:cNvPr id="12" name="Straight Connector 11"/>
          <p:cNvCxnSpPr>
            <a:cxnSpLocks noChangeShapeType="1"/>
          </p:cNvCxnSpPr>
          <p:nvPr/>
        </p:nvCxnSpPr>
        <p:spPr bwMode="auto">
          <a:xfrm flipV="1">
            <a:off x="5108575" y="1219200"/>
            <a:ext cx="381000" cy="228600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  <a:ex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9441"/>
          </a:xfrm>
        </p:spPr>
        <p:txBody>
          <a:bodyPr lIns="457200" anchor="t">
            <a:spAutoFit/>
          </a:bodyPr>
          <a:lstStyle/>
          <a:p>
            <a:pPr eaLnBrk="1" hangingPunct="1"/>
            <a:r>
              <a:rPr lang="en-US" smtClean="0">
                <a:solidFill>
                  <a:srgbClr val="ED6B06"/>
                </a:solidFill>
                <a:ea typeface="ヒラギノ角ゴ Pro W3" pitchFamily="127" charset="-128"/>
                <a:cs typeface="Arial" pitchFamily="34" charset="0"/>
              </a:rPr>
              <a:t>Examples</a:t>
            </a:r>
          </a:p>
        </p:txBody>
      </p:sp>
      <p:sp>
        <p:nvSpPr>
          <p:cNvPr id="59395" name="Content Placeholder 2"/>
          <p:cNvSpPr>
            <a:spLocks noGrp="1"/>
          </p:cNvSpPr>
          <p:nvPr>
            <p:ph idx="1"/>
          </p:nvPr>
        </p:nvSpPr>
        <p:spPr>
          <a:xfrm>
            <a:off x="152400" y="990602"/>
            <a:ext cx="8763000" cy="1077913"/>
          </a:xfrm>
        </p:spPr>
        <p:txBody>
          <a:bodyPr/>
          <a:lstStyle/>
          <a:p>
            <a:r>
              <a:rPr lang="en-US" smtClean="0">
                <a:ea typeface="ヒラギノ角ゴ Pro W3" pitchFamily="127" charset="-128"/>
              </a:rPr>
              <a:t>Write the ionic and net ionic equation for each of the following:</a:t>
            </a:r>
          </a:p>
        </p:txBody>
      </p:sp>
      <p:sp>
        <p:nvSpPr>
          <p:cNvPr id="59396" name="Rectangle 4"/>
          <p:cNvSpPr>
            <a:spLocks noChangeArrowheads="1"/>
          </p:cNvSpPr>
          <p:nvPr/>
        </p:nvSpPr>
        <p:spPr bwMode="auto">
          <a:xfrm>
            <a:off x="228600" y="2492377"/>
            <a:ext cx="8686800" cy="3065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  <a:buSzPct val="120000"/>
            </a:pPr>
            <a:r>
              <a:rPr lang="en-US">
                <a:solidFill>
                  <a:srgbClr val="333399"/>
                </a:solidFill>
              </a:rPr>
              <a:t>2 K</a:t>
            </a:r>
            <a:r>
              <a:rPr lang="en-US" baseline="30000">
                <a:solidFill>
                  <a:srgbClr val="333399"/>
                </a:solidFill>
              </a:rPr>
              <a:t>+</a:t>
            </a:r>
            <a:r>
              <a:rPr lang="en-US">
                <a:solidFill>
                  <a:srgbClr val="333399"/>
                </a:solidFill>
              </a:rPr>
              <a:t>(</a:t>
            </a:r>
            <a:r>
              <a:rPr lang="en-US" i="1">
                <a:solidFill>
                  <a:srgbClr val="333399"/>
                </a:solidFill>
              </a:rPr>
              <a:t>aq</a:t>
            </a:r>
            <a:r>
              <a:rPr lang="en-US">
                <a:solidFill>
                  <a:srgbClr val="333399"/>
                </a:solidFill>
              </a:rPr>
              <a:t>) + SO</a:t>
            </a:r>
            <a:r>
              <a:rPr lang="en-US" baseline="-25000">
                <a:solidFill>
                  <a:srgbClr val="333399"/>
                </a:solidFill>
              </a:rPr>
              <a:t>4</a:t>
            </a:r>
            <a:r>
              <a:rPr lang="en-US" baseline="30000">
                <a:solidFill>
                  <a:srgbClr val="333399"/>
                </a:solidFill>
              </a:rPr>
              <a:t>2−</a:t>
            </a:r>
            <a:r>
              <a:rPr lang="en-US">
                <a:solidFill>
                  <a:srgbClr val="333399"/>
                </a:solidFill>
              </a:rPr>
              <a:t>(</a:t>
            </a:r>
            <a:r>
              <a:rPr lang="en-US" i="1">
                <a:solidFill>
                  <a:srgbClr val="333399"/>
                </a:solidFill>
              </a:rPr>
              <a:t>aq</a:t>
            </a:r>
            <a:r>
              <a:rPr lang="en-US">
                <a:solidFill>
                  <a:srgbClr val="333399"/>
                </a:solidFill>
              </a:rPr>
              <a:t>) + 2 Ag</a:t>
            </a:r>
            <a:r>
              <a:rPr lang="en-US" baseline="30000">
                <a:solidFill>
                  <a:srgbClr val="333399"/>
                </a:solidFill>
              </a:rPr>
              <a:t>+</a:t>
            </a:r>
            <a:r>
              <a:rPr lang="en-US">
                <a:solidFill>
                  <a:srgbClr val="333399"/>
                </a:solidFill>
              </a:rPr>
              <a:t>(</a:t>
            </a:r>
            <a:r>
              <a:rPr lang="en-US" i="1">
                <a:solidFill>
                  <a:srgbClr val="333399"/>
                </a:solidFill>
              </a:rPr>
              <a:t>aq</a:t>
            </a:r>
            <a:r>
              <a:rPr lang="en-US">
                <a:solidFill>
                  <a:srgbClr val="333399"/>
                </a:solidFill>
              </a:rPr>
              <a:t>) + 2 NO</a:t>
            </a:r>
            <a:r>
              <a:rPr lang="en-US" baseline="-25000">
                <a:solidFill>
                  <a:srgbClr val="333399"/>
                </a:solidFill>
              </a:rPr>
              <a:t>3</a:t>
            </a:r>
            <a:r>
              <a:rPr lang="en-US" baseline="30000">
                <a:solidFill>
                  <a:srgbClr val="333399"/>
                </a:solidFill>
              </a:rPr>
              <a:t>−</a:t>
            </a:r>
            <a:r>
              <a:rPr lang="en-US">
                <a:solidFill>
                  <a:srgbClr val="333399"/>
                </a:solidFill>
              </a:rPr>
              <a:t>(</a:t>
            </a:r>
            <a:r>
              <a:rPr lang="en-US" i="1">
                <a:solidFill>
                  <a:srgbClr val="333399"/>
                </a:solidFill>
              </a:rPr>
              <a:t>aq</a:t>
            </a:r>
            <a:r>
              <a:rPr lang="en-US">
                <a:solidFill>
                  <a:srgbClr val="333399"/>
                </a:solidFill>
              </a:rPr>
              <a:t>) </a:t>
            </a:r>
          </a:p>
          <a:p>
            <a:pPr marL="342900" indent="-342900" algn="r">
              <a:spcBef>
                <a:spcPct val="20000"/>
              </a:spcBef>
              <a:buSzPct val="120000"/>
            </a:pPr>
            <a:r>
              <a:rPr lang="en-US">
                <a:solidFill>
                  <a:srgbClr val="333399"/>
                </a:solidFill>
                <a:latin typeface="Symbol" pitchFamily="18" charset="2"/>
              </a:rPr>
              <a:t>®</a:t>
            </a:r>
            <a:r>
              <a:rPr lang="en-US">
                <a:solidFill>
                  <a:srgbClr val="333399"/>
                </a:solidFill>
              </a:rPr>
              <a:t> 2 K</a:t>
            </a:r>
            <a:r>
              <a:rPr lang="en-US" baseline="30000">
                <a:solidFill>
                  <a:srgbClr val="333399"/>
                </a:solidFill>
              </a:rPr>
              <a:t>+</a:t>
            </a:r>
            <a:r>
              <a:rPr lang="en-US">
                <a:solidFill>
                  <a:srgbClr val="333399"/>
                </a:solidFill>
              </a:rPr>
              <a:t>(</a:t>
            </a:r>
            <a:r>
              <a:rPr lang="en-US" i="1">
                <a:solidFill>
                  <a:srgbClr val="333399"/>
                </a:solidFill>
              </a:rPr>
              <a:t>aq</a:t>
            </a:r>
            <a:r>
              <a:rPr lang="en-US">
                <a:solidFill>
                  <a:srgbClr val="333399"/>
                </a:solidFill>
              </a:rPr>
              <a:t>) + 2 NO</a:t>
            </a:r>
            <a:r>
              <a:rPr lang="en-US" baseline="-25000">
                <a:solidFill>
                  <a:srgbClr val="333399"/>
                </a:solidFill>
              </a:rPr>
              <a:t>3</a:t>
            </a:r>
            <a:r>
              <a:rPr lang="en-US" baseline="30000">
                <a:solidFill>
                  <a:srgbClr val="333399"/>
                </a:solidFill>
              </a:rPr>
              <a:t>−</a:t>
            </a:r>
            <a:r>
              <a:rPr lang="en-US">
                <a:solidFill>
                  <a:srgbClr val="333399"/>
                </a:solidFill>
              </a:rPr>
              <a:t>(</a:t>
            </a:r>
            <a:r>
              <a:rPr lang="en-US" i="1">
                <a:solidFill>
                  <a:srgbClr val="333399"/>
                </a:solidFill>
              </a:rPr>
              <a:t>aq</a:t>
            </a:r>
            <a:r>
              <a:rPr lang="en-US">
                <a:solidFill>
                  <a:srgbClr val="333399"/>
                </a:solidFill>
              </a:rPr>
              <a:t>) + Ag</a:t>
            </a:r>
            <a:r>
              <a:rPr lang="en-US" baseline="-25000">
                <a:solidFill>
                  <a:srgbClr val="333399"/>
                </a:solidFill>
              </a:rPr>
              <a:t>2</a:t>
            </a:r>
            <a:r>
              <a:rPr lang="en-US">
                <a:solidFill>
                  <a:srgbClr val="333399"/>
                </a:solidFill>
              </a:rPr>
              <a:t>SO</a:t>
            </a:r>
            <a:r>
              <a:rPr lang="en-US" baseline="-25000">
                <a:solidFill>
                  <a:srgbClr val="333399"/>
                </a:solidFill>
              </a:rPr>
              <a:t>4</a:t>
            </a:r>
            <a:r>
              <a:rPr lang="en-US">
                <a:solidFill>
                  <a:srgbClr val="333399"/>
                </a:solidFill>
              </a:rPr>
              <a:t>(</a:t>
            </a:r>
            <a:r>
              <a:rPr lang="en-US" i="1">
                <a:solidFill>
                  <a:srgbClr val="333399"/>
                </a:solidFill>
              </a:rPr>
              <a:t>s</a:t>
            </a:r>
            <a:r>
              <a:rPr lang="en-US">
                <a:solidFill>
                  <a:srgbClr val="333399"/>
                </a:solidFill>
              </a:rPr>
              <a:t>)</a:t>
            </a:r>
          </a:p>
          <a:p>
            <a:pPr marL="342900" indent="-342900" algn="ctr">
              <a:spcBef>
                <a:spcPct val="20000"/>
              </a:spcBef>
              <a:buSzPct val="120000"/>
            </a:pPr>
            <a:r>
              <a:rPr lang="en-US" sz="2800">
                <a:solidFill>
                  <a:srgbClr val="00B050"/>
                </a:solidFill>
              </a:rPr>
              <a:t>2 Ag</a:t>
            </a:r>
            <a:r>
              <a:rPr lang="en-US" sz="2800" baseline="30000">
                <a:solidFill>
                  <a:srgbClr val="00B050"/>
                </a:solidFill>
              </a:rPr>
              <a:t>+</a:t>
            </a:r>
            <a:r>
              <a:rPr lang="en-US" sz="2800">
                <a:solidFill>
                  <a:srgbClr val="00B050"/>
                </a:solidFill>
              </a:rPr>
              <a:t>(</a:t>
            </a:r>
            <a:r>
              <a:rPr lang="en-US" sz="2800" i="1">
                <a:solidFill>
                  <a:srgbClr val="00B050"/>
                </a:solidFill>
              </a:rPr>
              <a:t>aq</a:t>
            </a:r>
            <a:r>
              <a:rPr lang="en-US" sz="2800">
                <a:solidFill>
                  <a:srgbClr val="00B050"/>
                </a:solidFill>
              </a:rPr>
              <a:t>) + SO</a:t>
            </a:r>
            <a:r>
              <a:rPr lang="en-US" sz="2800" baseline="-25000">
                <a:solidFill>
                  <a:srgbClr val="00B050"/>
                </a:solidFill>
              </a:rPr>
              <a:t>4</a:t>
            </a:r>
            <a:r>
              <a:rPr lang="en-US" sz="2800" baseline="30000">
                <a:solidFill>
                  <a:srgbClr val="00B050"/>
                </a:solidFill>
              </a:rPr>
              <a:t>2−</a:t>
            </a:r>
            <a:r>
              <a:rPr lang="en-US" sz="2800">
                <a:solidFill>
                  <a:srgbClr val="00B050"/>
                </a:solidFill>
              </a:rPr>
              <a:t>(</a:t>
            </a:r>
            <a:r>
              <a:rPr lang="en-US" sz="2800" i="1">
                <a:solidFill>
                  <a:srgbClr val="00B050"/>
                </a:solidFill>
              </a:rPr>
              <a:t>aq</a:t>
            </a:r>
            <a:r>
              <a:rPr lang="en-US" sz="2800">
                <a:solidFill>
                  <a:srgbClr val="00B050"/>
                </a:solidFill>
              </a:rPr>
              <a:t>) </a:t>
            </a:r>
            <a:r>
              <a:rPr lang="en-US" sz="2800">
                <a:solidFill>
                  <a:srgbClr val="00B050"/>
                </a:solidFill>
                <a:latin typeface="Symbol" pitchFamily="18" charset="2"/>
              </a:rPr>
              <a:t>®</a:t>
            </a:r>
            <a:r>
              <a:rPr lang="en-US" sz="2800">
                <a:solidFill>
                  <a:srgbClr val="00B050"/>
                </a:solidFill>
              </a:rPr>
              <a:t> Ag</a:t>
            </a:r>
            <a:r>
              <a:rPr lang="en-US" sz="2800" baseline="-25000">
                <a:solidFill>
                  <a:srgbClr val="00B050"/>
                </a:solidFill>
              </a:rPr>
              <a:t>2</a:t>
            </a:r>
            <a:r>
              <a:rPr lang="en-US" sz="2800">
                <a:solidFill>
                  <a:srgbClr val="00B050"/>
                </a:solidFill>
              </a:rPr>
              <a:t>SO</a:t>
            </a:r>
            <a:r>
              <a:rPr lang="en-US" sz="2800" baseline="-25000">
                <a:solidFill>
                  <a:srgbClr val="00B050"/>
                </a:solidFill>
              </a:rPr>
              <a:t>4</a:t>
            </a:r>
            <a:r>
              <a:rPr lang="en-US" sz="2800">
                <a:solidFill>
                  <a:srgbClr val="00B050"/>
                </a:solidFill>
              </a:rPr>
              <a:t>(</a:t>
            </a:r>
            <a:r>
              <a:rPr lang="en-US" sz="2800" i="1">
                <a:solidFill>
                  <a:srgbClr val="00B050"/>
                </a:solidFill>
              </a:rPr>
              <a:t>s</a:t>
            </a:r>
            <a:r>
              <a:rPr lang="en-US" sz="2800">
                <a:solidFill>
                  <a:srgbClr val="00B050"/>
                </a:solidFill>
              </a:rPr>
              <a:t>)</a:t>
            </a:r>
          </a:p>
          <a:p>
            <a:pPr marL="342900" indent="-342900" algn="ctr">
              <a:spcBef>
                <a:spcPct val="20000"/>
              </a:spcBef>
              <a:buSzPct val="120000"/>
            </a:pPr>
            <a:endParaRPr lang="en-US"/>
          </a:p>
          <a:p>
            <a:pPr marL="342900" indent="-342900">
              <a:spcBef>
                <a:spcPct val="20000"/>
              </a:spcBef>
              <a:buSzPct val="120000"/>
            </a:pPr>
            <a:r>
              <a:rPr lang="en-US"/>
              <a:t>2.	Na</a:t>
            </a:r>
            <a:r>
              <a:rPr lang="en-US" baseline="-25000"/>
              <a:t>2</a:t>
            </a:r>
            <a:r>
              <a:rPr lang="en-US"/>
              <a:t>CO</a:t>
            </a:r>
            <a:r>
              <a:rPr lang="en-US" baseline="-25000"/>
              <a:t>3</a:t>
            </a:r>
            <a:r>
              <a:rPr lang="en-US"/>
              <a:t>(</a:t>
            </a:r>
            <a:r>
              <a:rPr lang="en-US" i="1"/>
              <a:t>aq</a:t>
            </a:r>
            <a:r>
              <a:rPr lang="en-US"/>
              <a:t>) + 2 HCl(</a:t>
            </a:r>
            <a:r>
              <a:rPr lang="en-US" i="1"/>
              <a:t>aq</a:t>
            </a:r>
            <a:r>
              <a:rPr lang="en-US"/>
              <a:t>) </a:t>
            </a:r>
            <a:r>
              <a:rPr lang="en-US">
                <a:latin typeface="Symbol" pitchFamily="18" charset="2"/>
              </a:rPr>
              <a:t>®</a:t>
            </a:r>
            <a:r>
              <a:rPr lang="en-US"/>
              <a:t> 2 NaCl(</a:t>
            </a:r>
            <a:r>
              <a:rPr lang="en-US" i="1"/>
              <a:t>aq</a:t>
            </a:r>
            <a:r>
              <a:rPr lang="en-US"/>
              <a:t>) + CO</a:t>
            </a:r>
            <a:r>
              <a:rPr lang="en-US" baseline="-25000"/>
              <a:t>2</a:t>
            </a:r>
            <a:r>
              <a:rPr lang="en-US"/>
              <a:t>(</a:t>
            </a:r>
            <a:r>
              <a:rPr lang="en-US" i="1"/>
              <a:t>g</a:t>
            </a:r>
            <a:r>
              <a:rPr lang="en-US"/>
              <a:t>) + H</a:t>
            </a:r>
            <a:r>
              <a:rPr lang="en-US" baseline="-25000"/>
              <a:t>2</a:t>
            </a:r>
            <a:r>
              <a:rPr lang="en-US"/>
              <a:t>O(</a:t>
            </a:r>
            <a:r>
              <a:rPr lang="en-US" i="1"/>
              <a:t>l</a:t>
            </a:r>
            <a:r>
              <a:rPr lang="en-US"/>
              <a:t>)</a:t>
            </a:r>
          </a:p>
          <a:p>
            <a:pPr marL="342900" indent="-342900">
              <a:spcBef>
                <a:spcPct val="20000"/>
              </a:spcBef>
              <a:buSzPct val="120000"/>
            </a:pPr>
            <a:r>
              <a:rPr lang="en-US">
                <a:solidFill>
                  <a:srgbClr val="333399"/>
                </a:solidFill>
              </a:rPr>
              <a:t>2 Na</a:t>
            </a:r>
            <a:r>
              <a:rPr lang="en-US" baseline="30000">
                <a:solidFill>
                  <a:srgbClr val="333399"/>
                </a:solidFill>
              </a:rPr>
              <a:t>+</a:t>
            </a:r>
            <a:r>
              <a:rPr lang="en-US">
                <a:solidFill>
                  <a:srgbClr val="333399"/>
                </a:solidFill>
              </a:rPr>
              <a:t>(</a:t>
            </a:r>
            <a:r>
              <a:rPr lang="en-US" i="1">
                <a:solidFill>
                  <a:srgbClr val="333399"/>
                </a:solidFill>
              </a:rPr>
              <a:t>aq</a:t>
            </a:r>
            <a:r>
              <a:rPr lang="en-US">
                <a:solidFill>
                  <a:srgbClr val="333399"/>
                </a:solidFill>
              </a:rPr>
              <a:t>) + CO</a:t>
            </a:r>
            <a:r>
              <a:rPr lang="en-US" baseline="-25000">
                <a:solidFill>
                  <a:srgbClr val="333399"/>
                </a:solidFill>
              </a:rPr>
              <a:t>3</a:t>
            </a:r>
            <a:r>
              <a:rPr lang="en-US" baseline="30000">
                <a:solidFill>
                  <a:srgbClr val="333399"/>
                </a:solidFill>
              </a:rPr>
              <a:t>2−</a:t>
            </a:r>
            <a:r>
              <a:rPr lang="en-US">
                <a:solidFill>
                  <a:srgbClr val="333399"/>
                </a:solidFill>
              </a:rPr>
              <a:t>(</a:t>
            </a:r>
            <a:r>
              <a:rPr lang="en-US" i="1">
                <a:solidFill>
                  <a:srgbClr val="333399"/>
                </a:solidFill>
              </a:rPr>
              <a:t>aq</a:t>
            </a:r>
            <a:r>
              <a:rPr lang="en-US">
                <a:solidFill>
                  <a:srgbClr val="333399"/>
                </a:solidFill>
              </a:rPr>
              <a:t>) + 2 H</a:t>
            </a:r>
            <a:r>
              <a:rPr lang="en-US" baseline="30000">
                <a:solidFill>
                  <a:srgbClr val="333399"/>
                </a:solidFill>
              </a:rPr>
              <a:t>+</a:t>
            </a:r>
            <a:r>
              <a:rPr lang="en-US">
                <a:solidFill>
                  <a:srgbClr val="333399"/>
                </a:solidFill>
              </a:rPr>
              <a:t>(</a:t>
            </a:r>
            <a:r>
              <a:rPr lang="en-US" i="1">
                <a:solidFill>
                  <a:srgbClr val="333399"/>
                </a:solidFill>
              </a:rPr>
              <a:t>aq</a:t>
            </a:r>
            <a:r>
              <a:rPr lang="en-US">
                <a:solidFill>
                  <a:srgbClr val="333399"/>
                </a:solidFill>
              </a:rPr>
              <a:t>) + 2 Cl</a:t>
            </a:r>
            <a:r>
              <a:rPr lang="en-US" baseline="30000">
                <a:solidFill>
                  <a:srgbClr val="333399"/>
                </a:solidFill>
              </a:rPr>
              <a:t>−</a:t>
            </a:r>
            <a:r>
              <a:rPr lang="en-US">
                <a:solidFill>
                  <a:srgbClr val="333399"/>
                </a:solidFill>
              </a:rPr>
              <a:t>(</a:t>
            </a:r>
            <a:r>
              <a:rPr lang="en-US" i="1">
                <a:solidFill>
                  <a:srgbClr val="333399"/>
                </a:solidFill>
              </a:rPr>
              <a:t>aq</a:t>
            </a:r>
            <a:r>
              <a:rPr lang="en-US">
                <a:solidFill>
                  <a:srgbClr val="333399"/>
                </a:solidFill>
              </a:rPr>
              <a:t>) </a:t>
            </a:r>
          </a:p>
          <a:p>
            <a:pPr marL="342900" indent="-342900" algn="r">
              <a:spcBef>
                <a:spcPct val="20000"/>
              </a:spcBef>
              <a:buSzPct val="120000"/>
            </a:pPr>
            <a:r>
              <a:rPr lang="en-US">
                <a:solidFill>
                  <a:srgbClr val="333399"/>
                </a:solidFill>
                <a:latin typeface="Symbol" pitchFamily="18" charset="2"/>
              </a:rPr>
              <a:t>®</a:t>
            </a:r>
            <a:r>
              <a:rPr lang="en-US">
                <a:solidFill>
                  <a:srgbClr val="333399"/>
                </a:solidFill>
              </a:rPr>
              <a:t> 2 Na</a:t>
            </a:r>
            <a:r>
              <a:rPr lang="en-US" baseline="30000">
                <a:solidFill>
                  <a:srgbClr val="333399"/>
                </a:solidFill>
              </a:rPr>
              <a:t>+</a:t>
            </a:r>
            <a:r>
              <a:rPr lang="en-US">
                <a:solidFill>
                  <a:srgbClr val="333399"/>
                </a:solidFill>
              </a:rPr>
              <a:t>(</a:t>
            </a:r>
            <a:r>
              <a:rPr lang="en-US" i="1">
                <a:solidFill>
                  <a:srgbClr val="333399"/>
                </a:solidFill>
              </a:rPr>
              <a:t>aq</a:t>
            </a:r>
            <a:r>
              <a:rPr lang="en-US">
                <a:solidFill>
                  <a:srgbClr val="333399"/>
                </a:solidFill>
              </a:rPr>
              <a:t>) + 2 Cl</a:t>
            </a:r>
            <a:r>
              <a:rPr lang="en-US" baseline="30000">
                <a:solidFill>
                  <a:srgbClr val="333399"/>
                </a:solidFill>
              </a:rPr>
              <a:t>−</a:t>
            </a:r>
            <a:r>
              <a:rPr lang="en-US">
                <a:solidFill>
                  <a:srgbClr val="333399"/>
                </a:solidFill>
              </a:rPr>
              <a:t>(</a:t>
            </a:r>
            <a:r>
              <a:rPr lang="en-US" i="1">
                <a:solidFill>
                  <a:srgbClr val="333399"/>
                </a:solidFill>
              </a:rPr>
              <a:t>aq</a:t>
            </a:r>
            <a:r>
              <a:rPr lang="en-US">
                <a:solidFill>
                  <a:srgbClr val="333399"/>
                </a:solidFill>
              </a:rPr>
              <a:t>) + CO</a:t>
            </a:r>
            <a:r>
              <a:rPr lang="en-US" baseline="-25000">
                <a:solidFill>
                  <a:srgbClr val="333399"/>
                </a:solidFill>
              </a:rPr>
              <a:t>2</a:t>
            </a:r>
            <a:r>
              <a:rPr lang="en-US">
                <a:solidFill>
                  <a:srgbClr val="333399"/>
                </a:solidFill>
              </a:rPr>
              <a:t>(</a:t>
            </a:r>
            <a:r>
              <a:rPr lang="en-US" i="1">
                <a:solidFill>
                  <a:srgbClr val="333399"/>
                </a:solidFill>
              </a:rPr>
              <a:t>g</a:t>
            </a:r>
            <a:r>
              <a:rPr lang="en-US">
                <a:solidFill>
                  <a:srgbClr val="333399"/>
                </a:solidFill>
              </a:rPr>
              <a:t>) + H</a:t>
            </a:r>
            <a:r>
              <a:rPr lang="en-US" baseline="-25000">
                <a:solidFill>
                  <a:srgbClr val="333399"/>
                </a:solidFill>
              </a:rPr>
              <a:t>2</a:t>
            </a:r>
            <a:r>
              <a:rPr lang="en-US">
                <a:solidFill>
                  <a:srgbClr val="333399"/>
                </a:solidFill>
              </a:rPr>
              <a:t>O(</a:t>
            </a:r>
            <a:r>
              <a:rPr lang="en-US" i="1">
                <a:solidFill>
                  <a:srgbClr val="333399"/>
                </a:solidFill>
              </a:rPr>
              <a:t>l</a:t>
            </a:r>
            <a:r>
              <a:rPr lang="en-US">
                <a:solidFill>
                  <a:srgbClr val="333399"/>
                </a:solidFill>
              </a:rPr>
              <a:t>)</a:t>
            </a:r>
          </a:p>
          <a:p>
            <a:pPr marL="342900" indent="-342900" algn="ctr">
              <a:spcBef>
                <a:spcPct val="20000"/>
              </a:spcBef>
              <a:buSzPct val="120000"/>
            </a:pPr>
            <a:r>
              <a:rPr lang="en-US" sz="2800">
                <a:solidFill>
                  <a:srgbClr val="00B050"/>
                </a:solidFill>
              </a:rPr>
              <a:t>CO</a:t>
            </a:r>
            <a:r>
              <a:rPr lang="en-US" sz="2800" baseline="-25000">
                <a:solidFill>
                  <a:srgbClr val="00B050"/>
                </a:solidFill>
              </a:rPr>
              <a:t>3</a:t>
            </a:r>
            <a:r>
              <a:rPr lang="en-US" sz="2800" baseline="30000">
                <a:solidFill>
                  <a:srgbClr val="00B050"/>
                </a:solidFill>
              </a:rPr>
              <a:t>2−</a:t>
            </a:r>
            <a:r>
              <a:rPr lang="en-US" sz="2800">
                <a:solidFill>
                  <a:srgbClr val="00B050"/>
                </a:solidFill>
              </a:rPr>
              <a:t>(</a:t>
            </a:r>
            <a:r>
              <a:rPr lang="en-US" sz="2800" i="1">
                <a:solidFill>
                  <a:srgbClr val="00B050"/>
                </a:solidFill>
              </a:rPr>
              <a:t>aq</a:t>
            </a:r>
            <a:r>
              <a:rPr lang="en-US" sz="2800">
                <a:solidFill>
                  <a:srgbClr val="00B050"/>
                </a:solidFill>
              </a:rPr>
              <a:t>) + 2 H</a:t>
            </a:r>
            <a:r>
              <a:rPr lang="en-US" sz="2800" baseline="30000">
                <a:solidFill>
                  <a:srgbClr val="00B050"/>
                </a:solidFill>
              </a:rPr>
              <a:t>+</a:t>
            </a:r>
            <a:r>
              <a:rPr lang="en-US" sz="2800">
                <a:solidFill>
                  <a:srgbClr val="00B050"/>
                </a:solidFill>
              </a:rPr>
              <a:t>(</a:t>
            </a:r>
            <a:r>
              <a:rPr lang="en-US" sz="2800" i="1">
                <a:solidFill>
                  <a:srgbClr val="00B050"/>
                </a:solidFill>
              </a:rPr>
              <a:t>aq</a:t>
            </a:r>
            <a:r>
              <a:rPr lang="en-US" sz="2800">
                <a:solidFill>
                  <a:srgbClr val="00B050"/>
                </a:solidFill>
              </a:rPr>
              <a:t>) </a:t>
            </a:r>
            <a:r>
              <a:rPr lang="en-US" sz="2800">
                <a:solidFill>
                  <a:srgbClr val="00B050"/>
                </a:solidFill>
                <a:latin typeface="Symbol" pitchFamily="18" charset="2"/>
              </a:rPr>
              <a:t>®</a:t>
            </a:r>
            <a:r>
              <a:rPr lang="en-US" sz="2800">
                <a:solidFill>
                  <a:srgbClr val="00B050"/>
                </a:solidFill>
              </a:rPr>
              <a:t> CO</a:t>
            </a:r>
            <a:r>
              <a:rPr lang="en-US" sz="2800" baseline="-25000">
                <a:solidFill>
                  <a:srgbClr val="00B050"/>
                </a:solidFill>
              </a:rPr>
              <a:t>2</a:t>
            </a:r>
            <a:r>
              <a:rPr lang="en-US" sz="2800">
                <a:solidFill>
                  <a:srgbClr val="00B050"/>
                </a:solidFill>
              </a:rPr>
              <a:t>(</a:t>
            </a:r>
            <a:r>
              <a:rPr lang="en-US" sz="2800" i="1">
                <a:solidFill>
                  <a:srgbClr val="00B050"/>
                </a:solidFill>
              </a:rPr>
              <a:t>g</a:t>
            </a:r>
            <a:r>
              <a:rPr lang="en-US" sz="2800">
                <a:solidFill>
                  <a:srgbClr val="00B050"/>
                </a:solidFill>
              </a:rPr>
              <a:t>) + H</a:t>
            </a:r>
            <a:r>
              <a:rPr lang="en-US" sz="2800" baseline="-25000">
                <a:solidFill>
                  <a:srgbClr val="00B050"/>
                </a:solidFill>
              </a:rPr>
              <a:t>2</a:t>
            </a:r>
            <a:r>
              <a:rPr lang="en-US" sz="2800">
                <a:solidFill>
                  <a:srgbClr val="00B050"/>
                </a:solidFill>
              </a:rPr>
              <a:t>O(</a:t>
            </a:r>
            <a:r>
              <a:rPr lang="en-US" sz="2800" i="1">
                <a:solidFill>
                  <a:srgbClr val="00B050"/>
                </a:solidFill>
              </a:rPr>
              <a:t>l</a:t>
            </a:r>
            <a:r>
              <a:rPr lang="en-US" sz="2800">
                <a:solidFill>
                  <a:srgbClr val="00B050"/>
                </a:solidFill>
              </a:rPr>
              <a:t>)</a:t>
            </a:r>
          </a:p>
        </p:txBody>
      </p:sp>
      <p:sp>
        <p:nvSpPr>
          <p:cNvPr id="59397" name="Rectangle 5"/>
          <p:cNvSpPr>
            <a:spLocks noChangeArrowheads="1"/>
          </p:cNvSpPr>
          <p:nvPr/>
        </p:nvSpPr>
        <p:spPr bwMode="auto">
          <a:xfrm>
            <a:off x="381000" y="2035176"/>
            <a:ext cx="8382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457200"/>
            <a:r>
              <a:rPr lang="en-US"/>
              <a:t>1.	K</a:t>
            </a:r>
            <a:r>
              <a:rPr lang="en-US" baseline="-25000"/>
              <a:t>2</a:t>
            </a:r>
            <a:r>
              <a:rPr lang="en-US"/>
              <a:t>SO</a:t>
            </a:r>
            <a:r>
              <a:rPr lang="en-US" baseline="-25000"/>
              <a:t>4</a:t>
            </a:r>
            <a:r>
              <a:rPr lang="en-US"/>
              <a:t>(</a:t>
            </a:r>
            <a:r>
              <a:rPr lang="en-US" i="1"/>
              <a:t>aq</a:t>
            </a:r>
            <a:r>
              <a:rPr lang="en-US"/>
              <a:t>) + 2 AgNO</a:t>
            </a:r>
            <a:r>
              <a:rPr lang="en-US" baseline="-25000"/>
              <a:t>3</a:t>
            </a:r>
            <a:r>
              <a:rPr lang="en-US"/>
              <a:t>(</a:t>
            </a:r>
            <a:r>
              <a:rPr lang="en-US" i="1"/>
              <a:t>aq</a:t>
            </a:r>
            <a:r>
              <a:rPr lang="en-US"/>
              <a:t>) </a:t>
            </a:r>
            <a:r>
              <a:rPr lang="en-US">
                <a:latin typeface="Symbol" pitchFamily="18" charset="2"/>
              </a:rPr>
              <a:t>®</a:t>
            </a:r>
            <a:r>
              <a:rPr lang="en-US"/>
              <a:t> 2 KNO</a:t>
            </a:r>
            <a:r>
              <a:rPr lang="en-US" baseline="-25000"/>
              <a:t>3</a:t>
            </a:r>
            <a:r>
              <a:rPr lang="en-US"/>
              <a:t>(</a:t>
            </a:r>
            <a:r>
              <a:rPr lang="en-US" i="1"/>
              <a:t>aq</a:t>
            </a:r>
            <a:r>
              <a:rPr lang="en-US"/>
              <a:t>) + Ag</a:t>
            </a:r>
            <a:r>
              <a:rPr lang="en-US" baseline="-25000"/>
              <a:t>2</a:t>
            </a:r>
            <a:r>
              <a:rPr lang="en-US"/>
              <a:t>SO</a:t>
            </a:r>
            <a:r>
              <a:rPr lang="en-US" baseline="-25000"/>
              <a:t>4</a:t>
            </a:r>
            <a:r>
              <a:rPr lang="en-US"/>
              <a:t>(</a:t>
            </a:r>
            <a:r>
              <a:rPr lang="en-US" i="1"/>
              <a:t>s</a:t>
            </a:r>
            <a:r>
              <a:rPr lang="en-US"/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46550"/>
          </a:xfrm>
        </p:spPr>
        <p:txBody>
          <a:bodyPr lIns="457200" anchor="t">
            <a:spAutoFit/>
          </a:bodyPr>
          <a:lstStyle/>
          <a:p>
            <a:pPr eaLnBrk="1" hangingPunct="1"/>
            <a:r>
              <a:rPr lang="en-US" smtClean="0">
                <a:solidFill>
                  <a:srgbClr val="ED6B06"/>
                </a:solidFill>
                <a:ea typeface="ヒラギノ角ゴ Pro W3" pitchFamily="127" charset="-128"/>
                <a:cs typeface="Arial" pitchFamily="34" charset="0"/>
              </a:rPr>
              <a:t>Acid–Base and Gas-Evolution Reactions</a:t>
            </a:r>
          </a:p>
        </p:txBody>
      </p:sp>
      <p:sp>
        <p:nvSpPr>
          <p:cNvPr id="60419" name="Content Placeholder 2"/>
          <p:cNvSpPr>
            <a:spLocks noGrp="1"/>
          </p:cNvSpPr>
          <p:nvPr>
            <p:ph idx="1"/>
          </p:nvPr>
        </p:nvSpPr>
        <p:spPr>
          <a:xfrm>
            <a:off x="381000" y="914400"/>
            <a:ext cx="8229600" cy="5176838"/>
          </a:xfrm>
        </p:spPr>
        <p:txBody>
          <a:bodyPr/>
          <a:lstStyle/>
          <a:p>
            <a:r>
              <a:rPr lang="en-US" smtClean="0">
                <a:ea typeface="ヒラギノ角ゴ Pro W3" pitchFamily="127" charset="-128"/>
              </a:rPr>
              <a:t>Two other important classes of reactions that occur in aqueous solution are</a:t>
            </a:r>
          </a:p>
          <a:p>
            <a:pPr lvl="1">
              <a:buFontTx/>
              <a:buNone/>
            </a:pPr>
            <a:r>
              <a:rPr lang="en-US" smtClean="0">
                <a:solidFill>
                  <a:srgbClr val="333399"/>
                </a:solidFill>
                <a:ea typeface="ヒラギノ角ゴ Pro W3" pitchFamily="127" charset="-128"/>
              </a:rPr>
              <a:t>1.	acid–base reactions </a:t>
            </a:r>
          </a:p>
          <a:p>
            <a:pPr lvl="1">
              <a:buFontTx/>
              <a:buNone/>
            </a:pPr>
            <a:r>
              <a:rPr lang="en-US" smtClean="0">
                <a:solidFill>
                  <a:srgbClr val="333399"/>
                </a:solidFill>
                <a:ea typeface="ヒラギノ角ゴ Pro W3" pitchFamily="127" charset="-128"/>
              </a:rPr>
              <a:t>2.	and gas-evolution reactions.</a:t>
            </a:r>
          </a:p>
          <a:p>
            <a:r>
              <a:rPr lang="en-US" smtClean="0">
                <a:ea typeface="ヒラギノ角ゴ Pro W3" pitchFamily="127" charset="-128"/>
              </a:rPr>
              <a:t>Acid–base Reaction: </a:t>
            </a:r>
          </a:p>
          <a:p>
            <a:pPr lvl="1"/>
            <a:r>
              <a:rPr lang="en-US" smtClean="0">
                <a:solidFill>
                  <a:srgbClr val="333399"/>
                </a:solidFill>
                <a:ea typeface="ヒラギノ角ゴ Pro W3" pitchFamily="127" charset="-128"/>
              </a:rPr>
              <a:t>An </a:t>
            </a:r>
            <a:r>
              <a:rPr lang="en-US" b="1" smtClean="0">
                <a:solidFill>
                  <a:srgbClr val="333399"/>
                </a:solidFill>
                <a:ea typeface="ヒラギノ角ゴ Pro W3" pitchFamily="127" charset="-128"/>
              </a:rPr>
              <a:t>acid–base reaction</a:t>
            </a:r>
            <a:r>
              <a:rPr lang="en-US" smtClean="0">
                <a:solidFill>
                  <a:srgbClr val="333399"/>
                </a:solidFill>
                <a:ea typeface="ヒラギノ角ゴ Pro W3" pitchFamily="127" charset="-128"/>
              </a:rPr>
              <a:t> is also called a </a:t>
            </a:r>
            <a:r>
              <a:rPr lang="en-US" b="1" smtClean="0">
                <a:solidFill>
                  <a:srgbClr val="333399"/>
                </a:solidFill>
                <a:ea typeface="ヒラギノ角ゴ Pro W3" pitchFamily="127" charset="-128"/>
              </a:rPr>
              <a:t>neutralization reaction</a:t>
            </a:r>
            <a:r>
              <a:rPr lang="en-US" smtClean="0">
                <a:ea typeface="ヒラギノ角ゴ Pro W3" pitchFamily="127" charset="-128"/>
              </a:rPr>
              <a:t>. </a:t>
            </a:r>
          </a:p>
          <a:p>
            <a:pPr lvl="1"/>
            <a:r>
              <a:rPr lang="en-US" smtClean="0">
                <a:solidFill>
                  <a:srgbClr val="333399"/>
                </a:solidFill>
                <a:ea typeface="ヒラギノ角ゴ Pro W3" pitchFamily="127" charset="-128"/>
              </a:rPr>
              <a:t>An acid reacts with a base and the two neutralize each other, producing water (or in some cases a weak electrolyte)</a:t>
            </a:r>
            <a:r>
              <a:rPr lang="en-US" smtClean="0">
                <a:ea typeface="ヒラギノ角ゴ Pro W3" pitchFamily="127" charset="-128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46550"/>
          </a:xfrm>
        </p:spPr>
        <p:txBody>
          <a:bodyPr lIns="457200" anchor="t">
            <a:spAutoFit/>
          </a:bodyPr>
          <a:lstStyle/>
          <a:p>
            <a:pPr eaLnBrk="1" hangingPunct="1"/>
            <a:r>
              <a:rPr lang="en-US" smtClean="0">
                <a:solidFill>
                  <a:srgbClr val="ED6B06"/>
                </a:solidFill>
                <a:ea typeface="ヒラギノ角ゴ Pro W3" pitchFamily="127" charset="-128"/>
                <a:cs typeface="Arial" pitchFamily="34" charset="0"/>
              </a:rPr>
              <a:t>Acid–Base and Gas-Evolution Reactions</a:t>
            </a:r>
          </a:p>
        </p:txBody>
      </p:sp>
      <p:sp>
        <p:nvSpPr>
          <p:cNvPr id="61443" name="Content Placeholder 2"/>
          <p:cNvSpPr>
            <a:spLocks noGrp="1"/>
          </p:cNvSpPr>
          <p:nvPr>
            <p:ph idx="1"/>
          </p:nvPr>
        </p:nvSpPr>
        <p:spPr>
          <a:xfrm>
            <a:off x="365126" y="1141415"/>
            <a:ext cx="7993063" cy="5176837"/>
          </a:xfrm>
        </p:spPr>
        <p:txBody>
          <a:bodyPr/>
          <a:lstStyle/>
          <a:p>
            <a:r>
              <a:rPr lang="en-US" smtClean="0">
                <a:ea typeface="ヒラギノ角ゴ Pro W3" pitchFamily="127" charset="-128"/>
              </a:rPr>
              <a:t>Gas-evolution reactions</a:t>
            </a:r>
          </a:p>
          <a:p>
            <a:pPr lvl="1"/>
            <a:r>
              <a:rPr lang="en-US" smtClean="0">
                <a:solidFill>
                  <a:srgbClr val="333399"/>
                </a:solidFill>
                <a:ea typeface="ヒラギノ角ゴ Pro W3" pitchFamily="127" charset="-128"/>
              </a:rPr>
              <a:t>In a </a:t>
            </a:r>
            <a:r>
              <a:rPr lang="en-US" b="1" smtClean="0">
                <a:solidFill>
                  <a:srgbClr val="333399"/>
                </a:solidFill>
                <a:ea typeface="ヒラギノ角ゴ Pro W3" pitchFamily="127" charset="-128"/>
              </a:rPr>
              <a:t>gas-evolution reaction</a:t>
            </a:r>
            <a:r>
              <a:rPr lang="en-US" smtClean="0">
                <a:solidFill>
                  <a:srgbClr val="333399"/>
                </a:solidFill>
                <a:ea typeface="ヒラギノ角ゴ Pro W3" pitchFamily="127" charset="-128"/>
              </a:rPr>
              <a:t>, a gas forms, resulting in bubbling.</a:t>
            </a:r>
          </a:p>
          <a:p>
            <a:r>
              <a:rPr lang="en-US" smtClean="0">
                <a:ea typeface="ヒラギノ角ゴ Pro W3" pitchFamily="127" charset="-128"/>
              </a:rPr>
              <a:t>In both acid–base and gas-evolution reactions, as in precipitation reactions, the reactions occur when the anion from one reactant combines with the cation of the other. </a:t>
            </a:r>
          </a:p>
          <a:p>
            <a:pPr lvl="1"/>
            <a:r>
              <a:rPr lang="en-US" smtClean="0">
                <a:solidFill>
                  <a:srgbClr val="333399"/>
                </a:solidFill>
                <a:ea typeface="ヒラギノ角ゴ Pro W3" pitchFamily="127" charset="-128"/>
              </a:rPr>
              <a:t>Many gas-evolution reactions are also acid–base reactions.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9441"/>
          </a:xfrm>
        </p:spPr>
        <p:txBody>
          <a:bodyPr lIns="457200" anchor="t">
            <a:spAutoFit/>
          </a:bodyPr>
          <a:lstStyle/>
          <a:p>
            <a:pPr eaLnBrk="1" hangingPunct="1"/>
            <a:r>
              <a:rPr lang="en-US" smtClean="0">
                <a:solidFill>
                  <a:srgbClr val="ED6B06"/>
                </a:solidFill>
                <a:ea typeface="ヒラギノ角ゴ Pro W3" pitchFamily="127" charset="-128"/>
                <a:cs typeface="Arial" pitchFamily="34" charset="0"/>
              </a:rPr>
              <a:t>Acid–Base Reactions</a:t>
            </a:r>
          </a:p>
        </p:txBody>
      </p:sp>
      <p:sp>
        <p:nvSpPr>
          <p:cNvPr id="62467" name="Content Placeholder 2"/>
          <p:cNvSpPr>
            <a:spLocks noGrp="1"/>
          </p:cNvSpPr>
          <p:nvPr>
            <p:ph idx="1"/>
          </p:nvPr>
        </p:nvSpPr>
        <p:spPr>
          <a:xfrm>
            <a:off x="381000" y="609600"/>
            <a:ext cx="8458200" cy="5715000"/>
          </a:xfrm>
        </p:spPr>
        <p:txBody>
          <a:bodyPr/>
          <a:lstStyle/>
          <a:p>
            <a:pPr>
              <a:buFontTx/>
              <a:buNone/>
            </a:pPr>
            <a:r>
              <a:rPr lang="en-US" sz="2800" b="1" smtClean="0">
                <a:ea typeface="ヒラギノ角ゴ Pro W3" pitchFamily="127" charset="-128"/>
              </a:rPr>
              <a:t>Arrhenius Definitions:</a:t>
            </a:r>
            <a:endParaRPr lang="en-US" sz="2800" smtClean="0">
              <a:ea typeface="ヒラギノ角ゴ Pro W3" pitchFamily="127" charset="-128"/>
            </a:endParaRPr>
          </a:p>
          <a:p>
            <a:r>
              <a:rPr lang="en-US" sz="2800" smtClean="0">
                <a:ea typeface="ヒラギノ角ゴ Pro W3" pitchFamily="127" charset="-128"/>
              </a:rPr>
              <a:t>Acid: Substance that produces H</a:t>
            </a:r>
            <a:r>
              <a:rPr lang="en-US" sz="2800" baseline="30000" smtClean="0">
                <a:ea typeface="ヒラギノ角ゴ Pro W3" pitchFamily="127" charset="-128"/>
              </a:rPr>
              <a:t>+</a:t>
            </a:r>
            <a:endParaRPr lang="en-US" sz="2800" smtClean="0">
              <a:ea typeface="ヒラギノ角ゴ Pro W3" pitchFamily="127" charset="-128"/>
            </a:endParaRPr>
          </a:p>
          <a:p>
            <a:pPr lvl="1">
              <a:buFontTx/>
              <a:buNone/>
            </a:pPr>
            <a:r>
              <a:rPr lang="en-US" smtClean="0">
                <a:ea typeface="ヒラギノ角ゴ Pro W3" pitchFamily="127" charset="-128"/>
              </a:rPr>
              <a:t>	</a:t>
            </a:r>
            <a:r>
              <a:rPr lang="en-US" smtClean="0">
                <a:solidFill>
                  <a:srgbClr val="333399"/>
                </a:solidFill>
                <a:ea typeface="ヒラギノ角ゴ Pro W3" pitchFamily="127" charset="-128"/>
              </a:rPr>
              <a:t>HCl(</a:t>
            </a:r>
            <a:r>
              <a:rPr lang="en-US" i="1" smtClean="0">
                <a:solidFill>
                  <a:srgbClr val="333399"/>
                </a:solidFill>
                <a:ea typeface="ヒラギノ角ゴ Pro W3" pitchFamily="127" charset="-128"/>
              </a:rPr>
              <a:t>aq</a:t>
            </a:r>
            <a:r>
              <a:rPr lang="en-US" smtClean="0">
                <a:solidFill>
                  <a:srgbClr val="333399"/>
                </a:solidFill>
                <a:ea typeface="ヒラギノ角ゴ Pro W3" pitchFamily="127" charset="-128"/>
              </a:rPr>
              <a:t>)             H</a:t>
            </a:r>
            <a:r>
              <a:rPr lang="en-US" baseline="30000" smtClean="0">
                <a:solidFill>
                  <a:srgbClr val="333399"/>
                </a:solidFill>
                <a:ea typeface="ヒラギノ角ゴ Pro W3" pitchFamily="127" charset="-128"/>
              </a:rPr>
              <a:t>+</a:t>
            </a:r>
            <a:r>
              <a:rPr lang="en-US" smtClean="0">
                <a:solidFill>
                  <a:srgbClr val="333399"/>
                </a:solidFill>
                <a:ea typeface="ヒラギノ角ゴ Pro W3" pitchFamily="127" charset="-128"/>
              </a:rPr>
              <a:t>(</a:t>
            </a:r>
            <a:r>
              <a:rPr lang="en-US" i="1" smtClean="0">
                <a:solidFill>
                  <a:srgbClr val="333399"/>
                </a:solidFill>
                <a:ea typeface="ヒラギノ角ゴ Pro W3" pitchFamily="127" charset="-128"/>
              </a:rPr>
              <a:t>aq</a:t>
            </a:r>
            <a:r>
              <a:rPr lang="en-US" smtClean="0">
                <a:solidFill>
                  <a:srgbClr val="333399"/>
                </a:solidFill>
                <a:ea typeface="ヒラギノ角ゴ Pro W3" pitchFamily="127" charset="-128"/>
              </a:rPr>
              <a:t>) + Cl</a:t>
            </a:r>
            <a:r>
              <a:rPr lang="en-US" baseline="30000" smtClean="0">
                <a:solidFill>
                  <a:srgbClr val="333399"/>
                </a:solidFill>
                <a:ea typeface="ヒラギノ角ゴ Pro W3" pitchFamily="127" charset="-128"/>
              </a:rPr>
              <a:t>–</a:t>
            </a:r>
            <a:r>
              <a:rPr lang="en-US" smtClean="0">
                <a:solidFill>
                  <a:srgbClr val="333399"/>
                </a:solidFill>
                <a:ea typeface="ヒラギノ角ゴ Pro W3" pitchFamily="127" charset="-128"/>
              </a:rPr>
              <a:t>(</a:t>
            </a:r>
            <a:r>
              <a:rPr lang="en-US" i="1" smtClean="0">
                <a:solidFill>
                  <a:srgbClr val="333399"/>
                </a:solidFill>
                <a:ea typeface="ヒラギノ角ゴ Pro W3" pitchFamily="127" charset="-128"/>
              </a:rPr>
              <a:t>aq</a:t>
            </a:r>
            <a:r>
              <a:rPr lang="en-US" smtClean="0">
                <a:solidFill>
                  <a:srgbClr val="333399"/>
                </a:solidFill>
                <a:ea typeface="ヒラギノ角ゴ Pro W3" pitchFamily="127" charset="-128"/>
              </a:rPr>
              <a:t>)</a:t>
            </a:r>
          </a:p>
          <a:p>
            <a:pPr lvl="1"/>
            <a:r>
              <a:rPr lang="en-US" smtClean="0">
                <a:ea typeface="ヒラギノ角ゴ Pro W3" pitchFamily="127" charset="-128"/>
              </a:rPr>
              <a:t>Some acids—called </a:t>
            </a:r>
            <a:r>
              <a:rPr lang="en-US" b="1" smtClean="0">
                <a:ea typeface="ヒラギノ角ゴ Pro W3" pitchFamily="127" charset="-128"/>
              </a:rPr>
              <a:t>polyprotic acids </a:t>
            </a:r>
          </a:p>
          <a:p>
            <a:pPr lvl="2"/>
            <a:r>
              <a:rPr lang="en-US" smtClean="0">
                <a:solidFill>
                  <a:srgbClr val="333399"/>
                </a:solidFill>
                <a:ea typeface="ヒラギノ角ゴ Pro W3" pitchFamily="127" charset="-128"/>
              </a:rPr>
              <a:t>These acids contain more than one ionizable proton and release them sequentially. </a:t>
            </a:r>
          </a:p>
          <a:p>
            <a:pPr lvl="2"/>
            <a:r>
              <a:rPr lang="en-US" smtClean="0">
                <a:solidFill>
                  <a:srgbClr val="333399"/>
                </a:solidFill>
                <a:ea typeface="ヒラギノ角ゴ Pro W3" pitchFamily="127" charset="-128"/>
              </a:rPr>
              <a:t>For example, sulfuric acid, H</a:t>
            </a:r>
            <a:r>
              <a:rPr lang="en-US" baseline="-25000" smtClean="0">
                <a:solidFill>
                  <a:srgbClr val="333399"/>
                </a:solidFill>
                <a:ea typeface="ヒラギノ角ゴ Pro W3" pitchFamily="127" charset="-128"/>
              </a:rPr>
              <a:t>2</a:t>
            </a:r>
            <a:r>
              <a:rPr lang="en-US" smtClean="0">
                <a:solidFill>
                  <a:srgbClr val="333399"/>
                </a:solidFill>
                <a:ea typeface="ヒラギノ角ゴ Pro W3" pitchFamily="127" charset="-128"/>
              </a:rPr>
              <a:t>SO</a:t>
            </a:r>
            <a:r>
              <a:rPr lang="en-US" baseline="-25000" smtClean="0">
                <a:solidFill>
                  <a:srgbClr val="333399"/>
                </a:solidFill>
                <a:ea typeface="ヒラギノ角ゴ Pro W3" pitchFamily="127" charset="-128"/>
              </a:rPr>
              <a:t>4 </a:t>
            </a:r>
            <a:r>
              <a:rPr lang="en-US" smtClean="0">
                <a:solidFill>
                  <a:srgbClr val="333399"/>
                </a:solidFill>
                <a:ea typeface="ヒラギノ角ゴ Pro W3" pitchFamily="127" charset="-128"/>
              </a:rPr>
              <a:t>is a </a:t>
            </a:r>
            <a:r>
              <a:rPr lang="en-US" b="1" smtClean="0">
                <a:solidFill>
                  <a:srgbClr val="333399"/>
                </a:solidFill>
                <a:ea typeface="ヒラギノ角ゴ Pro W3" pitchFamily="127" charset="-128"/>
              </a:rPr>
              <a:t>diprotic acid</a:t>
            </a:r>
            <a:r>
              <a:rPr lang="en-US" smtClean="0">
                <a:solidFill>
                  <a:srgbClr val="333399"/>
                </a:solidFill>
                <a:ea typeface="ヒラギノ角ゴ Pro W3" pitchFamily="127" charset="-128"/>
              </a:rPr>
              <a:t>. </a:t>
            </a:r>
          </a:p>
          <a:p>
            <a:pPr lvl="2"/>
            <a:r>
              <a:rPr lang="en-US" smtClean="0">
                <a:solidFill>
                  <a:srgbClr val="333399"/>
                </a:solidFill>
                <a:ea typeface="ヒラギノ角ゴ Pro W3" pitchFamily="127" charset="-128"/>
              </a:rPr>
              <a:t>It is strong in its first ionizable proton, but weak in its second.</a:t>
            </a:r>
          </a:p>
          <a:p>
            <a:r>
              <a:rPr lang="en-US" sz="2800" smtClean="0">
                <a:ea typeface="ヒラギノ角ゴ Pro W3" pitchFamily="127" charset="-128"/>
              </a:rPr>
              <a:t>Base: Substance that produces OH ions in aqueous solution</a:t>
            </a:r>
          </a:p>
          <a:p>
            <a:pPr lvl="1">
              <a:buFontTx/>
              <a:buNone/>
            </a:pPr>
            <a:r>
              <a:rPr lang="en-US" smtClean="0">
                <a:ea typeface="ヒラギノ角ゴ Pro W3" pitchFamily="127" charset="-128"/>
              </a:rPr>
              <a:t>	</a:t>
            </a:r>
            <a:r>
              <a:rPr lang="en-US" smtClean="0">
                <a:solidFill>
                  <a:srgbClr val="333399"/>
                </a:solidFill>
                <a:ea typeface="ヒラギノ角ゴ Pro W3" pitchFamily="127" charset="-128"/>
              </a:rPr>
              <a:t>NaOH(</a:t>
            </a:r>
            <a:r>
              <a:rPr lang="en-US" i="1" smtClean="0">
                <a:solidFill>
                  <a:srgbClr val="333399"/>
                </a:solidFill>
                <a:ea typeface="ヒラギノ角ゴ Pro W3" pitchFamily="127" charset="-128"/>
              </a:rPr>
              <a:t>aq</a:t>
            </a:r>
            <a:r>
              <a:rPr lang="en-US" smtClean="0">
                <a:solidFill>
                  <a:srgbClr val="333399"/>
                </a:solidFill>
                <a:ea typeface="ヒラギノ角ゴ Pro W3" pitchFamily="127" charset="-128"/>
              </a:rPr>
              <a:t>)             Na</a:t>
            </a:r>
            <a:r>
              <a:rPr lang="en-US" baseline="30000" smtClean="0">
                <a:solidFill>
                  <a:srgbClr val="333399"/>
                </a:solidFill>
                <a:ea typeface="ヒラギノ角ゴ Pro W3" pitchFamily="127" charset="-128"/>
              </a:rPr>
              <a:t>+</a:t>
            </a:r>
            <a:r>
              <a:rPr lang="en-US" smtClean="0">
                <a:solidFill>
                  <a:srgbClr val="333399"/>
                </a:solidFill>
                <a:ea typeface="ヒラギノ角ゴ Pro W3" pitchFamily="127" charset="-128"/>
              </a:rPr>
              <a:t>(</a:t>
            </a:r>
            <a:r>
              <a:rPr lang="en-US" i="1" smtClean="0">
                <a:solidFill>
                  <a:srgbClr val="333399"/>
                </a:solidFill>
                <a:ea typeface="ヒラギノ角ゴ Pro W3" pitchFamily="127" charset="-128"/>
              </a:rPr>
              <a:t>aq</a:t>
            </a:r>
            <a:r>
              <a:rPr lang="en-US" smtClean="0">
                <a:solidFill>
                  <a:srgbClr val="333399"/>
                </a:solidFill>
                <a:ea typeface="ヒラギノ角ゴ Pro W3" pitchFamily="127" charset="-128"/>
              </a:rPr>
              <a:t>) + OH</a:t>
            </a:r>
            <a:r>
              <a:rPr lang="en-US" baseline="30000" smtClean="0">
                <a:solidFill>
                  <a:srgbClr val="333399"/>
                </a:solidFill>
                <a:ea typeface="ヒラギノ角ゴ Pro W3" pitchFamily="127" charset="-128"/>
              </a:rPr>
              <a:t>–</a:t>
            </a:r>
            <a:r>
              <a:rPr lang="en-US" smtClean="0">
                <a:solidFill>
                  <a:srgbClr val="333399"/>
                </a:solidFill>
                <a:ea typeface="ヒラギノ角ゴ Pro W3" pitchFamily="127" charset="-128"/>
              </a:rPr>
              <a:t>(</a:t>
            </a:r>
            <a:r>
              <a:rPr lang="en-US" i="1" smtClean="0">
                <a:solidFill>
                  <a:srgbClr val="333399"/>
                </a:solidFill>
                <a:ea typeface="ヒラギノ角ゴ Pro W3" pitchFamily="127" charset="-128"/>
              </a:rPr>
              <a:t>aq</a:t>
            </a:r>
            <a:r>
              <a:rPr lang="en-US" smtClean="0">
                <a:solidFill>
                  <a:srgbClr val="333399"/>
                </a:solidFill>
                <a:ea typeface="ヒラギノ角ゴ Pro W3" pitchFamily="127" charset="-128"/>
              </a:rPr>
              <a:t>)</a:t>
            </a:r>
          </a:p>
        </p:txBody>
      </p:sp>
      <p:cxnSp>
        <p:nvCxnSpPr>
          <p:cNvPr id="6" name="Straight Arrow Connector 5"/>
          <p:cNvCxnSpPr>
            <a:cxnSpLocks noChangeShapeType="1"/>
          </p:cNvCxnSpPr>
          <p:nvPr/>
        </p:nvCxnSpPr>
        <p:spPr bwMode="auto">
          <a:xfrm>
            <a:off x="1652752" y="1852448"/>
            <a:ext cx="762000" cy="1588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/>
        </p:spPr>
      </p:cxnSp>
      <p:cxnSp>
        <p:nvCxnSpPr>
          <p:cNvPr id="7" name="Straight Arrow Connector 6"/>
          <p:cNvCxnSpPr>
            <a:cxnSpLocks noChangeShapeType="1"/>
          </p:cNvCxnSpPr>
          <p:nvPr/>
        </p:nvCxnSpPr>
        <p:spPr bwMode="auto">
          <a:xfrm>
            <a:off x="1831427" y="4230414"/>
            <a:ext cx="762000" cy="1588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9441"/>
          </a:xfrm>
        </p:spPr>
        <p:txBody>
          <a:bodyPr lIns="457200" anchor="t">
            <a:spAutoFit/>
          </a:bodyPr>
          <a:lstStyle/>
          <a:p>
            <a:pPr eaLnBrk="1" hangingPunct="1"/>
            <a:r>
              <a:rPr lang="en-US" smtClean="0">
                <a:solidFill>
                  <a:srgbClr val="ED6B06"/>
                </a:solidFill>
                <a:ea typeface="ヒラギノ角ゴ Pro W3" pitchFamily="127" charset="-128"/>
                <a:cs typeface="Arial" pitchFamily="34" charset="0"/>
              </a:rPr>
              <a:t>Acid–Base Reactions</a:t>
            </a:r>
          </a:p>
        </p:txBody>
      </p:sp>
      <p:sp>
        <p:nvSpPr>
          <p:cNvPr id="63491" name="Content Placeholder 2"/>
          <p:cNvSpPr>
            <a:spLocks noGrp="1"/>
          </p:cNvSpPr>
          <p:nvPr>
            <p:ph idx="1"/>
          </p:nvPr>
        </p:nvSpPr>
        <p:spPr>
          <a:xfrm>
            <a:off x="304800" y="609600"/>
            <a:ext cx="8229600" cy="5226050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dirty="0" smtClean="0">
                <a:ea typeface="ヒラギノ角ゴ Pro W3" pitchFamily="127" charset="-128"/>
              </a:rPr>
              <a:t>Also called </a:t>
            </a:r>
            <a:r>
              <a:rPr lang="en-US" b="1" dirty="0" smtClean="0">
                <a:solidFill>
                  <a:srgbClr val="333399"/>
                </a:solidFill>
                <a:ea typeface="ヒラギノ角ゴ Pro W3" pitchFamily="127" charset="-128"/>
              </a:rPr>
              <a:t>neutralization reactions</a:t>
            </a:r>
            <a:r>
              <a:rPr lang="en-US" dirty="0" smtClean="0">
                <a:solidFill>
                  <a:srgbClr val="333399"/>
                </a:solidFill>
                <a:ea typeface="ヒラギノ角ゴ Pro W3" pitchFamily="127" charset="-128"/>
              </a:rPr>
              <a:t> </a:t>
            </a:r>
            <a:r>
              <a:rPr lang="en-US" dirty="0" smtClean="0">
                <a:ea typeface="ヒラギノ角ゴ Pro W3" pitchFamily="127" charset="-128"/>
              </a:rPr>
              <a:t>because the acid and base neutralize each other’</a:t>
            </a:r>
            <a:r>
              <a:rPr lang="en-US" altLang="ja-JP" dirty="0" smtClean="0">
                <a:ea typeface="ヒラギノ角ゴ Pro W3" pitchFamily="127" charset="-128"/>
              </a:rPr>
              <a:t>s properties</a:t>
            </a:r>
          </a:p>
          <a:p>
            <a:pPr algn="ctr" eaLnBrk="1" hangingPunct="1">
              <a:buFontTx/>
              <a:buNone/>
            </a:pPr>
            <a:r>
              <a:rPr lang="en-US" sz="2400" dirty="0" smtClean="0">
                <a:solidFill>
                  <a:srgbClr val="333399"/>
                </a:solidFill>
                <a:ea typeface="ヒラギノ角ゴ Pro W3" pitchFamily="127" charset="-128"/>
              </a:rPr>
              <a:t>2 HNO</a:t>
            </a:r>
            <a:r>
              <a:rPr lang="en-US" sz="2400" baseline="-25000" dirty="0" smtClean="0">
                <a:solidFill>
                  <a:srgbClr val="333399"/>
                </a:solidFill>
                <a:ea typeface="ヒラギノ角ゴ Pro W3" pitchFamily="127" charset="-128"/>
              </a:rPr>
              <a:t>3</a:t>
            </a:r>
            <a:r>
              <a:rPr lang="en-US" sz="2400" dirty="0" smtClean="0">
                <a:solidFill>
                  <a:srgbClr val="333399"/>
                </a:solidFill>
                <a:ea typeface="ヒラギノ角ゴ Pro W3" pitchFamily="127" charset="-128"/>
              </a:rPr>
              <a:t>(</a:t>
            </a:r>
            <a:r>
              <a:rPr lang="en-US" sz="2400" i="1" dirty="0" err="1" smtClean="0">
                <a:solidFill>
                  <a:srgbClr val="333399"/>
                </a:solidFill>
                <a:ea typeface="ヒラギノ角ゴ Pro W3" pitchFamily="127" charset="-128"/>
              </a:rPr>
              <a:t>aq</a:t>
            </a:r>
            <a:r>
              <a:rPr lang="en-US" sz="2400" dirty="0" smtClean="0">
                <a:solidFill>
                  <a:srgbClr val="333399"/>
                </a:solidFill>
                <a:ea typeface="ヒラギノ角ゴ Pro W3" pitchFamily="127" charset="-128"/>
              </a:rPr>
              <a:t>) + Ca(OH)</a:t>
            </a:r>
            <a:r>
              <a:rPr lang="en-US" sz="2400" baseline="-25000" dirty="0" smtClean="0">
                <a:solidFill>
                  <a:srgbClr val="333399"/>
                </a:solidFill>
                <a:ea typeface="ヒラギノ角ゴ Pro W3" pitchFamily="127" charset="-128"/>
              </a:rPr>
              <a:t>2</a:t>
            </a:r>
            <a:r>
              <a:rPr lang="en-US" sz="2400" dirty="0" smtClean="0">
                <a:solidFill>
                  <a:srgbClr val="333399"/>
                </a:solidFill>
                <a:ea typeface="ヒラギノ角ゴ Pro W3" pitchFamily="127" charset="-128"/>
              </a:rPr>
              <a:t>(</a:t>
            </a:r>
            <a:r>
              <a:rPr lang="en-US" sz="2400" i="1" dirty="0" err="1" smtClean="0">
                <a:solidFill>
                  <a:srgbClr val="333399"/>
                </a:solidFill>
                <a:ea typeface="ヒラギノ角ゴ Pro W3" pitchFamily="127" charset="-128"/>
              </a:rPr>
              <a:t>aq</a:t>
            </a:r>
            <a:r>
              <a:rPr lang="en-US" sz="2400" dirty="0" smtClean="0">
                <a:solidFill>
                  <a:srgbClr val="333399"/>
                </a:solidFill>
                <a:ea typeface="ヒラギノ角ゴ Pro W3" pitchFamily="127" charset="-128"/>
              </a:rPr>
              <a:t>) </a:t>
            </a:r>
            <a:r>
              <a:rPr lang="en-US" sz="2400" dirty="0" smtClean="0">
                <a:solidFill>
                  <a:srgbClr val="333399"/>
                </a:solidFill>
                <a:latin typeface="Symbol" pitchFamily="18" charset="2"/>
                <a:ea typeface="ヒラギノ角ゴ Pro W3" pitchFamily="127" charset="-128"/>
              </a:rPr>
              <a:t></a:t>
            </a:r>
            <a:r>
              <a:rPr lang="en-US" sz="2400" dirty="0" smtClean="0">
                <a:solidFill>
                  <a:srgbClr val="333399"/>
                </a:solidFill>
                <a:ea typeface="ヒラギノ角ゴ Pro W3" pitchFamily="127" charset="-128"/>
              </a:rPr>
              <a:t> Ca(NO</a:t>
            </a:r>
            <a:r>
              <a:rPr lang="en-US" sz="2400" baseline="-25000" dirty="0" smtClean="0">
                <a:solidFill>
                  <a:srgbClr val="333399"/>
                </a:solidFill>
                <a:ea typeface="ヒラギノ角ゴ Pro W3" pitchFamily="127" charset="-128"/>
              </a:rPr>
              <a:t>3</a:t>
            </a:r>
            <a:r>
              <a:rPr lang="en-US" sz="2400" dirty="0" smtClean="0">
                <a:solidFill>
                  <a:srgbClr val="333399"/>
                </a:solidFill>
                <a:ea typeface="ヒラギノ角ゴ Pro W3" pitchFamily="127" charset="-128"/>
              </a:rPr>
              <a:t>)</a:t>
            </a:r>
            <a:r>
              <a:rPr lang="en-US" sz="2400" baseline="-25000" dirty="0" smtClean="0">
                <a:solidFill>
                  <a:srgbClr val="333399"/>
                </a:solidFill>
                <a:ea typeface="ヒラギノ角ゴ Pro W3" pitchFamily="127" charset="-128"/>
              </a:rPr>
              <a:t>2</a:t>
            </a:r>
            <a:r>
              <a:rPr lang="en-US" sz="2400" dirty="0" smtClean="0">
                <a:solidFill>
                  <a:srgbClr val="333399"/>
                </a:solidFill>
                <a:ea typeface="ヒラギノ角ゴ Pro W3" pitchFamily="127" charset="-128"/>
              </a:rPr>
              <a:t>(</a:t>
            </a:r>
            <a:r>
              <a:rPr lang="en-US" sz="2400" i="1" dirty="0" err="1" smtClean="0">
                <a:solidFill>
                  <a:srgbClr val="333399"/>
                </a:solidFill>
                <a:ea typeface="ヒラギノ角ゴ Pro W3" pitchFamily="127" charset="-128"/>
              </a:rPr>
              <a:t>aq</a:t>
            </a:r>
            <a:r>
              <a:rPr lang="en-US" sz="2400" dirty="0" smtClean="0">
                <a:solidFill>
                  <a:srgbClr val="333399"/>
                </a:solidFill>
                <a:ea typeface="ヒラギノ角ゴ Pro W3" pitchFamily="127" charset="-128"/>
              </a:rPr>
              <a:t>) + 2 H</a:t>
            </a:r>
            <a:r>
              <a:rPr lang="en-US" sz="2400" baseline="-25000" dirty="0" smtClean="0">
                <a:solidFill>
                  <a:srgbClr val="333399"/>
                </a:solidFill>
                <a:ea typeface="ヒラギノ角ゴ Pro W3" pitchFamily="127" charset="-128"/>
              </a:rPr>
              <a:t>2</a:t>
            </a:r>
            <a:r>
              <a:rPr lang="en-US" sz="2400" dirty="0" smtClean="0">
                <a:solidFill>
                  <a:srgbClr val="333399"/>
                </a:solidFill>
                <a:ea typeface="ヒラギノ角ゴ Pro W3" pitchFamily="127" charset="-128"/>
              </a:rPr>
              <a:t>O(</a:t>
            </a:r>
            <a:r>
              <a:rPr lang="en-US" sz="2400" i="1" dirty="0" smtClean="0">
                <a:solidFill>
                  <a:srgbClr val="333399"/>
                </a:solidFill>
                <a:ea typeface="ヒラギノ角ゴ Pro W3" pitchFamily="127" charset="-128"/>
              </a:rPr>
              <a:t>l</a:t>
            </a:r>
            <a:r>
              <a:rPr lang="en-US" sz="2400" dirty="0" smtClean="0">
                <a:solidFill>
                  <a:srgbClr val="333399"/>
                </a:solidFill>
                <a:ea typeface="ヒラギノ角ゴ Pro W3" pitchFamily="127" charset="-128"/>
              </a:rPr>
              <a:t>)</a:t>
            </a:r>
          </a:p>
          <a:p>
            <a:pPr eaLnBrk="1" hangingPunct="1"/>
            <a:r>
              <a:rPr lang="en-US" dirty="0" smtClean="0">
                <a:ea typeface="ヒラギノ角ゴ Pro W3" pitchFamily="127" charset="-128"/>
              </a:rPr>
              <a:t>The net ionic equation for an acid–base reaction is  </a:t>
            </a:r>
          </a:p>
          <a:p>
            <a:pPr eaLnBrk="1" hangingPunct="1">
              <a:buFontTx/>
              <a:buNone/>
            </a:pPr>
            <a:r>
              <a:rPr lang="en-US" sz="2800" dirty="0" smtClean="0">
                <a:solidFill>
                  <a:schemeClr val="hlink"/>
                </a:solidFill>
                <a:ea typeface="ヒラギノ角ゴ Pro W3" pitchFamily="127" charset="-128"/>
              </a:rPr>
              <a:t>	</a:t>
            </a:r>
            <a:r>
              <a:rPr lang="en-US" sz="2800" dirty="0" smtClean="0">
                <a:solidFill>
                  <a:srgbClr val="333399"/>
                </a:solidFill>
                <a:ea typeface="ヒラギノ角ゴ Pro W3" pitchFamily="127" charset="-128"/>
              </a:rPr>
              <a:t>H</a:t>
            </a:r>
            <a:r>
              <a:rPr lang="en-US" sz="2800" baseline="30000" dirty="0" smtClean="0">
                <a:solidFill>
                  <a:srgbClr val="333399"/>
                </a:solidFill>
                <a:ea typeface="ヒラギノ角ゴ Pro W3" pitchFamily="127" charset="-128"/>
              </a:rPr>
              <a:t>+</a:t>
            </a:r>
            <a:r>
              <a:rPr lang="en-US" sz="2800" dirty="0" smtClean="0">
                <a:solidFill>
                  <a:srgbClr val="333399"/>
                </a:solidFill>
                <a:ea typeface="ヒラギノ角ゴ Pro W3" pitchFamily="127" charset="-128"/>
              </a:rPr>
              <a:t>(</a:t>
            </a:r>
            <a:r>
              <a:rPr lang="en-US" sz="2800" i="1" dirty="0" err="1" smtClean="0">
                <a:solidFill>
                  <a:srgbClr val="333399"/>
                </a:solidFill>
                <a:ea typeface="ヒラギノ角ゴ Pro W3" pitchFamily="127" charset="-128"/>
              </a:rPr>
              <a:t>aq</a:t>
            </a:r>
            <a:r>
              <a:rPr lang="en-US" sz="2800" dirty="0" smtClean="0">
                <a:solidFill>
                  <a:srgbClr val="333399"/>
                </a:solidFill>
                <a:ea typeface="ヒラギノ角ゴ Pro W3" pitchFamily="127" charset="-128"/>
              </a:rPr>
              <a:t>) + OH</a:t>
            </a:r>
            <a:r>
              <a:rPr lang="en-US" sz="2800" baseline="30000" dirty="0" smtClean="0">
                <a:solidFill>
                  <a:srgbClr val="333399"/>
                </a:solidFill>
                <a:ea typeface="ヒラギノ角ゴ Pro W3" pitchFamily="127" charset="-128"/>
                <a:sym typeface="Symbol" pitchFamily="18" charset="2"/>
              </a:rPr>
              <a:t></a:t>
            </a:r>
            <a:r>
              <a:rPr lang="en-US" sz="2800" dirty="0" smtClean="0">
                <a:solidFill>
                  <a:srgbClr val="333399"/>
                </a:solidFill>
                <a:ea typeface="ヒラギノ角ゴ Pro W3" pitchFamily="127" charset="-128"/>
              </a:rPr>
              <a:t>(</a:t>
            </a:r>
            <a:r>
              <a:rPr lang="en-US" sz="2800" i="1" dirty="0" err="1" smtClean="0">
                <a:solidFill>
                  <a:srgbClr val="333399"/>
                </a:solidFill>
                <a:ea typeface="ヒラギノ角ゴ Pro W3" pitchFamily="127" charset="-128"/>
              </a:rPr>
              <a:t>aq</a:t>
            </a:r>
            <a:r>
              <a:rPr lang="en-US" sz="2800" dirty="0" smtClean="0">
                <a:solidFill>
                  <a:srgbClr val="333399"/>
                </a:solidFill>
                <a:ea typeface="ヒラギノ角ゴ Pro W3" pitchFamily="127" charset="-128"/>
              </a:rPr>
              <a:t>) </a:t>
            </a:r>
            <a:r>
              <a:rPr lang="en-US" sz="2800" dirty="0" smtClean="0">
                <a:solidFill>
                  <a:srgbClr val="333399"/>
                </a:solidFill>
                <a:latin typeface="Symbol" pitchFamily="18" charset="2"/>
                <a:ea typeface="ヒラギノ角ゴ Pro W3" pitchFamily="127" charset="-128"/>
              </a:rPr>
              <a:t></a:t>
            </a:r>
            <a:r>
              <a:rPr lang="en-US" sz="2800" dirty="0" smtClean="0">
                <a:solidFill>
                  <a:srgbClr val="333399"/>
                </a:solidFill>
                <a:ea typeface="ヒラギノ角ゴ Pro W3" pitchFamily="127" charset="-128"/>
              </a:rPr>
              <a:t> H</a:t>
            </a:r>
            <a:r>
              <a:rPr lang="en-US" sz="2800" baseline="-25000" dirty="0" smtClean="0">
                <a:solidFill>
                  <a:srgbClr val="333399"/>
                </a:solidFill>
                <a:ea typeface="ヒラギノ角ゴ Pro W3" pitchFamily="127" charset="-128"/>
              </a:rPr>
              <a:t>2</a:t>
            </a:r>
            <a:r>
              <a:rPr lang="en-US" sz="2800" dirty="0" smtClean="0">
                <a:solidFill>
                  <a:srgbClr val="333399"/>
                </a:solidFill>
                <a:ea typeface="ヒラギノ角ゴ Pro W3" pitchFamily="127" charset="-128"/>
              </a:rPr>
              <a:t>O(</a:t>
            </a:r>
            <a:r>
              <a:rPr lang="en-US" sz="2800" i="1" dirty="0" smtClean="0">
                <a:solidFill>
                  <a:srgbClr val="333399"/>
                </a:solidFill>
                <a:ea typeface="ヒラギノ角ゴ Pro W3" pitchFamily="127" charset="-128"/>
              </a:rPr>
              <a:t>l</a:t>
            </a:r>
            <a:r>
              <a:rPr lang="en-US" sz="2800" dirty="0" smtClean="0">
                <a:solidFill>
                  <a:srgbClr val="333399"/>
                </a:solidFill>
                <a:ea typeface="ヒラギノ角ゴ Pro W3" pitchFamily="127" charset="-128"/>
              </a:rPr>
              <a:t>)</a:t>
            </a:r>
          </a:p>
          <a:p>
            <a:pPr lvl="1" eaLnBrk="1" hangingPunct="1"/>
            <a:r>
              <a:rPr lang="en-US" dirty="0" smtClean="0">
                <a:solidFill>
                  <a:srgbClr val="333399"/>
                </a:solidFill>
                <a:ea typeface="ヒラギノ角ゴ Pro W3" pitchFamily="127" charset="-128"/>
              </a:rPr>
              <a:t>as long as the salt that forms is soluble in water.</a:t>
            </a:r>
          </a:p>
          <a:p>
            <a:endParaRPr lang="en-US" dirty="0" smtClean="0">
              <a:ea typeface="ヒラギノ角ゴ Pro W3" pitchFamily="127" charset="-128"/>
            </a:endParaRPr>
          </a:p>
        </p:txBody>
      </p:sp>
      <p:pic>
        <p:nvPicPr>
          <p:cNvPr id="63492" name="Picture 6" descr="Z:\50627 IRDVD Tro Chemistry A Molecular Approach\Working Files 50627\JPEG 50627\ch04\04_17_Figure.jpg"/>
          <p:cNvPicPr>
            <a:picLocks noChangeAspect="1" noChangeArrowheads="1"/>
          </p:cNvPicPr>
          <p:nvPr/>
        </p:nvPicPr>
        <p:blipFill>
          <a:blip r:embed="rId3" cstate="print"/>
          <a:srcRect b="3375"/>
          <a:stretch>
            <a:fillRect/>
          </a:stretch>
        </p:blipFill>
        <p:spPr bwMode="auto">
          <a:xfrm>
            <a:off x="2322295" y="3563992"/>
            <a:ext cx="3684587" cy="304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 bwMode="auto">
          <a:xfrm>
            <a:off x="0" y="1"/>
            <a:ext cx="9144000" cy="769441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  <a:miter lim="800000"/>
            <a:headEnd/>
            <a:tailEnd/>
          </a:ln>
        </p:spPr>
        <p:txBody>
          <a:bodyPr wrap="square" lIns="45720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mtClean="0"/>
              <a:t>Molecular Models</a:t>
            </a:r>
          </a:p>
        </p:txBody>
      </p:sp>
      <p:sp>
        <p:nvSpPr>
          <p:cNvPr id="31747" name="Content Placeholder 6"/>
          <p:cNvSpPr>
            <a:spLocks noGrp="1"/>
          </p:cNvSpPr>
          <p:nvPr>
            <p:ph idx="1"/>
          </p:nvPr>
        </p:nvSpPr>
        <p:spPr>
          <a:xfrm>
            <a:off x="381001" y="838200"/>
            <a:ext cx="8399463" cy="2528888"/>
          </a:xfrm>
        </p:spPr>
        <p:txBody>
          <a:bodyPr/>
          <a:lstStyle/>
          <a:p>
            <a:r>
              <a:rPr lang="en-US" smtClean="0"/>
              <a:t>In a </a:t>
            </a:r>
            <a:r>
              <a:rPr lang="en-US" b="1" smtClean="0"/>
              <a:t>space-filling molecular model</a:t>
            </a:r>
            <a:r>
              <a:rPr lang="en-US" smtClean="0"/>
              <a:t>, atoms fill the space between each other to more closely represent our best estimates for how a molecule might appear if scaled to visible size.</a:t>
            </a:r>
          </a:p>
        </p:txBody>
      </p:sp>
      <p:pic>
        <p:nvPicPr>
          <p:cNvPr id="31748" name="Picture 1"/>
          <p:cNvPicPr>
            <a:picLocks noChangeAspect="1"/>
          </p:cNvPicPr>
          <p:nvPr/>
        </p:nvPicPr>
        <p:blipFill>
          <a:blip r:embed="rId3" cstate="print"/>
          <a:srcRect b="8171"/>
          <a:stretch>
            <a:fillRect/>
          </a:stretch>
        </p:blipFill>
        <p:spPr bwMode="auto">
          <a:xfrm>
            <a:off x="304800" y="3579815"/>
            <a:ext cx="8534400" cy="202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9441"/>
          </a:xfrm>
        </p:spPr>
        <p:txBody>
          <a:bodyPr lIns="457200" anchor="t">
            <a:spAutoFit/>
          </a:bodyPr>
          <a:lstStyle/>
          <a:p>
            <a:pPr eaLnBrk="1" hangingPunct="1"/>
            <a:r>
              <a:rPr lang="en-US" smtClean="0">
                <a:solidFill>
                  <a:srgbClr val="ED6B06"/>
                </a:solidFill>
                <a:ea typeface="ヒラギノ角ゴ Pro W3" pitchFamily="127" charset="-128"/>
                <a:cs typeface="Arial" pitchFamily="34" charset="0"/>
              </a:rPr>
              <a:t>Acids and Bases in Solution</a:t>
            </a:r>
          </a:p>
        </p:txBody>
      </p:sp>
      <p:sp>
        <p:nvSpPr>
          <p:cNvPr id="64515" name="Content Placeholder 2"/>
          <p:cNvSpPr>
            <a:spLocks noGrp="1"/>
          </p:cNvSpPr>
          <p:nvPr>
            <p:ph idx="1"/>
          </p:nvPr>
        </p:nvSpPr>
        <p:spPr>
          <a:xfrm>
            <a:off x="228600" y="685800"/>
            <a:ext cx="8686800" cy="4846638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sz="2800" smtClean="0">
                <a:ea typeface="ヒラギノ角ゴ Pro W3" pitchFamily="127" charset="-128"/>
              </a:rPr>
              <a:t>Acids ionize in water to form H</a:t>
            </a:r>
            <a:r>
              <a:rPr lang="en-US" sz="2800" baseline="30000" smtClean="0">
                <a:ea typeface="ヒラギノ角ゴ Pro W3" pitchFamily="127" charset="-128"/>
              </a:rPr>
              <a:t>+</a:t>
            </a:r>
            <a:r>
              <a:rPr lang="en-US" sz="2800" smtClean="0">
                <a:ea typeface="ヒラギノ角ゴ Pro W3" pitchFamily="127" charset="-128"/>
              </a:rPr>
              <a:t> ions.</a:t>
            </a:r>
          </a:p>
          <a:p>
            <a:pPr lvl="1" eaLnBrk="1" hangingPunct="1">
              <a:spcBef>
                <a:spcPct val="0"/>
              </a:spcBef>
            </a:pPr>
            <a:r>
              <a:rPr lang="en-US" sz="2400" smtClean="0">
                <a:solidFill>
                  <a:srgbClr val="333399"/>
                </a:solidFill>
                <a:ea typeface="ヒラギノ角ゴ Pro W3" pitchFamily="127" charset="-128"/>
              </a:rPr>
              <a:t>More precisely, the H from the acid molecule is donated to a water molecule to form </a:t>
            </a:r>
            <a:r>
              <a:rPr lang="en-US" sz="2400" b="1" smtClean="0">
                <a:solidFill>
                  <a:srgbClr val="2D2D8A"/>
                </a:solidFill>
                <a:ea typeface="ヒラギノ角ゴ Pro W3" pitchFamily="127" charset="-128"/>
              </a:rPr>
              <a:t>hydronium ion, H</a:t>
            </a:r>
            <a:r>
              <a:rPr lang="en-US" sz="2400" b="1" baseline="-25000" smtClean="0">
                <a:solidFill>
                  <a:srgbClr val="2D2D8A"/>
                </a:solidFill>
                <a:ea typeface="ヒラギノ角ゴ Pro W3" pitchFamily="127" charset="-128"/>
              </a:rPr>
              <a:t>3</a:t>
            </a:r>
            <a:r>
              <a:rPr lang="en-US" sz="2400" b="1" smtClean="0">
                <a:solidFill>
                  <a:srgbClr val="2D2D8A"/>
                </a:solidFill>
                <a:ea typeface="ヒラギノ角ゴ Pro W3" pitchFamily="127" charset="-128"/>
              </a:rPr>
              <a:t>O</a:t>
            </a:r>
            <a:r>
              <a:rPr lang="en-US" sz="2400" b="1" baseline="30000" smtClean="0">
                <a:solidFill>
                  <a:srgbClr val="2D2D8A"/>
                </a:solidFill>
                <a:ea typeface="ヒラギノ角ゴ Pro W3" pitchFamily="127" charset="-128"/>
              </a:rPr>
              <a:t>+</a:t>
            </a:r>
            <a:r>
              <a:rPr lang="en-US" sz="2400" b="1" smtClean="0">
                <a:solidFill>
                  <a:srgbClr val="2D2D8A"/>
                </a:solidFill>
                <a:ea typeface="ヒラギノ角ゴ Pro W3" pitchFamily="127" charset="-128"/>
              </a:rPr>
              <a:t>.</a:t>
            </a:r>
            <a:endParaRPr lang="en-US" sz="2400" smtClean="0">
              <a:solidFill>
                <a:srgbClr val="2D2D8A"/>
              </a:solidFill>
              <a:ea typeface="ヒラギノ角ゴ Pro W3" pitchFamily="127" charset="-128"/>
            </a:endParaRPr>
          </a:p>
          <a:p>
            <a:pPr lvl="2" eaLnBrk="1" hangingPunct="1">
              <a:spcBef>
                <a:spcPct val="0"/>
              </a:spcBef>
            </a:pPr>
            <a:r>
              <a:rPr lang="en-US" sz="2000" smtClean="0">
                <a:solidFill>
                  <a:srgbClr val="333399"/>
                </a:solidFill>
                <a:ea typeface="ヒラギノ角ゴ Pro W3" pitchFamily="127" charset="-128"/>
              </a:rPr>
              <a:t>Most chemists use H</a:t>
            </a:r>
            <a:r>
              <a:rPr lang="en-US" sz="2000" baseline="30000" smtClean="0">
                <a:solidFill>
                  <a:srgbClr val="333399"/>
                </a:solidFill>
                <a:ea typeface="ヒラギノ角ゴ Pro W3" pitchFamily="127" charset="-128"/>
              </a:rPr>
              <a:t>+</a:t>
            </a:r>
            <a:r>
              <a:rPr lang="en-US" sz="2000" smtClean="0">
                <a:solidFill>
                  <a:srgbClr val="333399"/>
                </a:solidFill>
                <a:ea typeface="ヒラギノ角ゴ Pro W3" pitchFamily="127" charset="-128"/>
              </a:rPr>
              <a:t> and H</a:t>
            </a:r>
            <a:r>
              <a:rPr lang="en-US" sz="2000" baseline="-25000" smtClean="0">
                <a:solidFill>
                  <a:srgbClr val="333399"/>
                </a:solidFill>
                <a:ea typeface="ヒラギノ角ゴ Pro W3" pitchFamily="127" charset="-128"/>
              </a:rPr>
              <a:t>3</a:t>
            </a:r>
            <a:r>
              <a:rPr lang="en-US" sz="2000" smtClean="0">
                <a:solidFill>
                  <a:srgbClr val="333399"/>
                </a:solidFill>
                <a:ea typeface="ヒラギノ角ゴ Pro W3" pitchFamily="127" charset="-128"/>
              </a:rPr>
              <a:t>O</a:t>
            </a:r>
            <a:r>
              <a:rPr lang="en-US" sz="2000" baseline="30000" smtClean="0">
                <a:solidFill>
                  <a:srgbClr val="333399"/>
                </a:solidFill>
                <a:ea typeface="ヒラギノ角ゴ Pro W3" pitchFamily="127" charset="-128"/>
              </a:rPr>
              <a:t>+</a:t>
            </a:r>
            <a:r>
              <a:rPr lang="en-US" sz="2000" smtClean="0">
                <a:solidFill>
                  <a:srgbClr val="333399"/>
                </a:solidFill>
                <a:ea typeface="ヒラギノ角ゴ Pro W3" pitchFamily="127" charset="-128"/>
              </a:rPr>
              <a:t> interchangeably.</a:t>
            </a:r>
          </a:p>
          <a:p>
            <a:pPr eaLnBrk="1" hangingPunct="1">
              <a:spcBef>
                <a:spcPct val="0"/>
              </a:spcBef>
            </a:pPr>
            <a:r>
              <a:rPr lang="en-US" sz="2800" smtClean="0">
                <a:ea typeface="ヒラギノ角ゴ Pro W3" pitchFamily="127" charset="-128"/>
              </a:rPr>
              <a:t>Bases dissociate in water to form OH</a:t>
            </a:r>
            <a:r>
              <a:rPr lang="en-US" sz="2800" baseline="30000" smtClean="0">
                <a:ea typeface="ヒラギノ角ゴ Pro W3" pitchFamily="127" charset="-128"/>
                <a:sym typeface="Symbol" pitchFamily="18" charset="2"/>
              </a:rPr>
              <a:t></a:t>
            </a:r>
            <a:r>
              <a:rPr lang="en-US" sz="2800" smtClean="0">
                <a:ea typeface="ヒラギノ角ゴ Pro W3" pitchFamily="127" charset="-128"/>
                <a:sym typeface="Symbol" pitchFamily="18" charset="2"/>
              </a:rPr>
              <a:t> ions.</a:t>
            </a:r>
          </a:p>
          <a:p>
            <a:pPr lvl="1" eaLnBrk="1" hangingPunct="1">
              <a:spcBef>
                <a:spcPct val="0"/>
              </a:spcBef>
            </a:pPr>
            <a:r>
              <a:rPr lang="en-US" sz="2400" smtClean="0">
                <a:solidFill>
                  <a:srgbClr val="333399"/>
                </a:solidFill>
                <a:ea typeface="ヒラギノ角ゴ Pro W3" pitchFamily="127" charset="-128"/>
              </a:rPr>
              <a:t>Bases, such as NH</a:t>
            </a:r>
            <a:r>
              <a:rPr lang="en-US" sz="2400" baseline="-25000" smtClean="0">
                <a:solidFill>
                  <a:srgbClr val="333399"/>
                </a:solidFill>
                <a:ea typeface="ヒラギノ角ゴ Pro W3" pitchFamily="127" charset="-128"/>
              </a:rPr>
              <a:t>3</a:t>
            </a:r>
            <a:r>
              <a:rPr lang="en-US" sz="2400" smtClean="0">
                <a:solidFill>
                  <a:srgbClr val="333399"/>
                </a:solidFill>
                <a:ea typeface="ヒラギノ角ゴ Pro W3" pitchFamily="127" charset="-128"/>
              </a:rPr>
              <a:t>, that do not contain OH</a:t>
            </a:r>
            <a:r>
              <a:rPr lang="en-US" sz="2400" baseline="30000" smtClean="0">
                <a:solidFill>
                  <a:srgbClr val="333399"/>
                </a:solidFill>
                <a:ea typeface="ヒラギノ角ゴ Pro W3" pitchFamily="127" charset="-128"/>
                <a:sym typeface="Symbol" pitchFamily="18" charset="2"/>
              </a:rPr>
              <a:t></a:t>
            </a:r>
            <a:r>
              <a:rPr lang="en-US" sz="2400" smtClean="0">
                <a:solidFill>
                  <a:srgbClr val="333399"/>
                </a:solidFill>
                <a:ea typeface="ヒラギノ角ゴ Pro W3" pitchFamily="127" charset="-128"/>
              </a:rPr>
              <a:t> ions, produce OH</a:t>
            </a:r>
            <a:r>
              <a:rPr lang="en-US" sz="2400" baseline="30000" smtClean="0">
                <a:solidFill>
                  <a:srgbClr val="333399"/>
                </a:solidFill>
                <a:ea typeface="ヒラギノ角ゴ Pro W3" pitchFamily="127" charset="-128"/>
                <a:sym typeface="Symbol" pitchFamily="18" charset="2"/>
              </a:rPr>
              <a:t></a:t>
            </a:r>
            <a:r>
              <a:rPr lang="en-US" sz="2400" smtClean="0">
                <a:solidFill>
                  <a:srgbClr val="333399"/>
                </a:solidFill>
                <a:ea typeface="ヒラギノ角ゴ Pro W3" pitchFamily="127" charset="-128"/>
              </a:rPr>
              <a:t> by pulling H off water molecules.</a:t>
            </a:r>
          </a:p>
          <a:p>
            <a:pPr eaLnBrk="1" hangingPunct="1">
              <a:spcBef>
                <a:spcPct val="0"/>
              </a:spcBef>
            </a:pPr>
            <a:r>
              <a:rPr lang="en-US" sz="2800" smtClean="0">
                <a:ea typeface="ヒラギノ角ゴ Pro W3" pitchFamily="127" charset="-128"/>
              </a:rPr>
              <a:t>In the reaction of an acid with a base, the H</a:t>
            </a:r>
            <a:r>
              <a:rPr lang="en-US" sz="2800" baseline="30000" smtClean="0">
                <a:ea typeface="ヒラギノ角ゴ Pro W3" pitchFamily="127" charset="-128"/>
              </a:rPr>
              <a:t>+</a:t>
            </a:r>
            <a:r>
              <a:rPr lang="en-US" sz="2800" smtClean="0">
                <a:ea typeface="ヒラギノ角ゴ Pro W3" pitchFamily="127" charset="-128"/>
              </a:rPr>
              <a:t> from the acid combines with the OH</a:t>
            </a:r>
            <a:r>
              <a:rPr lang="en-US" sz="2800" baseline="30000" smtClean="0">
                <a:ea typeface="ヒラギノ角ゴ Pro W3" pitchFamily="127" charset="-128"/>
                <a:sym typeface="Symbol" pitchFamily="18" charset="2"/>
              </a:rPr>
              <a:t></a:t>
            </a:r>
            <a:r>
              <a:rPr lang="en-US" sz="2800" smtClean="0">
                <a:ea typeface="ヒラギノ角ゴ Pro W3" pitchFamily="127" charset="-128"/>
              </a:rPr>
              <a:t> from the base to make water.</a:t>
            </a:r>
          </a:p>
          <a:p>
            <a:pPr eaLnBrk="1" hangingPunct="1">
              <a:spcBef>
                <a:spcPct val="0"/>
              </a:spcBef>
            </a:pPr>
            <a:r>
              <a:rPr lang="en-US" sz="2800" smtClean="0">
                <a:ea typeface="ヒラギノ角ゴ Pro W3" pitchFamily="127" charset="-128"/>
              </a:rPr>
              <a:t>The cation from the base combines with the anion from the acid to make the salt.</a:t>
            </a:r>
          </a:p>
        </p:txBody>
      </p:sp>
      <p:pic>
        <p:nvPicPr>
          <p:cNvPr id="64516" name="Picture 6" descr="Z:\50627 IRDVD Tro Chemistry A Molecular Approach\Working Files 50627\JPEG 50627\ch04\04_Pg169_UnFigure_3.jpg"/>
          <p:cNvPicPr>
            <a:picLocks noChangeAspect="1" noChangeArrowheads="1"/>
          </p:cNvPicPr>
          <p:nvPr/>
        </p:nvPicPr>
        <p:blipFill>
          <a:blip r:embed="rId3" cstate="print"/>
          <a:srcRect b="8752"/>
          <a:stretch>
            <a:fillRect/>
          </a:stretch>
        </p:blipFill>
        <p:spPr bwMode="auto">
          <a:xfrm>
            <a:off x="2182814" y="5548315"/>
            <a:ext cx="4778375" cy="97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9441"/>
          </a:xfrm>
        </p:spPr>
        <p:txBody>
          <a:bodyPr lIns="457200" anchor="t">
            <a:spAutoFit/>
          </a:bodyPr>
          <a:lstStyle/>
          <a:p>
            <a:pPr eaLnBrk="1" hangingPunct="1"/>
            <a:r>
              <a:rPr lang="en-US" smtClean="0">
                <a:solidFill>
                  <a:srgbClr val="ED6B06"/>
                </a:solidFill>
                <a:ea typeface="ヒラギノ角ゴ Pro W3" pitchFamily="127" charset="-128"/>
                <a:cs typeface="Arial" pitchFamily="34" charset="0"/>
              </a:rPr>
              <a:t>Acid–Base Reaction</a:t>
            </a:r>
          </a:p>
        </p:txBody>
      </p:sp>
      <p:sp>
        <p:nvSpPr>
          <p:cNvPr id="65539" name="Content Placeholder 2"/>
          <p:cNvSpPr>
            <a:spLocks noGrp="1"/>
          </p:cNvSpPr>
          <p:nvPr>
            <p:ph idx="1"/>
          </p:nvPr>
        </p:nvSpPr>
        <p:spPr>
          <a:xfrm>
            <a:off x="381000" y="838200"/>
            <a:ext cx="8229600" cy="579438"/>
          </a:xfrm>
        </p:spPr>
        <p:txBody>
          <a:bodyPr/>
          <a:lstStyle/>
          <a:p>
            <a:r>
              <a:rPr lang="en-US" smtClean="0">
                <a:ea typeface="ヒラギノ角ゴ Pro W3" pitchFamily="127" charset="-128"/>
              </a:rPr>
              <a:t>HCl(</a:t>
            </a:r>
            <a:r>
              <a:rPr lang="en-US" i="1" smtClean="0">
                <a:ea typeface="ヒラギノ角ゴ Pro W3" pitchFamily="127" charset="-128"/>
              </a:rPr>
              <a:t>aq</a:t>
            </a:r>
            <a:r>
              <a:rPr lang="en-US" smtClean="0">
                <a:ea typeface="ヒラギノ角ゴ Pro W3" pitchFamily="127" charset="-128"/>
              </a:rPr>
              <a:t>)</a:t>
            </a:r>
            <a:r>
              <a:rPr lang="en-US" i="1" smtClean="0">
                <a:ea typeface="ヒラギノ角ゴ Pro W3" pitchFamily="127" charset="-128"/>
              </a:rPr>
              <a:t> + </a:t>
            </a:r>
            <a:r>
              <a:rPr lang="en-US" smtClean="0">
                <a:ea typeface="ヒラギノ角ゴ Pro W3" pitchFamily="127" charset="-128"/>
              </a:rPr>
              <a:t>NaOH(</a:t>
            </a:r>
            <a:r>
              <a:rPr lang="en-US" i="1" smtClean="0">
                <a:ea typeface="ヒラギノ角ゴ Pro W3" pitchFamily="127" charset="-128"/>
              </a:rPr>
              <a:t>aq</a:t>
            </a:r>
            <a:r>
              <a:rPr lang="en-US" smtClean="0">
                <a:ea typeface="ヒラギノ角ゴ Pro W3" pitchFamily="127" charset="-128"/>
              </a:rPr>
              <a:t>) </a:t>
            </a:r>
            <a:r>
              <a:rPr lang="en-US" smtClean="0">
                <a:ea typeface="ヒラギノ角ゴ Pro W3" pitchFamily="127" charset="-128"/>
                <a:sym typeface="Symbol" pitchFamily="18" charset="2"/>
              </a:rPr>
              <a:t> NaCl(</a:t>
            </a:r>
            <a:r>
              <a:rPr lang="en-US" i="1" smtClean="0">
                <a:ea typeface="ヒラギノ角ゴ Pro W3" pitchFamily="127" charset="-128"/>
                <a:sym typeface="Symbol" pitchFamily="18" charset="2"/>
              </a:rPr>
              <a:t>aq</a:t>
            </a:r>
            <a:r>
              <a:rPr lang="en-US" smtClean="0">
                <a:ea typeface="ヒラギノ角ゴ Pro W3" pitchFamily="127" charset="-128"/>
                <a:sym typeface="Symbol" pitchFamily="18" charset="2"/>
              </a:rPr>
              <a:t>) + H</a:t>
            </a:r>
            <a:r>
              <a:rPr lang="en-US" baseline="-25000" smtClean="0">
                <a:ea typeface="ヒラギノ角ゴ Pro W3" pitchFamily="127" charset="-128"/>
                <a:sym typeface="Symbol" pitchFamily="18" charset="2"/>
              </a:rPr>
              <a:t>2</a:t>
            </a:r>
            <a:r>
              <a:rPr lang="en-US" smtClean="0">
                <a:ea typeface="ヒラギノ角ゴ Pro W3" pitchFamily="127" charset="-128"/>
                <a:sym typeface="Symbol" pitchFamily="18" charset="2"/>
              </a:rPr>
              <a:t>O(</a:t>
            </a:r>
            <a:r>
              <a:rPr lang="en-US" i="1" smtClean="0">
                <a:ea typeface="ヒラギノ角ゴ Pro W3" pitchFamily="127" charset="-128"/>
                <a:sym typeface="Symbol" pitchFamily="18" charset="2"/>
              </a:rPr>
              <a:t>l</a:t>
            </a:r>
            <a:r>
              <a:rPr lang="en-US" smtClean="0">
                <a:ea typeface="ヒラギノ角ゴ Pro W3" pitchFamily="127" charset="-128"/>
                <a:sym typeface="Symbol" pitchFamily="18" charset="2"/>
              </a:rPr>
              <a:t>)</a:t>
            </a:r>
          </a:p>
        </p:txBody>
      </p:sp>
      <p:pic>
        <p:nvPicPr>
          <p:cNvPr id="65540" name="Picture 6" descr="Z:\50627 IRDVD Tro Chemistry A Molecular Approach\Working Files 50627\JPEG 50627\ch04\04_18_Figure.jpg"/>
          <p:cNvPicPr>
            <a:picLocks noChangeAspect="1" noChangeArrowheads="1"/>
          </p:cNvPicPr>
          <p:nvPr/>
        </p:nvPicPr>
        <p:blipFill>
          <a:blip r:embed="rId3" cstate="print"/>
          <a:srcRect b="3059"/>
          <a:stretch>
            <a:fillRect/>
          </a:stretch>
        </p:blipFill>
        <p:spPr bwMode="auto">
          <a:xfrm>
            <a:off x="2509839" y="1417640"/>
            <a:ext cx="4064000" cy="5253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9441"/>
          </a:xfrm>
        </p:spPr>
        <p:txBody>
          <a:bodyPr lIns="457200" anchor="t">
            <a:spAutoFit/>
          </a:bodyPr>
          <a:lstStyle/>
          <a:p>
            <a:pPr eaLnBrk="1" hangingPunct="1"/>
            <a:r>
              <a:rPr lang="en-US" smtClean="0">
                <a:solidFill>
                  <a:srgbClr val="ED6B06"/>
                </a:solidFill>
                <a:ea typeface="ヒラギノ角ゴ Pro W3" pitchFamily="127" charset="-128"/>
                <a:cs typeface="Arial" pitchFamily="34" charset="0"/>
              </a:rPr>
              <a:t>Some Common Acids and Bases</a:t>
            </a:r>
          </a:p>
        </p:txBody>
      </p:sp>
      <p:pic>
        <p:nvPicPr>
          <p:cNvPr id="66563" name="Picture 5" descr="Z:\50627 IRDVD Tro Chemistry A Molecular Approach\Working Files 50627\JPEG 50627\ch04\04_02_Tabl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5275" y="1249363"/>
            <a:ext cx="8534400" cy="441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9441"/>
          </a:xfrm>
        </p:spPr>
        <p:txBody>
          <a:bodyPr lIns="457200" anchor="t">
            <a:spAutoFit/>
          </a:bodyPr>
          <a:lstStyle/>
          <a:p>
            <a:pPr eaLnBrk="1" hangingPunct="1"/>
            <a:r>
              <a:rPr lang="en-US" smtClean="0">
                <a:solidFill>
                  <a:srgbClr val="ED6B06"/>
                </a:solidFill>
                <a:ea typeface="ヒラギノ角ゴ Pro W3" pitchFamily="127" charset="-128"/>
                <a:cs typeface="Arial" pitchFamily="34" charset="0"/>
              </a:rPr>
              <a:t>Predict the Product of the Reactions</a:t>
            </a:r>
          </a:p>
        </p:txBody>
      </p:sp>
      <p:sp>
        <p:nvSpPr>
          <p:cNvPr id="70659" name="Content Placeholder 2"/>
          <p:cNvSpPr>
            <a:spLocks noGrp="1"/>
          </p:cNvSpPr>
          <p:nvPr>
            <p:ph idx="1"/>
          </p:nvPr>
        </p:nvSpPr>
        <p:spPr>
          <a:xfrm>
            <a:off x="365126" y="1141415"/>
            <a:ext cx="6264275" cy="3144837"/>
          </a:xfrm>
        </p:spPr>
        <p:txBody>
          <a:bodyPr/>
          <a:lstStyle/>
          <a:p>
            <a:pPr marL="0" indent="0" defTabSz="457200">
              <a:buFontTx/>
              <a:buNone/>
              <a:defRPr/>
            </a:pPr>
            <a:r>
              <a:rPr lang="en-US" dirty="0" smtClean="0">
                <a:ea typeface="ヒラギノ角ゴ Pro W3" pitchFamily="127" charset="-128"/>
              </a:rPr>
              <a:t>1.	</a:t>
            </a:r>
            <a:r>
              <a:rPr lang="en-US" dirty="0" err="1" smtClean="0">
                <a:ea typeface="ヒラギノ角ゴ Pro W3" pitchFamily="127" charset="-128"/>
              </a:rPr>
              <a:t>HCl</a:t>
            </a:r>
            <a:r>
              <a:rPr lang="en-US" dirty="0" smtClean="0">
                <a:ea typeface="ヒラギノ角ゴ Pro W3" pitchFamily="127" charset="-128"/>
              </a:rPr>
              <a:t>(</a:t>
            </a:r>
            <a:r>
              <a:rPr lang="en-US" i="1" dirty="0" smtClean="0">
                <a:ea typeface="ヒラギノ角ゴ Pro W3" pitchFamily="127" charset="-128"/>
              </a:rPr>
              <a:t>aq</a:t>
            </a:r>
            <a:r>
              <a:rPr lang="en-US" dirty="0" smtClean="0">
                <a:ea typeface="ヒラギノ角ゴ Pro W3" pitchFamily="127" charset="-128"/>
              </a:rPr>
              <a:t>) + Ba(OH)</a:t>
            </a:r>
            <a:r>
              <a:rPr lang="en-US" baseline="-25000" dirty="0" smtClean="0">
                <a:ea typeface="ヒラギノ角ゴ Pro W3" pitchFamily="127" charset="-128"/>
              </a:rPr>
              <a:t>2</a:t>
            </a:r>
            <a:r>
              <a:rPr lang="en-US" dirty="0" smtClean="0">
                <a:ea typeface="ヒラギノ角ゴ Pro W3" pitchFamily="127" charset="-128"/>
              </a:rPr>
              <a:t>(</a:t>
            </a:r>
            <a:r>
              <a:rPr lang="en-US" i="1" dirty="0" smtClean="0">
                <a:ea typeface="ヒラギノ角ゴ Pro W3" pitchFamily="127" charset="-128"/>
              </a:rPr>
              <a:t>aq</a:t>
            </a:r>
            <a:r>
              <a:rPr lang="en-US" dirty="0" smtClean="0">
                <a:ea typeface="ヒラギノ角ゴ Pro W3" pitchFamily="127" charset="-128"/>
              </a:rPr>
              <a:t>) </a:t>
            </a:r>
            <a:r>
              <a:rPr lang="en-US" dirty="0" smtClean="0">
                <a:latin typeface="Symbol" pitchFamily="18" charset="2"/>
                <a:ea typeface="ヒラギノ角ゴ Pro W3" pitchFamily="127" charset="-128"/>
              </a:rPr>
              <a:t>®</a:t>
            </a:r>
            <a:r>
              <a:rPr lang="en-US" dirty="0" smtClean="0">
                <a:ea typeface="ヒラギノ角ゴ Pro W3" pitchFamily="127" charset="-128"/>
              </a:rPr>
              <a:t> </a:t>
            </a:r>
          </a:p>
          <a:p>
            <a:pPr>
              <a:defRPr/>
            </a:pPr>
            <a:endParaRPr lang="en-US" dirty="0" smtClean="0">
              <a:ea typeface="ヒラギノ角ゴ Pro W3" pitchFamily="127" charset="-128"/>
            </a:endParaRPr>
          </a:p>
          <a:p>
            <a:pPr marL="0" indent="0" defTabSz="457200">
              <a:spcBef>
                <a:spcPct val="300000"/>
              </a:spcBef>
              <a:buFontTx/>
              <a:buNone/>
              <a:defRPr/>
            </a:pPr>
            <a:r>
              <a:rPr lang="en-US" dirty="0" smtClean="0">
                <a:ea typeface="ヒラギノ角ゴ Pro W3" pitchFamily="127" charset="-128"/>
              </a:rPr>
              <a:t>2.	H</a:t>
            </a:r>
            <a:r>
              <a:rPr lang="en-US" baseline="-25000" dirty="0" smtClean="0">
                <a:ea typeface="ヒラギノ角ゴ Pro W3" pitchFamily="127" charset="-128"/>
              </a:rPr>
              <a:t>2</a:t>
            </a:r>
            <a:r>
              <a:rPr lang="en-US" dirty="0" smtClean="0">
                <a:ea typeface="ヒラギノ角ゴ Pro W3" pitchFamily="127" charset="-128"/>
              </a:rPr>
              <a:t>SO</a:t>
            </a:r>
            <a:r>
              <a:rPr lang="en-US" baseline="-25000" dirty="0" smtClean="0">
                <a:ea typeface="ヒラギノ角ゴ Pro W3" pitchFamily="127" charset="-128"/>
              </a:rPr>
              <a:t>4</a:t>
            </a:r>
            <a:r>
              <a:rPr lang="en-US" dirty="0" smtClean="0">
                <a:ea typeface="ヒラギノ角ゴ Pro W3" pitchFamily="127" charset="-128"/>
              </a:rPr>
              <a:t>(</a:t>
            </a:r>
            <a:r>
              <a:rPr lang="en-US" i="1" dirty="0" smtClean="0">
                <a:ea typeface="ヒラギノ角ゴ Pro W3" pitchFamily="127" charset="-128"/>
              </a:rPr>
              <a:t>aq</a:t>
            </a:r>
            <a:r>
              <a:rPr lang="en-US" dirty="0" smtClean="0">
                <a:ea typeface="ヒラギノ角ゴ Pro W3" pitchFamily="127" charset="-128"/>
              </a:rPr>
              <a:t>) + </a:t>
            </a:r>
            <a:r>
              <a:rPr lang="en-US" dirty="0" err="1" smtClean="0">
                <a:ea typeface="ヒラギノ角ゴ Pro W3" pitchFamily="127" charset="-128"/>
              </a:rPr>
              <a:t>LiOH</a:t>
            </a:r>
            <a:r>
              <a:rPr lang="en-US" dirty="0" smtClean="0">
                <a:ea typeface="ヒラギノ角ゴ Pro W3" pitchFamily="127" charset="-128"/>
              </a:rPr>
              <a:t>(</a:t>
            </a:r>
            <a:r>
              <a:rPr lang="en-US" i="1" dirty="0" smtClean="0">
                <a:ea typeface="ヒラギノ角ゴ Pro W3" pitchFamily="127" charset="-128"/>
              </a:rPr>
              <a:t>aq</a:t>
            </a:r>
            <a:r>
              <a:rPr lang="en-US" dirty="0" smtClean="0">
                <a:ea typeface="ヒラギノ角ゴ Pro W3" pitchFamily="127" charset="-128"/>
              </a:rPr>
              <a:t>) </a:t>
            </a:r>
            <a:r>
              <a:rPr lang="en-US" dirty="0" smtClean="0">
                <a:latin typeface="Symbol" pitchFamily="18" charset="2"/>
                <a:ea typeface="ヒラギノ角ゴ Pro W3" pitchFamily="127" charset="-128"/>
              </a:rPr>
              <a:t>®</a:t>
            </a:r>
            <a:endParaRPr lang="en-US" dirty="0" smtClean="0">
              <a:ea typeface="ヒラギノ角ゴ Pro W3" pitchFamily="127" charset="-128"/>
            </a:endParaRPr>
          </a:p>
        </p:txBody>
      </p:sp>
      <p:sp>
        <p:nvSpPr>
          <p:cNvPr id="67588" name="Rectangle 4"/>
          <p:cNvSpPr>
            <a:spLocks noChangeArrowheads="1"/>
          </p:cNvSpPr>
          <p:nvPr/>
        </p:nvSpPr>
        <p:spPr bwMode="auto">
          <a:xfrm>
            <a:off x="533400" y="1828800"/>
            <a:ext cx="81534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solidFill>
                  <a:srgbClr val="2D2D8A"/>
                </a:solidFill>
              </a:rPr>
              <a:t>(H</a:t>
            </a:r>
            <a:r>
              <a:rPr lang="en-US" baseline="30000">
                <a:solidFill>
                  <a:srgbClr val="2D2D8A"/>
                </a:solidFill>
              </a:rPr>
              <a:t>+</a:t>
            </a:r>
            <a:r>
              <a:rPr lang="en-US">
                <a:solidFill>
                  <a:srgbClr val="2D2D8A"/>
                </a:solidFill>
              </a:rPr>
              <a:t> + Cl</a:t>
            </a:r>
            <a:r>
              <a:rPr lang="en-US" baseline="30000">
                <a:solidFill>
                  <a:srgbClr val="2D2D8A"/>
                </a:solidFill>
              </a:rPr>
              <a:t>−</a:t>
            </a:r>
            <a:r>
              <a:rPr lang="en-US">
                <a:solidFill>
                  <a:srgbClr val="2D2D8A"/>
                </a:solidFill>
                <a:cs typeface="Arial" pitchFamily="34" charset="0"/>
              </a:rPr>
              <a:t>) + (Ba</a:t>
            </a:r>
            <a:r>
              <a:rPr lang="en-US" baseline="30000">
                <a:solidFill>
                  <a:srgbClr val="2D2D8A"/>
                </a:solidFill>
                <a:cs typeface="Arial" pitchFamily="34" charset="0"/>
              </a:rPr>
              <a:t>2+</a:t>
            </a:r>
            <a:r>
              <a:rPr lang="en-US">
                <a:solidFill>
                  <a:srgbClr val="2D2D8A"/>
                </a:solidFill>
                <a:cs typeface="Arial" pitchFamily="34" charset="0"/>
              </a:rPr>
              <a:t> + OH</a:t>
            </a:r>
            <a:r>
              <a:rPr lang="en-US" baseline="30000">
                <a:solidFill>
                  <a:srgbClr val="2D2D8A"/>
                </a:solidFill>
              </a:rPr>
              <a:t>−</a:t>
            </a:r>
            <a:r>
              <a:rPr lang="en-US">
                <a:solidFill>
                  <a:srgbClr val="2D2D8A"/>
                </a:solidFill>
                <a:cs typeface="Arial" pitchFamily="34" charset="0"/>
              </a:rPr>
              <a:t>) </a:t>
            </a:r>
            <a:r>
              <a:rPr lang="en-US">
                <a:solidFill>
                  <a:srgbClr val="2D2D8A"/>
                </a:solidFill>
              </a:rPr>
              <a:t>→</a:t>
            </a:r>
            <a:r>
              <a:rPr lang="en-US">
                <a:solidFill>
                  <a:srgbClr val="2D2D8A"/>
                </a:solidFill>
                <a:cs typeface="Arial" pitchFamily="34" charset="0"/>
              </a:rPr>
              <a:t> (H</a:t>
            </a:r>
            <a:r>
              <a:rPr lang="en-US" baseline="30000">
                <a:solidFill>
                  <a:srgbClr val="2D2D8A"/>
                </a:solidFill>
                <a:cs typeface="Arial" pitchFamily="34" charset="0"/>
              </a:rPr>
              <a:t>+</a:t>
            </a:r>
            <a:r>
              <a:rPr lang="en-US">
                <a:solidFill>
                  <a:srgbClr val="2D2D8A"/>
                </a:solidFill>
                <a:cs typeface="Arial" pitchFamily="34" charset="0"/>
              </a:rPr>
              <a:t> + OH</a:t>
            </a:r>
            <a:r>
              <a:rPr lang="en-US" baseline="30000">
                <a:solidFill>
                  <a:srgbClr val="2D2D8A"/>
                </a:solidFill>
                <a:cs typeface="Arial" pitchFamily="34" charset="0"/>
              </a:rPr>
              <a:t>−</a:t>
            </a:r>
            <a:r>
              <a:rPr lang="en-US">
                <a:solidFill>
                  <a:srgbClr val="2D2D8A"/>
                </a:solidFill>
                <a:cs typeface="Arial" pitchFamily="34" charset="0"/>
              </a:rPr>
              <a:t>) + (Ba</a:t>
            </a:r>
            <a:r>
              <a:rPr lang="en-US" baseline="30000">
                <a:solidFill>
                  <a:srgbClr val="2D2D8A"/>
                </a:solidFill>
                <a:cs typeface="Arial" pitchFamily="34" charset="0"/>
              </a:rPr>
              <a:t>2+</a:t>
            </a:r>
            <a:r>
              <a:rPr lang="en-US">
                <a:solidFill>
                  <a:srgbClr val="2D2D8A"/>
                </a:solidFill>
                <a:cs typeface="Arial" pitchFamily="34" charset="0"/>
              </a:rPr>
              <a:t> + Cl</a:t>
            </a:r>
            <a:r>
              <a:rPr lang="en-US" baseline="30000">
                <a:solidFill>
                  <a:srgbClr val="2D2D8A"/>
                </a:solidFill>
                <a:cs typeface="Arial" pitchFamily="34" charset="0"/>
              </a:rPr>
              <a:t>−</a:t>
            </a:r>
            <a:r>
              <a:rPr lang="en-US">
                <a:solidFill>
                  <a:srgbClr val="2D2D8A"/>
                </a:solidFill>
                <a:cs typeface="Arial" pitchFamily="34" charset="0"/>
              </a:rPr>
              <a:t>) </a:t>
            </a:r>
          </a:p>
        </p:txBody>
      </p:sp>
      <p:sp>
        <p:nvSpPr>
          <p:cNvPr id="67589" name="Rectangle 5"/>
          <p:cNvSpPr>
            <a:spLocks noChangeArrowheads="1"/>
          </p:cNvSpPr>
          <p:nvPr/>
        </p:nvSpPr>
        <p:spPr bwMode="auto">
          <a:xfrm>
            <a:off x="609600" y="2438401"/>
            <a:ext cx="7848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solidFill>
                  <a:srgbClr val="2D2D8A"/>
                </a:solidFill>
              </a:rPr>
              <a:t>HCl(</a:t>
            </a:r>
            <a:r>
              <a:rPr lang="en-US" i="1">
                <a:solidFill>
                  <a:srgbClr val="2D2D8A"/>
                </a:solidFill>
              </a:rPr>
              <a:t>aq</a:t>
            </a:r>
            <a:r>
              <a:rPr lang="en-US">
                <a:solidFill>
                  <a:srgbClr val="2D2D8A"/>
                </a:solidFill>
              </a:rPr>
              <a:t>)</a:t>
            </a:r>
            <a:r>
              <a:rPr lang="en-US">
                <a:solidFill>
                  <a:srgbClr val="2D2D8A"/>
                </a:solidFill>
                <a:cs typeface="Arial" pitchFamily="34" charset="0"/>
              </a:rPr>
              <a:t> + Ba(OH)</a:t>
            </a:r>
            <a:r>
              <a:rPr lang="en-US" baseline="-25000">
                <a:solidFill>
                  <a:srgbClr val="2D2D8A"/>
                </a:solidFill>
                <a:cs typeface="Arial" pitchFamily="34" charset="0"/>
              </a:rPr>
              <a:t>2</a:t>
            </a:r>
            <a:r>
              <a:rPr lang="en-US">
                <a:solidFill>
                  <a:srgbClr val="2D2D8A"/>
                </a:solidFill>
              </a:rPr>
              <a:t>(</a:t>
            </a:r>
            <a:r>
              <a:rPr lang="en-US" i="1">
                <a:solidFill>
                  <a:srgbClr val="2D2D8A"/>
                </a:solidFill>
              </a:rPr>
              <a:t>aq</a:t>
            </a:r>
            <a:r>
              <a:rPr lang="en-US">
                <a:solidFill>
                  <a:srgbClr val="2D2D8A"/>
                </a:solidFill>
              </a:rPr>
              <a:t>)</a:t>
            </a:r>
            <a:r>
              <a:rPr lang="en-US">
                <a:solidFill>
                  <a:srgbClr val="2D2D8A"/>
                </a:solidFill>
                <a:cs typeface="Arial" pitchFamily="34" charset="0"/>
              </a:rPr>
              <a:t> </a:t>
            </a:r>
            <a:r>
              <a:rPr lang="en-US">
                <a:solidFill>
                  <a:srgbClr val="2D2D8A"/>
                </a:solidFill>
              </a:rPr>
              <a:t>→</a:t>
            </a:r>
            <a:r>
              <a:rPr lang="en-US">
                <a:solidFill>
                  <a:srgbClr val="2D2D8A"/>
                </a:solidFill>
                <a:cs typeface="Arial" pitchFamily="34" charset="0"/>
              </a:rPr>
              <a:t> H</a:t>
            </a:r>
            <a:r>
              <a:rPr lang="en-US" baseline="-25000">
                <a:solidFill>
                  <a:srgbClr val="2D2D8A"/>
                </a:solidFill>
                <a:cs typeface="Arial" pitchFamily="34" charset="0"/>
              </a:rPr>
              <a:t>2</a:t>
            </a:r>
            <a:r>
              <a:rPr lang="en-US">
                <a:solidFill>
                  <a:srgbClr val="2D2D8A"/>
                </a:solidFill>
                <a:cs typeface="Arial" pitchFamily="34" charset="0"/>
              </a:rPr>
              <a:t>O(</a:t>
            </a:r>
            <a:r>
              <a:rPr lang="en-US" i="1">
                <a:solidFill>
                  <a:srgbClr val="2D2D8A"/>
                </a:solidFill>
                <a:cs typeface="Arial" pitchFamily="34" charset="0"/>
              </a:rPr>
              <a:t>l</a:t>
            </a:r>
            <a:r>
              <a:rPr lang="en-US">
                <a:solidFill>
                  <a:srgbClr val="2D2D8A"/>
                </a:solidFill>
                <a:cs typeface="Arial" pitchFamily="34" charset="0"/>
              </a:rPr>
              <a:t>) + BaCl</a:t>
            </a:r>
            <a:r>
              <a:rPr lang="en-US" baseline="-25000">
                <a:solidFill>
                  <a:srgbClr val="2D2D8A"/>
                </a:solidFill>
                <a:cs typeface="Arial" pitchFamily="34" charset="0"/>
              </a:rPr>
              <a:t>2</a:t>
            </a:r>
            <a:r>
              <a:rPr lang="en-US">
                <a:solidFill>
                  <a:srgbClr val="2D2D8A"/>
                </a:solidFill>
                <a:cs typeface="Arial" pitchFamily="34" charset="0"/>
              </a:rPr>
              <a:t> </a:t>
            </a:r>
          </a:p>
        </p:txBody>
      </p:sp>
      <p:sp>
        <p:nvSpPr>
          <p:cNvPr id="67590" name="Rectangle 6"/>
          <p:cNvSpPr>
            <a:spLocks noChangeArrowheads="1"/>
          </p:cNvSpPr>
          <p:nvPr/>
        </p:nvSpPr>
        <p:spPr bwMode="auto">
          <a:xfrm>
            <a:off x="533400" y="3013076"/>
            <a:ext cx="77724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solidFill>
                  <a:srgbClr val="2D2D8A"/>
                </a:solidFill>
              </a:rPr>
              <a:t>2 HCl(</a:t>
            </a:r>
            <a:r>
              <a:rPr lang="en-US" i="1">
                <a:solidFill>
                  <a:srgbClr val="2D2D8A"/>
                </a:solidFill>
              </a:rPr>
              <a:t>aq</a:t>
            </a:r>
            <a:r>
              <a:rPr lang="en-US">
                <a:solidFill>
                  <a:srgbClr val="2D2D8A"/>
                </a:solidFill>
              </a:rPr>
              <a:t>) + Ba(OH)</a:t>
            </a:r>
            <a:r>
              <a:rPr lang="en-US" baseline="-25000">
                <a:solidFill>
                  <a:srgbClr val="2D2D8A"/>
                </a:solidFill>
              </a:rPr>
              <a:t>2</a:t>
            </a:r>
            <a:r>
              <a:rPr lang="en-US">
                <a:solidFill>
                  <a:srgbClr val="2D2D8A"/>
                </a:solidFill>
              </a:rPr>
              <a:t>(</a:t>
            </a:r>
            <a:r>
              <a:rPr lang="en-US" i="1">
                <a:solidFill>
                  <a:srgbClr val="2D2D8A"/>
                </a:solidFill>
              </a:rPr>
              <a:t>aq</a:t>
            </a:r>
            <a:r>
              <a:rPr lang="en-US">
                <a:solidFill>
                  <a:srgbClr val="2D2D8A"/>
                </a:solidFill>
              </a:rPr>
              <a:t>) </a:t>
            </a:r>
            <a:r>
              <a:rPr lang="en-US">
                <a:solidFill>
                  <a:srgbClr val="2D2D8A"/>
                </a:solidFill>
                <a:latin typeface="Symbol" pitchFamily="18" charset="2"/>
              </a:rPr>
              <a:t>®</a:t>
            </a:r>
            <a:r>
              <a:rPr lang="en-US">
                <a:solidFill>
                  <a:srgbClr val="2D2D8A"/>
                </a:solidFill>
              </a:rPr>
              <a:t> 2 H</a:t>
            </a:r>
            <a:r>
              <a:rPr lang="en-US" baseline="-25000">
                <a:solidFill>
                  <a:srgbClr val="2D2D8A"/>
                </a:solidFill>
              </a:rPr>
              <a:t>2</a:t>
            </a:r>
            <a:r>
              <a:rPr lang="en-US">
                <a:solidFill>
                  <a:srgbClr val="2D2D8A"/>
                </a:solidFill>
              </a:rPr>
              <a:t>O(</a:t>
            </a:r>
            <a:r>
              <a:rPr lang="en-US" i="1">
                <a:solidFill>
                  <a:srgbClr val="2D2D8A"/>
                </a:solidFill>
              </a:rPr>
              <a:t>l</a:t>
            </a:r>
            <a:r>
              <a:rPr lang="en-US">
                <a:solidFill>
                  <a:srgbClr val="2D2D8A"/>
                </a:solidFill>
              </a:rPr>
              <a:t>) + BaCl</a:t>
            </a:r>
            <a:r>
              <a:rPr lang="en-US" baseline="-25000">
                <a:solidFill>
                  <a:srgbClr val="2D2D8A"/>
                </a:solidFill>
              </a:rPr>
              <a:t>2</a:t>
            </a:r>
            <a:r>
              <a:rPr lang="en-US">
                <a:solidFill>
                  <a:srgbClr val="2D2D8A"/>
                </a:solidFill>
              </a:rPr>
              <a:t>(</a:t>
            </a:r>
            <a:r>
              <a:rPr lang="en-US" i="1">
                <a:solidFill>
                  <a:srgbClr val="2D2D8A"/>
                </a:solidFill>
              </a:rPr>
              <a:t>aq</a:t>
            </a:r>
            <a:r>
              <a:rPr lang="en-US">
                <a:solidFill>
                  <a:srgbClr val="2D2D8A"/>
                </a:solidFill>
              </a:rPr>
              <a:t>)</a:t>
            </a:r>
          </a:p>
        </p:txBody>
      </p:sp>
      <p:sp>
        <p:nvSpPr>
          <p:cNvPr id="67591" name="Rectangle 7"/>
          <p:cNvSpPr>
            <a:spLocks noChangeArrowheads="1"/>
          </p:cNvSpPr>
          <p:nvPr/>
        </p:nvSpPr>
        <p:spPr bwMode="auto">
          <a:xfrm>
            <a:off x="381000" y="4419601"/>
            <a:ext cx="8305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solidFill>
                  <a:srgbClr val="2D2D8A"/>
                </a:solidFill>
              </a:rPr>
              <a:t>(H</a:t>
            </a:r>
            <a:r>
              <a:rPr lang="en-US" baseline="30000">
                <a:solidFill>
                  <a:srgbClr val="2D2D8A"/>
                </a:solidFill>
              </a:rPr>
              <a:t>+</a:t>
            </a:r>
            <a:r>
              <a:rPr lang="en-US">
                <a:solidFill>
                  <a:srgbClr val="2D2D8A"/>
                </a:solidFill>
              </a:rPr>
              <a:t> + SO</a:t>
            </a:r>
            <a:r>
              <a:rPr lang="en-US" baseline="-25000">
                <a:solidFill>
                  <a:srgbClr val="2D2D8A"/>
                </a:solidFill>
              </a:rPr>
              <a:t>4</a:t>
            </a:r>
            <a:r>
              <a:rPr lang="en-US" baseline="30000">
                <a:solidFill>
                  <a:srgbClr val="2D2D8A"/>
                </a:solidFill>
              </a:rPr>
              <a:t>2−</a:t>
            </a:r>
            <a:r>
              <a:rPr lang="en-US">
                <a:solidFill>
                  <a:srgbClr val="2D2D8A"/>
                </a:solidFill>
                <a:cs typeface="Arial" pitchFamily="34" charset="0"/>
              </a:rPr>
              <a:t>) + (Li</a:t>
            </a:r>
            <a:r>
              <a:rPr lang="en-US" baseline="30000">
                <a:solidFill>
                  <a:srgbClr val="2D2D8A"/>
                </a:solidFill>
                <a:cs typeface="Arial" pitchFamily="34" charset="0"/>
              </a:rPr>
              <a:t>+</a:t>
            </a:r>
            <a:r>
              <a:rPr lang="en-US">
                <a:solidFill>
                  <a:srgbClr val="2D2D8A"/>
                </a:solidFill>
                <a:cs typeface="Arial" pitchFamily="34" charset="0"/>
              </a:rPr>
              <a:t> + OH</a:t>
            </a:r>
            <a:r>
              <a:rPr lang="en-US" baseline="30000">
                <a:solidFill>
                  <a:srgbClr val="2D2D8A"/>
                </a:solidFill>
              </a:rPr>
              <a:t>−</a:t>
            </a:r>
            <a:r>
              <a:rPr lang="en-US">
                <a:solidFill>
                  <a:srgbClr val="2D2D8A"/>
                </a:solidFill>
                <a:cs typeface="Arial" pitchFamily="34" charset="0"/>
              </a:rPr>
              <a:t>) </a:t>
            </a:r>
            <a:r>
              <a:rPr lang="en-US">
                <a:solidFill>
                  <a:srgbClr val="2D2D8A"/>
                </a:solidFill>
              </a:rPr>
              <a:t>→</a:t>
            </a:r>
            <a:r>
              <a:rPr lang="en-US">
                <a:solidFill>
                  <a:srgbClr val="2D2D8A"/>
                </a:solidFill>
                <a:cs typeface="Arial" pitchFamily="34" charset="0"/>
              </a:rPr>
              <a:t> (H</a:t>
            </a:r>
            <a:r>
              <a:rPr lang="en-US" baseline="30000">
                <a:solidFill>
                  <a:srgbClr val="2D2D8A"/>
                </a:solidFill>
                <a:cs typeface="Arial" pitchFamily="34" charset="0"/>
              </a:rPr>
              <a:t>+</a:t>
            </a:r>
            <a:r>
              <a:rPr lang="en-US">
                <a:solidFill>
                  <a:srgbClr val="2D2D8A"/>
                </a:solidFill>
                <a:cs typeface="Arial" pitchFamily="34" charset="0"/>
              </a:rPr>
              <a:t> + OH</a:t>
            </a:r>
            <a:r>
              <a:rPr lang="en-US" baseline="30000">
                <a:solidFill>
                  <a:srgbClr val="2D2D8A"/>
                </a:solidFill>
                <a:cs typeface="Arial" pitchFamily="34" charset="0"/>
              </a:rPr>
              <a:t>−</a:t>
            </a:r>
            <a:r>
              <a:rPr lang="en-US">
                <a:solidFill>
                  <a:srgbClr val="2D2D8A"/>
                </a:solidFill>
                <a:cs typeface="Arial" pitchFamily="34" charset="0"/>
              </a:rPr>
              <a:t>) + (Li</a:t>
            </a:r>
            <a:r>
              <a:rPr lang="en-US" baseline="30000">
                <a:solidFill>
                  <a:srgbClr val="2D2D8A"/>
                </a:solidFill>
                <a:cs typeface="Arial" pitchFamily="34" charset="0"/>
              </a:rPr>
              <a:t>+</a:t>
            </a:r>
            <a:r>
              <a:rPr lang="en-US">
                <a:solidFill>
                  <a:srgbClr val="2D2D8A"/>
                </a:solidFill>
                <a:cs typeface="Arial" pitchFamily="34" charset="0"/>
              </a:rPr>
              <a:t> + SO</a:t>
            </a:r>
            <a:r>
              <a:rPr lang="en-US" baseline="-25000">
                <a:solidFill>
                  <a:srgbClr val="2D2D8A"/>
                </a:solidFill>
                <a:cs typeface="Arial" pitchFamily="34" charset="0"/>
              </a:rPr>
              <a:t>4</a:t>
            </a:r>
            <a:r>
              <a:rPr lang="en-US" baseline="30000">
                <a:solidFill>
                  <a:srgbClr val="2D2D8A"/>
                </a:solidFill>
                <a:cs typeface="Arial" pitchFamily="34" charset="0"/>
              </a:rPr>
              <a:t>2−</a:t>
            </a:r>
            <a:r>
              <a:rPr lang="en-US">
                <a:solidFill>
                  <a:srgbClr val="2D2D8A"/>
                </a:solidFill>
                <a:cs typeface="Arial" pitchFamily="34" charset="0"/>
              </a:rPr>
              <a:t>) </a:t>
            </a:r>
          </a:p>
        </p:txBody>
      </p:sp>
      <p:sp>
        <p:nvSpPr>
          <p:cNvPr id="67592" name="Rectangle 8"/>
          <p:cNvSpPr>
            <a:spLocks noChangeArrowheads="1"/>
          </p:cNvSpPr>
          <p:nvPr/>
        </p:nvSpPr>
        <p:spPr bwMode="auto">
          <a:xfrm>
            <a:off x="457200" y="4953001"/>
            <a:ext cx="6934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solidFill>
                  <a:srgbClr val="2D2D8A"/>
                </a:solidFill>
              </a:rPr>
              <a:t>H</a:t>
            </a:r>
            <a:r>
              <a:rPr lang="en-US" baseline="-25000">
                <a:solidFill>
                  <a:srgbClr val="2D2D8A"/>
                </a:solidFill>
              </a:rPr>
              <a:t>2</a:t>
            </a:r>
            <a:r>
              <a:rPr lang="en-US">
                <a:solidFill>
                  <a:srgbClr val="2D2D8A"/>
                </a:solidFill>
              </a:rPr>
              <a:t>SO</a:t>
            </a:r>
            <a:r>
              <a:rPr lang="en-US" baseline="-25000">
                <a:solidFill>
                  <a:srgbClr val="2D2D8A"/>
                </a:solidFill>
              </a:rPr>
              <a:t>4</a:t>
            </a:r>
            <a:r>
              <a:rPr lang="en-US">
                <a:solidFill>
                  <a:srgbClr val="2D2D8A"/>
                </a:solidFill>
              </a:rPr>
              <a:t>(</a:t>
            </a:r>
            <a:r>
              <a:rPr lang="en-US" i="1">
                <a:solidFill>
                  <a:srgbClr val="2D2D8A"/>
                </a:solidFill>
              </a:rPr>
              <a:t>aq</a:t>
            </a:r>
            <a:r>
              <a:rPr lang="en-US">
                <a:solidFill>
                  <a:srgbClr val="2D2D8A"/>
                </a:solidFill>
              </a:rPr>
              <a:t>)</a:t>
            </a:r>
            <a:r>
              <a:rPr lang="en-US">
                <a:solidFill>
                  <a:srgbClr val="2D2D8A"/>
                </a:solidFill>
                <a:cs typeface="Arial" pitchFamily="34" charset="0"/>
              </a:rPr>
              <a:t> + LiOH</a:t>
            </a:r>
            <a:r>
              <a:rPr lang="en-US">
                <a:solidFill>
                  <a:srgbClr val="2D2D8A"/>
                </a:solidFill>
              </a:rPr>
              <a:t>(</a:t>
            </a:r>
            <a:r>
              <a:rPr lang="en-US" i="1">
                <a:solidFill>
                  <a:srgbClr val="2D2D8A"/>
                </a:solidFill>
              </a:rPr>
              <a:t>aq</a:t>
            </a:r>
            <a:r>
              <a:rPr lang="en-US">
                <a:solidFill>
                  <a:srgbClr val="2D2D8A"/>
                </a:solidFill>
              </a:rPr>
              <a:t>)</a:t>
            </a:r>
            <a:r>
              <a:rPr lang="en-US">
                <a:solidFill>
                  <a:srgbClr val="2D2D8A"/>
                </a:solidFill>
                <a:cs typeface="Arial" pitchFamily="34" charset="0"/>
              </a:rPr>
              <a:t> </a:t>
            </a:r>
            <a:r>
              <a:rPr lang="en-US">
                <a:solidFill>
                  <a:srgbClr val="2D2D8A"/>
                </a:solidFill>
              </a:rPr>
              <a:t>→</a:t>
            </a:r>
            <a:r>
              <a:rPr lang="en-US">
                <a:solidFill>
                  <a:srgbClr val="2D2D8A"/>
                </a:solidFill>
                <a:cs typeface="Arial" pitchFamily="34" charset="0"/>
              </a:rPr>
              <a:t> H</a:t>
            </a:r>
            <a:r>
              <a:rPr lang="en-US" baseline="-25000">
                <a:solidFill>
                  <a:srgbClr val="2D2D8A"/>
                </a:solidFill>
                <a:cs typeface="Arial" pitchFamily="34" charset="0"/>
              </a:rPr>
              <a:t>2</a:t>
            </a:r>
            <a:r>
              <a:rPr lang="en-US">
                <a:solidFill>
                  <a:srgbClr val="2D2D8A"/>
                </a:solidFill>
                <a:cs typeface="Arial" pitchFamily="34" charset="0"/>
              </a:rPr>
              <a:t>O(</a:t>
            </a:r>
            <a:r>
              <a:rPr lang="en-US" i="1">
                <a:solidFill>
                  <a:srgbClr val="2D2D8A"/>
                </a:solidFill>
                <a:cs typeface="Arial" pitchFamily="34" charset="0"/>
              </a:rPr>
              <a:t>l</a:t>
            </a:r>
            <a:r>
              <a:rPr lang="en-US">
                <a:solidFill>
                  <a:srgbClr val="2D2D8A"/>
                </a:solidFill>
                <a:cs typeface="Arial" pitchFamily="34" charset="0"/>
              </a:rPr>
              <a:t>) + Li</a:t>
            </a:r>
            <a:r>
              <a:rPr lang="en-US" baseline="-25000">
                <a:solidFill>
                  <a:srgbClr val="2D2D8A"/>
                </a:solidFill>
                <a:cs typeface="Arial" pitchFamily="34" charset="0"/>
              </a:rPr>
              <a:t>2</a:t>
            </a:r>
            <a:r>
              <a:rPr lang="en-US">
                <a:solidFill>
                  <a:srgbClr val="2D2D8A"/>
                </a:solidFill>
                <a:cs typeface="Arial" pitchFamily="34" charset="0"/>
              </a:rPr>
              <a:t>SO</a:t>
            </a:r>
            <a:r>
              <a:rPr lang="en-US" baseline="-25000">
                <a:solidFill>
                  <a:srgbClr val="2D2D8A"/>
                </a:solidFill>
                <a:cs typeface="Arial" pitchFamily="34" charset="0"/>
              </a:rPr>
              <a:t>4</a:t>
            </a:r>
            <a:r>
              <a:rPr lang="en-US">
                <a:solidFill>
                  <a:srgbClr val="2D2D8A"/>
                </a:solidFill>
                <a:cs typeface="Arial" pitchFamily="34" charset="0"/>
              </a:rPr>
              <a:t> </a:t>
            </a:r>
            <a:endParaRPr lang="en-US">
              <a:solidFill>
                <a:srgbClr val="2D2D8A"/>
              </a:solidFill>
            </a:endParaRPr>
          </a:p>
        </p:txBody>
      </p:sp>
      <p:sp>
        <p:nvSpPr>
          <p:cNvPr id="67593" name="Rectangle 9"/>
          <p:cNvSpPr>
            <a:spLocks noChangeArrowheads="1"/>
          </p:cNvSpPr>
          <p:nvPr/>
        </p:nvSpPr>
        <p:spPr bwMode="auto">
          <a:xfrm>
            <a:off x="457200" y="5486401"/>
            <a:ext cx="7467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solidFill>
                  <a:srgbClr val="2D2D8A"/>
                </a:solidFill>
              </a:rPr>
              <a:t>H</a:t>
            </a:r>
            <a:r>
              <a:rPr lang="en-US" baseline="-25000">
                <a:solidFill>
                  <a:srgbClr val="2D2D8A"/>
                </a:solidFill>
              </a:rPr>
              <a:t>2</a:t>
            </a:r>
            <a:r>
              <a:rPr lang="en-US">
                <a:solidFill>
                  <a:srgbClr val="2D2D8A"/>
                </a:solidFill>
              </a:rPr>
              <a:t>SO</a:t>
            </a:r>
            <a:r>
              <a:rPr lang="en-US" baseline="-25000">
                <a:solidFill>
                  <a:srgbClr val="2D2D8A"/>
                </a:solidFill>
              </a:rPr>
              <a:t>4</a:t>
            </a:r>
            <a:r>
              <a:rPr lang="en-US">
                <a:solidFill>
                  <a:srgbClr val="2D2D8A"/>
                </a:solidFill>
              </a:rPr>
              <a:t>(</a:t>
            </a:r>
            <a:r>
              <a:rPr lang="en-US" i="1">
                <a:solidFill>
                  <a:srgbClr val="2D2D8A"/>
                </a:solidFill>
              </a:rPr>
              <a:t>aq</a:t>
            </a:r>
            <a:r>
              <a:rPr lang="en-US">
                <a:solidFill>
                  <a:srgbClr val="2D2D8A"/>
                </a:solidFill>
              </a:rPr>
              <a:t>) + 2 LiOH(</a:t>
            </a:r>
            <a:r>
              <a:rPr lang="en-US" i="1">
                <a:solidFill>
                  <a:srgbClr val="2D2D8A"/>
                </a:solidFill>
              </a:rPr>
              <a:t>aq</a:t>
            </a:r>
            <a:r>
              <a:rPr lang="en-US">
                <a:solidFill>
                  <a:srgbClr val="2D2D8A"/>
                </a:solidFill>
              </a:rPr>
              <a:t>) </a:t>
            </a:r>
            <a:r>
              <a:rPr lang="en-US">
                <a:solidFill>
                  <a:srgbClr val="2D2D8A"/>
                </a:solidFill>
                <a:latin typeface="Symbol" pitchFamily="18" charset="2"/>
              </a:rPr>
              <a:t>®</a:t>
            </a:r>
            <a:r>
              <a:rPr lang="en-US">
                <a:solidFill>
                  <a:srgbClr val="2D2D8A"/>
                </a:solidFill>
              </a:rPr>
              <a:t> 2 H</a:t>
            </a:r>
            <a:r>
              <a:rPr lang="en-US" baseline="-25000">
                <a:solidFill>
                  <a:srgbClr val="2D2D8A"/>
                </a:solidFill>
              </a:rPr>
              <a:t>2</a:t>
            </a:r>
            <a:r>
              <a:rPr lang="en-US">
                <a:solidFill>
                  <a:srgbClr val="2D2D8A"/>
                </a:solidFill>
              </a:rPr>
              <a:t>O(</a:t>
            </a:r>
            <a:r>
              <a:rPr lang="en-US" i="1">
                <a:solidFill>
                  <a:srgbClr val="2D2D8A"/>
                </a:solidFill>
              </a:rPr>
              <a:t>l</a:t>
            </a:r>
            <a:r>
              <a:rPr lang="en-US">
                <a:solidFill>
                  <a:srgbClr val="2D2D8A"/>
                </a:solidFill>
              </a:rPr>
              <a:t>) + Li</a:t>
            </a:r>
            <a:r>
              <a:rPr lang="en-US" baseline="-25000">
                <a:solidFill>
                  <a:srgbClr val="2D2D8A"/>
                </a:solidFill>
              </a:rPr>
              <a:t>2</a:t>
            </a:r>
            <a:r>
              <a:rPr lang="en-US">
                <a:solidFill>
                  <a:srgbClr val="2D2D8A"/>
                </a:solidFill>
              </a:rPr>
              <a:t>SO</a:t>
            </a:r>
            <a:r>
              <a:rPr lang="en-US" baseline="-25000">
                <a:solidFill>
                  <a:srgbClr val="2D2D8A"/>
                </a:solidFill>
              </a:rPr>
              <a:t>4</a:t>
            </a:r>
            <a:r>
              <a:rPr lang="en-US">
                <a:solidFill>
                  <a:srgbClr val="2D2D8A"/>
                </a:solidFill>
              </a:rPr>
              <a:t>(</a:t>
            </a:r>
            <a:r>
              <a:rPr lang="en-US" i="1">
                <a:solidFill>
                  <a:srgbClr val="2D2D8A"/>
                </a:solidFill>
              </a:rPr>
              <a:t>aq</a:t>
            </a:r>
            <a:r>
              <a:rPr lang="en-US">
                <a:solidFill>
                  <a:srgbClr val="2D2D8A"/>
                </a:solidFill>
              </a:rPr>
              <a:t>)</a:t>
            </a:r>
            <a:endParaRPr lang="en-US" b="1">
              <a:solidFill>
                <a:srgbClr val="2D2D8A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9441"/>
          </a:xfrm>
        </p:spPr>
        <p:txBody>
          <a:bodyPr lIns="457200" anchor="t">
            <a:spAutoFit/>
          </a:bodyPr>
          <a:lstStyle/>
          <a:p>
            <a:pPr eaLnBrk="1" hangingPunct="1"/>
            <a:r>
              <a:rPr lang="en-US" smtClean="0">
                <a:solidFill>
                  <a:srgbClr val="ED6B06"/>
                </a:solidFill>
                <a:ea typeface="ヒラギノ角ゴ Pro W3" pitchFamily="127" charset="-128"/>
                <a:cs typeface="Arial" pitchFamily="34" charset="0"/>
              </a:rPr>
              <a:t>Acid–Base Titrations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1" y="990600"/>
            <a:ext cx="7977188" cy="501015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ea typeface="+mn-ea"/>
              </a:rPr>
              <a:t>In a </a:t>
            </a:r>
            <a:r>
              <a:rPr lang="en-US" b="1" dirty="0" smtClean="0">
                <a:solidFill>
                  <a:schemeClr val="accent6"/>
                </a:solidFill>
                <a:ea typeface="+mn-ea"/>
              </a:rPr>
              <a:t>titration</a:t>
            </a:r>
            <a:r>
              <a:rPr lang="en-US" dirty="0" smtClean="0">
                <a:ea typeface="+mn-ea"/>
              </a:rPr>
              <a:t>, a substance in a solution </a:t>
            </a:r>
            <a:br>
              <a:rPr lang="en-US" dirty="0" smtClean="0">
                <a:ea typeface="+mn-ea"/>
              </a:rPr>
            </a:br>
            <a:r>
              <a:rPr lang="en-US" dirty="0" smtClean="0">
                <a:ea typeface="+mn-ea"/>
              </a:rPr>
              <a:t>of known concentration is reacted with another substance in a solution of unknown concentration. </a:t>
            </a:r>
          </a:p>
          <a:p>
            <a:pPr>
              <a:defRPr/>
            </a:pPr>
            <a:r>
              <a:rPr lang="en-US" dirty="0" smtClean="0">
                <a:ea typeface="+mn-ea"/>
              </a:rPr>
              <a:t>At this point, called the </a:t>
            </a:r>
            <a:r>
              <a:rPr lang="en-US" b="1" dirty="0" smtClean="0">
                <a:solidFill>
                  <a:schemeClr val="accent6"/>
                </a:solidFill>
                <a:ea typeface="+mn-ea"/>
              </a:rPr>
              <a:t>endpoint</a:t>
            </a:r>
            <a:r>
              <a:rPr lang="en-US" dirty="0" smtClean="0">
                <a:ea typeface="+mn-ea"/>
              </a:rPr>
              <a:t>, the reactants are in their stoichiometric ratio.</a:t>
            </a:r>
          </a:p>
          <a:p>
            <a:pPr lvl="1">
              <a:lnSpc>
                <a:spcPct val="95000"/>
              </a:lnSpc>
              <a:defRPr/>
            </a:pPr>
            <a:r>
              <a:rPr lang="en-US" sz="2400" dirty="0">
                <a:solidFill>
                  <a:srgbClr val="3333CC"/>
                </a:solidFill>
              </a:rPr>
              <a:t>T</a:t>
            </a:r>
            <a:r>
              <a:rPr lang="en-US" sz="2400" dirty="0" smtClean="0">
                <a:solidFill>
                  <a:srgbClr val="3333CC"/>
                </a:solidFill>
              </a:rPr>
              <a:t>he unknown solution is added slowly from an instrument called a </a:t>
            </a:r>
            <a:r>
              <a:rPr lang="en-US" sz="2400" b="1" dirty="0" smtClean="0">
                <a:solidFill>
                  <a:schemeClr val="accent6"/>
                </a:solidFill>
              </a:rPr>
              <a:t>burette.</a:t>
            </a:r>
            <a:endParaRPr lang="en-US" sz="2400" dirty="0" smtClean="0">
              <a:solidFill>
                <a:schemeClr val="accent6"/>
              </a:solidFill>
            </a:endParaRPr>
          </a:p>
          <a:p>
            <a:pPr lvl="2">
              <a:lnSpc>
                <a:spcPct val="95000"/>
              </a:lnSpc>
              <a:defRPr/>
            </a:pPr>
            <a:r>
              <a:rPr lang="en-US" sz="2000" dirty="0">
                <a:solidFill>
                  <a:srgbClr val="3333CC"/>
                </a:solidFill>
              </a:rPr>
              <a:t>A</a:t>
            </a:r>
            <a:r>
              <a:rPr lang="en-US" sz="2000" dirty="0" smtClean="0">
                <a:solidFill>
                  <a:srgbClr val="3333CC"/>
                </a:solidFill>
              </a:rPr>
              <a:t> long glass tube with precise volume markings that allows small additions of solution</a:t>
            </a:r>
          </a:p>
          <a:p>
            <a:pPr marL="742950" lvl="2" indent="-342900">
              <a:defRPr/>
            </a:pPr>
            <a:r>
              <a:rPr lang="en-US" dirty="0">
                <a:solidFill>
                  <a:srgbClr val="3333CC"/>
                </a:solidFill>
              </a:rPr>
              <a:t>T</a:t>
            </a:r>
            <a:r>
              <a:rPr lang="en-US" dirty="0" smtClean="0">
                <a:solidFill>
                  <a:srgbClr val="3333CC"/>
                </a:solidFill>
              </a:rPr>
              <a:t>he titrant is the solution in the burette.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9441"/>
          </a:xfrm>
        </p:spPr>
        <p:txBody>
          <a:bodyPr lIns="457200" anchor="t">
            <a:spAutoFit/>
          </a:bodyPr>
          <a:lstStyle/>
          <a:p>
            <a:pPr eaLnBrk="1" hangingPunct="1"/>
            <a:r>
              <a:rPr lang="en-US" smtClean="0">
                <a:solidFill>
                  <a:srgbClr val="ED6B06"/>
                </a:solidFill>
                <a:ea typeface="ヒラギノ角ゴ Pro W3" pitchFamily="127" charset="-128"/>
                <a:cs typeface="Arial" pitchFamily="34" charset="0"/>
              </a:rPr>
              <a:t>Acid–Base Titrations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5125" y="1141415"/>
            <a:ext cx="8229600" cy="4511675"/>
          </a:xfrm>
        </p:spPr>
        <p:txBody>
          <a:bodyPr/>
          <a:lstStyle/>
          <a:p>
            <a:pPr>
              <a:defRPr/>
            </a:pPr>
            <a:r>
              <a:rPr lang="en-US" sz="2800" dirty="0" smtClean="0">
                <a:ea typeface="+mn-ea"/>
              </a:rPr>
              <a:t>In acid–base titrations, because both the reactant and product solutions are colorless, a chemical is added that changes color when the solution undergoes large changes in acidity/alkalinity.</a:t>
            </a:r>
          </a:p>
          <a:p>
            <a:pPr lvl="1">
              <a:defRPr/>
            </a:pPr>
            <a:r>
              <a:rPr lang="en-US" sz="2400" dirty="0">
                <a:solidFill>
                  <a:srgbClr val="3333CC"/>
                </a:solidFill>
              </a:rPr>
              <a:t>T</a:t>
            </a:r>
            <a:r>
              <a:rPr lang="en-US" sz="2400" dirty="0" smtClean="0">
                <a:solidFill>
                  <a:srgbClr val="3333CC"/>
                </a:solidFill>
              </a:rPr>
              <a:t>he chemical is called an </a:t>
            </a:r>
            <a:r>
              <a:rPr lang="en-US" sz="2400" b="1" dirty="0" smtClean="0">
                <a:solidFill>
                  <a:schemeClr val="accent6"/>
                </a:solidFill>
              </a:rPr>
              <a:t>indicator.</a:t>
            </a:r>
            <a:endParaRPr lang="en-US" sz="2400" dirty="0" smtClean="0">
              <a:solidFill>
                <a:schemeClr val="accent6"/>
              </a:solidFill>
            </a:endParaRPr>
          </a:p>
          <a:p>
            <a:pPr>
              <a:defRPr/>
            </a:pPr>
            <a:r>
              <a:rPr lang="en-US" sz="2800" dirty="0" smtClean="0">
                <a:ea typeface="+mn-ea"/>
              </a:rPr>
              <a:t>At the endpoint of an acid–base titration, the number of moles of H</a:t>
            </a:r>
            <a:r>
              <a:rPr lang="en-US" sz="2800" baseline="30000" dirty="0" smtClean="0">
                <a:ea typeface="+mn-ea"/>
              </a:rPr>
              <a:t>+</a:t>
            </a:r>
            <a:r>
              <a:rPr lang="en-US" sz="2800" dirty="0" smtClean="0">
                <a:ea typeface="+mn-ea"/>
              </a:rPr>
              <a:t> equals the number of moles of OH</a:t>
            </a:r>
            <a:r>
              <a:rPr lang="en-US" sz="2800" baseline="30000" dirty="0" smtClean="0">
                <a:ea typeface="+mn-ea"/>
                <a:sym typeface="Symbol" pitchFamily="18" charset="2"/>
              </a:rPr>
              <a:t></a:t>
            </a:r>
            <a:r>
              <a:rPr lang="en-US" sz="2800" dirty="0" smtClean="0">
                <a:ea typeface="+mn-ea"/>
                <a:sym typeface="Symbol" pitchFamily="18" charset="2"/>
              </a:rPr>
              <a:t>.</a:t>
            </a:r>
            <a:r>
              <a:rPr lang="en-US" sz="2800" dirty="0" smtClean="0">
                <a:ea typeface="+mn-ea"/>
              </a:rPr>
              <a:t> </a:t>
            </a:r>
          </a:p>
          <a:p>
            <a:pPr lvl="1">
              <a:defRPr/>
            </a:pPr>
            <a:r>
              <a:rPr lang="en-US" sz="2400" dirty="0" smtClean="0">
                <a:solidFill>
                  <a:srgbClr val="3333CC"/>
                </a:solidFill>
              </a:rPr>
              <a:t>This is also known as the </a:t>
            </a:r>
            <a:r>
              <a:rPr lang="en-US" sz="2400" b="1" dirty="0" smtClean="0">
                <a:solidFill>
                  <a:schemeClr val="accent6"/>
                </a:solidFill>
              </a:rPr>
              <a:t>equivalence point.</a:t>
            </a:r>
            <a:endParaRPr lang="en-US" sz="2400" dirty="0" smtClean="0">
              <a:solidFill>
                <a:schemeClr val="accent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9441"/>
          </a:xfrm>
        </p:spPr>
        <p:txBody>
          <a:bodyPr lIns="457200" anchor="t">
            <a:spAutoFit/>
          </a:bodyPr>
          <a:lstStyle/>
          <a:p>
            <a:pPr eaLnBrk="1" hangingPunct="1"/>
            <a:r>
              <a:rPr lang="en-US" smtClean="0">
                <a:solidFill>
                  <a:srgbClr val="ED6B06"/>
                </a:solidFill>
                <a:ea typeface="ヒラギノ角ゴ Pro W3" pitchFamily="127" charset="-128"/>
                <a:cs typeface="Arial" pitchFamily="34" charset="0"/>
              </a:rPr>
              <a:t>Acid–Base Titration</a:t>
            </a:r>
          </a:p>
        </p:txBody>
      </p:sp>
      <p:pic>
        <p:nvPicPr>
          <p:cNvPr id="70659" name="Picture 5" descr="Z:\50627 IRDVD Tro Chemistry A Molecular Approach\Working Files 50627\JPEG 50627\ch04\04_19_Figure.jpg"/>
          <p:cNvPicPr>
            <a:picLocks noChangeAspect="1" noChangeArrowheads="1"/>
          </p:cNvPicPr>
          <p:nvPr/>
        </p:nvPicPr>
        <p:blipFill>
          <a:blip r:embed="rId3" cstate="print"/>
          <a:srcRect b="3490"/>
          <a:stretch>
            <a:fillRect/>
          </a:stretch>
        </p:blipFill>
        <p:spPr bwMode="auto">
          <a:xfrm>
            <a:off x="1787526" y="758825"/>
            <a:ext cx="5568950" cy="564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9441"/>
          </a:xfrm>
        </p:spPr>
        <p:txBody>
          <a:bodyPr lIns="457200" anchor="t">
            <a:spAutoFit/>
          </a:bodyPr>
          <a:lstStyle/>
          <a:p>
            <a:pPr eaLnBrk="1" hangingPunct="1"/>
            <a:r>
              <a:rPr lang="en-US" smtClean="0">
                <a:solidFill>
                  <a:srgbClr val="ED6B06"/>
                </a:solidFill>
                <a:ea typeface="ヒラギノ角ゴ Pro W3" pitchFamily="127" charset="-128"/>
                <a:cs typeface="Arial" pitchFamily="34" charset="0"/>
              </a:rPr>
              <a:t>Titration</a:t>
            </a:r>
          </a:p>
        </p:txBody>
      </p:sp>
      <p:sp>
        <p:nvSpPr>
          <p:cNvPr id="71683" name="Content Placeholder 2"/>
          <p:cNvSpPr>
            <a:spLocks noGrp="1"/>
          </p:cNvSpPr>
          <p:nvPr>
            <p:ph idx="1"/>
          </p:nvPr>
        </p:nvSpPr>
        <p:spPr>
          <a:xfrm>
            <a:off x="28575" y="4191000"/>
            <a:ext cx="8763000" cy="2135188"/>
          </a:xfrm>
        </p:spPr>
        <p:txBody>
          <a:bodyPr/>
          <a:lstStyle/>
          <a:p>
            <a:pPr>
              <a:buFontTx/>
              <a:buNone/>
            </a:pPr>
            <a:endParaRPr lang="en-US" smtClean="0">
              <a:ea typeface="ヒラギノ角ゴ Pro W3" pitchFamily="127" charset="-128"/>
            </a:endParaRPr>
          </a:p>
          <a:p>
            <a:pPr marL="685800" lvl="2"/>
            <a:r>
              <a:rPr lang="en-US" smtClean="0">
                <a:solidFill>
                  <a:srgbClr val="3333CC"/>
                </a:solidFill>
                <a:ea typeface="ヒラギノ角ゴ Pro W3" pitchFamily="127" charset="-128"/>
              </a:rPr>
              <a:t>In this titration, NaOH is added to a dilute HCl solution. When the NaOH and HCl reach stoichiometric proportions (the equivalence point), the phenolphthalein indicator changes color to pink.</a:t>
            </a:r>
          </a:p>
        </p:txBody>
      </p:sp>
      <p:pic>
        <p:nvPicPr>
          <p:cNvPr id="71684" name="Picture 6" descr="Z:\50627 IRDVD Tro Chemistry A Molecular Approach\Working Files 50627\JPEG 50627\ch04\04_20_Figure.jpg"/>
          <p:cNvPicPr>
            <a:picLocks noChangeAspect="1" noChangeArrowheads="1"/>
          </p:cNvPicPr>
          <p:nvPr/>
        </p:nvPicPr>
        <p:blipFill>
          <a:blip r:embed="rId3" cstate="print"/>
          <a:srcRect b="3143"/>
          <a:stretch>
            <a:fillRect/>
          </a:stretch>
        </p:blipFill>
        <p:spPr bwMode="auto">
          <a:xfrm>
            <a:off x="1120776" y="827090"/>
            <a:ext cx="6902450" cy="3576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9441"/>
          </a:xfrm>
        </p:spPr>
        <p:txBody>
          <a:bodyPr lIns="457200" anchor="t">
            <a:spAutoFit/>
          </a:bodyPr>
          <a:lstStyle/>
          <a:p>
            <a:pPr eaLnBrk="1" hangingPunct="1"/>
            <a:r>
              <a:rPr lang="en-US" smtClean="0">
                <a:solidFill>
                  <a:srgbClr val="ED6B06"/>
                </a:solidFill>
                <a:ea typeface="ヒラギノ角ゴ Pro W3" pitchFamily="127" charset="-128"/>
                <a:cs typeface="Arial" pitchFamily="34" charset="0"/>
              </a:rPr>
              <a:t>Gas-Evolving Reactions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141415"/>
            <a:ext cx="8839200" cy="4351337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ea typeface="+mn-ea"/>
              </a:rPr>
              <a:t>Some reactions form a gas directly from the ion exchange.</a:t>
            </a:r>
          </a:p>
          <a:p>
            <a:pPr algn="ctr" eaLnBrk="1" hangingPunct="1">
              <a:buFontTx/>
              <a:buNone/>
              <a:defRPr/>
            </a:pPr>
            <a:r>
              <a:rPr lang="en-US" dirty="0" smtClean="0">
                <a:solidFill>
                  <a:schemeClr val="accent6"/>
                </a:solidFill>
                <a:ea typeface="+mn-ea"/>
              </a:rPr>
              <a:t>K</a:t>
            </a:r>
            <a:r>
              <a:rPr lang="en-US" baseline="-25000" dirty="0" smtClean="0">
                <a:solidFill>
                  <a:schemeClr val="accent6"/>
                </a:solidFill>
                <a:ea typeface="+mn-ea"/>
              </a:rPr>
              <a:t>2</a:t>
            </a:r>
            <a:r>
              <a:rPr lang="en-US" dirty="0" smtClean="0">
                <a:solidFill>
                  <a:schemeClr val="accent6"/>
                </a:solidFill>
                <a:ea typeface="+mn-ea"/>
              </a:rPr>
              <a:t>S(</a:t>
            </a:r>
            <a:r>
              <a:rPr lang="en-US" i="1" dirty="0" smtClean="0">
                <a:solidFill>
                  <a:schemeClr val="accent6"/>
                </a:solidFill>
                <a:ea typeface="+mn-ea"/>
              </a:rPr>
              <a:t>aq</a:t>
            </a:r>
            <a:r>
              <a:rPr lang="en-US" dirty="0" smtClean="0">
                <a:solidFill>
                  <a:schemeClr val="accent6"/>
                </a:solidFill>
                <a:ea typeface="+mn-ea"/>
              </a:rPr>
              <a:t>) + H</a:t>
            </a:r>
            <a:r>
              <a:rPr lang="en-US" baseline="-25000" dirty="0" smtClean="0">
                <a:solidFill>
                  <a:schemeClr val="accent6"/>
                </a:solidFill>
                <a:ea typeface="+mn-ea"/>
              </a:rPr>
              <a:t>2</a:t>
            </a:r>
            <a:r>
              <a:rPr lang="en-US" dirty="0" smtClean="0">
                <a:solidFill>
                  <a:schemeClr val="accent6"/>
                </a:solidFill>
                <a:ea typeface="+mn-ea"/>
              </a:rPr>
              <a:t>SO</a:t>
            </a:r>
            <a:r>
              <a:rPr lang="en-US" baseline="-25000" dirty="0" smtClean="0">
                <a:solidFill>
                  <a:schemeClr val="accent6"/>
                </a:solidFill>
                <a:ea typeface="+mn-ea"/>
              </a:rPr>
              <a:t>4</a:t>
            </a:r>
            <a:r>
              <a:rPr lang="en-US" dirty="0" smtClean="0">
                <a:solidFill>
                  <a:schemeClr val="accent6"/>
                </a:solidFill>
                <a:ea typeface="+mn-ea"/>
              </a:rPr>
              <a:t>(</a:t>
            </a:r>
            <a:r>
              <a:rPr lang="en-US" i="1" dirty="0" smtClean="0">
                <a:solidFill>
                  <a:schemeClr val="accent6"/>
                </a:solidFill>
                <a:ea typeface="+mn-ea"/>
              </a:rPr>
              <a:t>aq</a:t>
            </a:r>
            <a:r>
              <a:rPr lang="en-US" dirty="0" smtClean="0">
                <a:solidFill>
                  <a:schemeClr val="accent6"/>
                </a:solidFill>
                <a:ea typeface="+mn-ea"/>
              </a:rPr>
              <a:t>) </a:t>
            </a:r>
            <a:r>
              <a:rPr lang="en-US" dirty="0" smtClean="0">
                <a:solidFill>
                  <a:schemeClr val="accent6"/>
                </a:solidFill>
                <a:ea typeface="+mn-ea"/>
                <a:sym typeface="Symbol" pitchFamily="18" charset="2"/>
              </a:rPr>
              <a:t></a:t>
            </a:r>
            <a:r>
              <a:rPr lang="en-US" dirty="0" smtClean="0">
                <a:solidFill>
                  <a:schemeClr val="accent6"/>
                </a:solidFill>
                <a:ea typeface="+mn-ea"/>
              </a:rPr>
              <a:t> K</a:t>
            </a:r>
            <a:r>
              <a:rPr lang="en-US" baseline="-25000" dirty="0" smtClean="0">
                <a:solidFill>
                  <a:schemeClr val="accent6"/>
                </a:solidFill>
                <a:ea typeface="+mn-ea"/>
              </a:rPr>
              <a:t>2</a:t>
            </a:r>
            <a:r>
              <a:rPr lang="en-US" dirty="0" smtClean="0">
                <a:solidFill>
                  <a:schemeClr val="accent6"/>
                </a:solidFill>
                <a:ea typeface="+mn-ea"/>
              </a:rPr>
              <a:t>SO</a:t>
            </a:r>
            <a:r>
              <a:rPr lang="en-US" baseline="-25000" dirty="0" smtClean="0">
                <a:solidFill>
                  <a:schemeClr val="accent6"/>
                </a:solidFill>
                <a:ea typeface="+mn-ea"/>
              </a:rPr>
              <a:t>4</a:t>
            </a:r>
            <a:r>
              <a:rPr lang="en-US" dirty="0" smtClean="0">
                <a:solidFill>
                  <a:schemeClr val="accent6"/>
                </a:solidFill>
                <a:ea typeface="+mn-ea"/>
              </a:rPr>
              <a:t>(</a:t>
            </a:r>
            <a:r>
              <a:rPr lang="en-US" i="1" dirty="0" smtClean="0">
                <a:solidFill>
                  <a:schemeClr val="accent6"/>
                </a:solidFill>
                <a:ea typeface="+mn-ea"/>
              </a:rPr>
              <a:t>aq</a:t>
            </a:r>
            <a:r>
              <a:rPr lang="en-US" dirty="0" smtClean="0">
                <a:solidFill>
                  <a:schemeClr val="accent6"/>
                </a:solidFill>
                <a:ea typeface="+mn-ea"/>
              </a:rPr>
              <a:t>) + H</a:t>
            </a:r>
            <a:r>
              <a:rPr lang="en-US" baseline="-25000" dirty="0" smtClean="0">
                <a:solidFill>
                  <a:schemeClr val="accent6"/>
                </a:solidFill>
                <a:ea typeface="+mn-ea"/>
              </a:rPr>
              <a:t>2</a:t>
            </a:r>
            <a:r>
              <a:rPr lang="en-US" dirty="0" smtClean="0">
                <a:solidFill>
                  <a:schemeClr val="accent6"/>
                </a:solidFill>
                <a:ea typeface="+mn-ea"/>
              </a:rPr>
              <a:t>S(</a:t>
            </a:r>
            <a:r>
              <a:rPr lang="en-US" i="1" dirty="0" smtClean="0">
                <a:solidFill>
                  <a:schemeClr val="accent6"/>
                </a:solidFill>
                <a:ea typeface="+mn-ea"/>
              </a:rPr>
              <a:t>g</a:t>
            </a:r>
            <a:r>
              <a:rPr lang="en-US" dirty="0" smtClean="0">
                <a:solidFill>
                  <a:schemeClr val="accent6"/>
                </a:solidFill>
                <a:ea typeface="+mn-ea"/>
              </a:rPr>
              <a:t>)</a:t>
            </a:r>
          </a:p>
          <a:p>
            <a:pPr eaLnBrk="1" hangingPunct="1">
              <a:defRPr/>
            </a:pPr>
            <a:r>
              <a:rPr lang="en-US" dirty="0" smtClean="0">
                <a:ea typeface="+mn-ea"/>
              </a:rPr>
              <a:t>Other reactions form a gas by the decomposition of one of the ion exchange products into a gas and water.</a:t>
            </a:r>
          </a:p>
          <a:p>
            <a:pPr algn="ctr" eaLnBrk="1" hangingPunct="1">
              <a:buFontTx/>
              <a:buNone/>
              <a:defRPr/>
            </a:pPr>
            <a:r>
              <a:rPr lang="en-US" sz="2800" dirty="0" smtClean="0">
                <a:solidFill>
                  <a:schemeClr val="accent6"/>
                </a:solidFill>
                <a:ea typeface="+mn-ea"/>
              </a:rPr>
              <a:t>NaHCO</a:t>
            </a:r>
            <a:r>
              <a:rPr lang="en-US" sz="2800" baseline="-25000" dirty="0" smtClean="0">
                <a:solidFill>
                  <a:schemeClr val="accent6"/>
                </a:solidFill>
                <a:ea typeface="+mn-ea"/>
              </a:rPr>
              <a:t>3</a:t>
            </a:r>
            <a:r>
              <a:rPr lang="en-US" sz="2800" dirty="0" smtClean="0">
                <a:solidFill>
                  <a:schemeClr val="accent6"/>
                </a:solidFill>
                <a:ea typeface="+mn-ea"/>
              </a:rPr>
              <a:t>(</a:t>
            </a:r>
            <a:r>
              <a:rPr lang="en-US" sz="2800" i="1" dirty="0" smtClean="0">
                <a:solidFill>
                  <a:schemeClr val="accent6"/>
                </a:solidFill>
                <a:ea typeface="+mn-ea"/>
              </a:rPr>
              <a:t>aq</a:t>
            </a:r>
            <a:r>
              <a:rPr lang="en-US" sz="2800" dirty="0" smtClean="0">
                <a:solidFill>
                  <a:schemeClr val="accent6"/>
                </a:solidFill>
                <a:ea typeface="+mn-ea"/>
              </a:rPr>
              <a:t>) + HCl(</a:t>
            </a:r>
            <a:r>
              <a:rPr lang="en-US" sz="2800" i="1" dirty="0" smtClean="0">
                <a:solidFill>
                  <a:schemeClr val="accent6"/>
                </a:solidFill>
                <a:ea typeface="+mn-ea"/>
              </a:rPr>
              <a:t>aq</a:t>
            </a:r>
            <a:r>
              <a:rPr lang="en-US" sz="2800" dirty="0" smtClean="0">
                <a:solidFill>
                  <a:schemeClr val="accent6"/>
                </a:solidFill>
                <a:ea typeface="+mn-ea"/>
              </a:rPr>
              <a:t>) </a:t>
            </a:r>
            <a:r>
              <a:rPr lang="en-US" sz="2800" dirty="0" smtClean="0">
                <a:solidFill>
                  <a:schemeClr val="accent6"/>
                </a:solidFill>
                <a:ea typeface="+mn-ea"/>
                <a:sym typeface="Symbol" pitchFamily="18" charset="2"/>
              </a:rPr>
              <a:t></a:t>
            </a:r>
            <a:r>
              <a:rPr lang="en-US" sz="2800" dirty="0" smtClean="0">
                <a:solidFill>
                  <a:schemeClr val="accent6"/>
                </a:solidFill>
                <a:ea typeface="+mn-ea"/>
              </a:rPr>
              <a:t> NaCl(</a:t>
            </a:r>
            <a:r>
              <a:rPr lang="en-US" sz="2800" i="1" dirty="0" smtClean="0">
                <a:solidFill>
                  <a:schemeClr val="accent6"/>
                </a:solidFill>
                <a:ea typeface="+mn-ea"/>
              </a:rPr>
              <a:t>aq</a:t>
            </a:r>
            <a:r>
              <a:rPr lang="en-US" sz="2800" dirty="0" smtClean="0">
                <a:solidFill>
                  <a:schemeClr val="accent6"/>
                </a:solidFill>
                <a:ea typeface="+mn-ea"/>
              </a:rPr>
              <a:t>) + H</a:t>
            </a:r>
            <a:r>
              <a:rPr lang="en-US" sz="2800" baseline="-25000" dirty="0" smtClean="0">
                <a:solidFill>
                  <a:schemeClr val="accent6"/>
                </a:solidFill>
                <a:ea typeface="+mn-ea"/>
              </a:rPr>
              <a:t>2</a:t>
            </a:r>
            <a:r>
              <a:rPr lang="en-US" sz="2800" dirty="0" smtClean="0">
                <a:solidFill>
                  <a:schemeClr val="accent6"/>
                </a:solidFill>
                <a:ea typeface="+mn-ea"/>
              </a:rPr>
              <a:t>CO</a:t>
            </a:r>
            <a:r>
              <a:rPr lang="en-US" sz="2800" baseline="-25000" dirty="0" smtClean="0">
                <a:solidFill>
                  <a:schemeClr val="accent6"/>
                </a:solidFill>
                <a:ea typeface="+mn-ea"/>
              </a:rPr>
              <a:t>3</a:t>
            </a:r>
            <a:r>
              <a:rPr lang="en-US" sz="2800" dirty="0" smtClean="0">
                <a:solidFill>
                  <a:schemeClr val="accent6"/>
                </a:solidFill>
                <a:ea typeface="+mn-ea"/>
              </a:rPr>
              <a:t>(</a:t>
            </a:r>
            <a:r>
              <a:rPr lang="en-US" sz="2800" i="1" dirty="0" smtClean="0">
                <a:solidFill>
                  <a:schemeClr val="accent6"/>
                </a:solidFill>
                <a:ea typeface="+mn-ea"/>
              </a:rPr>
              <a:t>aq</a:t>
            </a:r>
            <a:r>
              <a:rPr lang="en-US" sz="2800" dirty="0" smtClean="0">
                <a:solidFill>
                  <a:schemeClr val="accent6"/>
                </a:solidFill>
                <a:ea typeface="+mn-ea"/>
              </a:rPr>
              <a:t>)</a:t>
            </a:r>
          </a:p>
          <a:p>
            <a:pPr algn="ctr" eaLnBrk="1" hangingPunct="1">
              <a:buFontTx/>
              <a:buNone/>
              <a:defRPr/>
            </a:pPr>
            <a:r>
              <a:rPr lang="en-US" dirty="0" smtClean="0">
                <a:solidFill>
                  <a:schemeClr val="accent6"/>
                </a:solidFill>
                <a:ea typeface="+mn-ea"/>
              </a:rPr>
              <a:t>H</a:t>
            </a:r>
            <a:r>
              <a:rPr lang="en-US" baseline="-25000" dirty="0" smtClean="0">
                <a:solidFill>
                  <a:schemeClr val="accent6"/>
                </a:solidFill>
                <a:ea typeface="+mn-ea"/>
              </a:rPr>
              <a:t>2</a:t>
            </a:r>
            <a:r>
              <a:rPr lang="en-US" dirty="0" smtClean="0">
                <a:solidFill>
                  <a:schemeClr val="accent6"/>
                </a:solidFill>
                <a:ea typeface="+mn-ea"/>
              </a:rPr>
              <a:t>CO</a:t>
            </a:r>
            <a:r>
              <a:rPr lang="en-US" baseline="-25000" dirty="0" smtClean="0">
                <a:solidFill>
                  <a:schemeClr val="accent6"/>
                </a:solidFill>
                <a:ea typeface="+mn-ea"/>
              </a:rPr>
              <a:t>3</a:t>
            </a:r>
            <a:r>
              <a:rPr lang="en-US" dirty="0" smtClean="0">
                <a:solidFill>
                  <a:schemeClr val="accent6"/>
                </a:solidFill>
                <a:ea typeface="+mn-ea"/>
              </a:rPr>
              <a:t>(</a:t>
            </a:r>
            <a:r>
              <a:rPr lang="en-US" i="1" dirty="0" smtClean="0">
                <a:solidFill>
                  <a:schemeClr val="accent6"/>
                </a:solidFill>
                <a:ea typeface="+mn-ea"/>
              </a:rPr>
              <a:t>aq</a:t>
            </a:r>
            <a:r>
              <a:rPr lang="en-US" dirty="0" smtClean="0">
                <a:solidFill>
                  <a:schemeClr val="accent6"/>
                </a:solidFill>
                <a:ea typeface="+mn-ea"/>
              </a:rPr>
              <a:t>) </a:t>
            </a:r>
            <a:r>
              <a:rPr lang="en-US" dirty="0" smtClean="0">
                <a:solidFill>
                  <a:schemeClr val="accent6"/>
                </a:solidFill>
                <a:ea typeface="+mn-ea"/>
                <a:sym typeface="Symbol" pitchFamily="18" charset="2"/>
              </a:rPr>
              <a:t></a:t>
            </a:r>
            <a:r>
              <a:rPr lang="en-US" dirty="0" smtClean="0">
                <a:solidFill>
                  <a:schemeClr val="accent6"/>
                </a:solidFill>
                <a:ea typeface="+mn-ea"/>
              </a:rPr>
              <a:t>  H</a:t>
            </a:r>
            <a:r>
              <a:rPr lang="en-US" baseline="-25000" dirty="0" smtClean="0">
                <a:solidFill>
                  <a:schemeClr val="accent6"/>
                </a:solidFill>
                <a:ea typeface="+mn-ea"/>
              </a:rPr>
              <a:t>2</a:t>
            </a:r>
            <a:r>
              <a:rPr lang="en-US" dirty="0" smtClean="0">
                <a:solidFill>
                  <a:schemeClr val="accent6"/>
                </a:solidFill>
                <a:ea typeface="+mn-ea"/>
              </a:rPr>
              <a:t>O(</a:t>
            </a:r>
            <a:r>
              <a:rPr lang="en-US" i="1" dirty="0" smtClean="0">
                <a:solidFill>
                  <a:schemeClr val="accent6"/>
                </a:solidFill>
                <a:ea typeface="+mn-ea"/>
              </a:rPr>
              <a:t>l</a:t>
            </a:r>
            <a:r>
              <a:rPr lang="en-US" dirty="0" smtClean="0">
                <a:solidFill>
                  <a:schemeClr val="accent6"/>
                </a:solidFill>
                <a:ea typeface="+mn-ea"/>
              </a:rPr>
              <a:t>) + CO</a:t>
            </a:r>
            <a:r>
              <a:rPr lang="en-US" baseline="-25000" dirty="0" smtClean="0">
                <a:solidFill>
                  <a:schemeClr val="accent6"/>
                </a:solidFill>
                <a:ea typeface="+mn-ea"/>
              </a:rPr>
              <a:t>2</a:t>
            </a:r>
            <a:r>
              <a:rPr lang="en-US" dirty="0" smtClean="0">
                <a:solidFill>
                  <a:schemeClr val="accent6"/>
                </a:solidFill>
                <a:ea typeface="+mn-ea"/>
              </a:rPr>
              <a:t>(</a:t>
            </a:r>
            <a:r>
              <a:rPr lang="en-US" i="1" dirty="0" smtClean="0">
                <a:solidFill>
                  <a:schemeClr val="accent6"/>
                </a:solidFill>
                <a:ea typeface="+mn-ea"/>
              </a:rPr>
              <a:t>g</a:t>
            </a:r>
            <a:r>
              <a:rPr lang="en-US" dirty="0" smtClean="0">
                <a:solidFill>
                  <a:schemeClr val="accent6"/>
                </a:solidFill>
                <a:ea typeface="+mn-ea"/>
              </a:rPr>
              <a:t>)</a:t>
            </a:r>
            <a:endParaRPr lang="en-US" dirty="0">
              <a:solidFill>
                <a:schemeClr val="accent6"/>
              </a:solidFill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9441"/>
          </a:xfrm>
        </p:spPr>
        <p:txBody>
          <a:bodyPr lIns="457200" anchor="t">
            <a:spAutoFit/>
          </a:bodyPr>
          <a:lstStyle/>
          <a:p>
            <a:pPr eaLnBrk="1" hangingPunct="1"/>
            <a:r>
              <a:rPr lang="en-US" smtClean="0">
                <a:solidFill>
                  <a:srgbClr val="ED6B06"/>
                </a:solidFill>
                <a:ea typeface="ヒラギノ角ゴ Pro W3" pitchFamily="127" charset="-128"/>
                <a:cs typeface="Arial" pitchFamily="34" charset="0"/>
              </a:rPr>
              <a:t>Gas-Evolution Reaction</a:t>
            </a:r>
          </a:p>
        </p:txBody>
      </p:sp>
      <p:pic>
        <p:nvPicPr>
          <p:cNvPr id="73731" name="Picture 5" descr="Z:\50627 IRDVD Tro Chemistry A Molecular Approach\Working Files 50627\JPEG 50627\ch04\04_21_Figure.jpg"/>
          <p:cNvPicPr>
            <a:picLocks noChangeAspect="1" noChangeArrowheads="1"/>
          </p:cNvPicPr>
          <p:nvPr/>
        </p:nvPicPr>
        <p:blipFill>
          <a:blip r:embed="rId3" cstate="print"/>
          <a:srcRect b="2922"/>
          <a:stretch>
            <a:fillRect/>
          </a:stretch>
        </p:blipFill>
        <p:spPr bwMode="auto">
          <a:xfrm>
            <a:off x="2305051" y="596901"/>
            <a:ext cx="4529138" cy="6005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 bwMode="auto">
          <a:xfrm>
            <a:off x="0" y="1"/>
            <a:ext cx="9144000" cy="769441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  <a:miter lim="800000"/>
            <a:headEnd/>
            <a:tailEnd/>
          </a:ln>
        </p:spPr>
        <p:txBody>
          <a:bodyPr wrap="square" lIns="45720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mtClean="0"/>
              <a:t>Ways of Representing a Compound</a:t>
            </a:r>
          </a:p>
        </p:txBody>
      </p:sp>
      <p:pic>
        <p:nvPicPr>
          <p:cNvPr id="32771" name="Picture 4" descr="Z:\50627 IRDVD Tro Chemistry A Molecular Approach\Working Files 50627\JPEG 50627\ch03\03_01_Table.jpg"/>
          <p:cNvPicPr>
            <a:picLocks noChangeAspect="1" noChangeArrowheads="1"/>
          </p:cNvPicPr>
          <p:nvPr/>
        </p:nvPicPr>
        <p:blipFill>
          <a:blip r:embed="rId3" cstate="print"/>
          <a:srcRect b="1920"/>
          <a:stretch>
            <a:fillRect/>
          </a:stretch>
        </p:blipFill>
        <p:spPr bwMode="auto">
          <a:xfrm>
            <a:off x="1087439" y="731840"/>
            <a:ext cx="6904037" cy="572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9144000" cy="1446550"/>
          </a:xfrm>
        </p:spPr>
        <p:txBody>
          <a:bodyPr lIns="457200" anchor="t">
            <a:spAutoFit/>
          </a:bodyPr>
          <a:lstStyle/>
          <a:p>
            <a:pPr eaLnBrk="1" hangingPunct="1"/>
            <a:r>
              <a:rPr lang="en-US" smtClean="0">
                <a:solidFill>
                  <a:srgbClr val="ED6B06"/>
                </a:solidFill>
                <a:ea typeface="ヒラギノ角ゴ Pro W3" pitchFamily="127" charset="-128"/>
                <a:cs typeface="Arial" pitchFamily="34" charset="0"/>
              </a:rPr>
              <a:t>Types of Compounds That Undergo Gas-Evolution Reactions</a:t>
            </a:r>
          </a:p>
        </p:txBody>
      </p:sp>
      <p:pic>
        <p:nvPicPr>
          <p:cNvPr id="74755" name="Picture 5" descr="Z:\50627 IRDVD Tro Chemistry A Molecular Approach\Working Files 50627\JPEG 50627\ch04\04_03_Table.jpg"/>
          <p:cNvPicPr>
            <a:picLocks noChangeAspect="1" noChangeArrowheads="1"/>
          </p:cNvPicPr>
          <p:nvPr/>
        </p:nvPicPr>
        <p:blipFill>
          <a:blip r:embed="rId3" cstate="print"/>
          <a:srcRect b="9335"/>
          <a:stretch>
            <a:fillRect/>
          </a:stretch>
        </p:blipFill>
        <p:spPr bwMode="auto">
          <a:xfrm>
            <a:off x="247650" y="2490790"/>
            <a:ext cx="8758238" cy="163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9441"/>
          </a:xfrm>
        </p:spPr>
        <p:txBody>
          <a:bodyPr lIns="457200" anchor="t">
            <a:spAutoFit/>
          </a:bodyPr>
          <a:lstStyle/>
          <a:p>
            <a:pPr eaLnBrk="1" hangingPunct="1"/>
            <a:r>
              <a:rPr lang="en-US" smtClean="0">
                <a:solidFill>
                  <a:srgbClr val="ED6B06"/>
                </a:solidFill>
                <a:ea typeface="ヒラギノ角ゴ Pro W3" pitchFamily="127" charset="-128"/>
                <a:cs typeface="Arial" pitchFamily="34" charset="0"/>
              </a:rPr>
              <a:t>Oxidation–Reduction Reactions</a:t>
            </a:r>
          </a:p>
        </p:txBody>
      </p:sp>
      <p:sp>
        <p:nvSpPr>
          <p:cNvPr id="111619" name="Content Placeholder 2"/>
          <p:cNvSpPr>
            <a:spLocks noGrp="1"/>
          </p:cNvSpPr>
          <p:nvPr>
            <p:ph idx="1"/>
          </p:nvPr>
        </p:nvSpPr>
        <p:spPr>
          <a:xfrm>
            <a:off x="304801" y="762000"/>
            <a:ext cx="8474075" cy="501650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ea typeface="+mn-ea"/>
              </a:rPr>
              <a:t>The reactions in which electrons are transferred from one reactant to the other are called </a:t>
            </a:r>
            <a:r>
              <a:rPr lang="en-US" b="1" dirty="0" smtClean="0">
                <a:solidFill>
                  <a:schemeClr val="accent6"/>
                </a:solidFill>
                <a:ea typeface="+mn-ea"/>
              </a:rPr>
              <a:t>oxidation-reduction reactions</a:t>
            </a:r>
            <a:r>
              <a:rPr lang="en-US" dirty="0" smtClean="0">
                <a:ea typeface="+mn-ea"/>
              </a:rPr>
              <a:t>.</a:t>
            </a:r>
          </a:p>
          <a:p>
            <a:pPr lvl="1">
              <a:defRPr/>
            </a:pPr>
            <a:r>
              <a:rPr lang="en-US" dirty="0" smtClean="0"/>
              <a:t>These are also called </a:t>
            </a:r>
            <a:r>
              <a:rPr lang="en-US" b="1" dirty="0">
                <a:solidFill>
                  <a:schemeClr val="accent6"/>
                </a:solidFill>
              </a:rPr>
              <a:t>r</a:t>
            </a:r>
            <a:r>
              <a:rPr lang="en-US" b="1" dirty="0" smtClean="0">
                <a:solidFill>
                  <a:schemeClr val="accent6"/>
                </a:solidFill>
              </a:rPr>
              <a:t>edox reactions.</a:t>
            </a:r>
          </a:p>
          <a:p>
            <a:pPr lvl="1">
              <a:defRPr/>
            </a:pPr>
            <a:r>
              <a:rPr lang="en-US" dirty="0" smtClean="0">
                <a:ea typeface="+mn-ea"/>
                <a:cs typeface="+mn-cs"/>
              </a:rPr>
              <a:t>Many redox reactions involve the reaction of a substance with oxygen. </a:t>
            </a:r>
          </a:p>
          <a:p>
            <a:pPr lvl="1">
              <a:defRPr/>
            </a:pPr>
            <a:r>
              <a:rPr lang="en-US" dirty="0" smtClean="0">
                <a:solidFill>
                  <a:schemeClr val="accent2"/>
                </a:solidFill>
              </a:rPr>
              <a:t>4 Fe(</a:t>
            </a:r>
            <a:r>
              <a:rPr lang="en-US" i="1" dirty="0" smtClean="0">
                <a:solidFill>
                  <a:schemeClr val="accent2"/>
                </a:solidFill>
              </a:rPr>
              <a:t>s</a:t>
            </a:r>
            <a:r>
              <a:rPr lang="en-US" dirty="0" smtClean="0">
                <a:solidFill>
                  <a:schemeClr val="accent2"/>
                </a:solidFill>
              </a:rPr>
              <a:t>) + 3 O</a:t>
            </a:r>
            <a:r>
              <a:rPr lang="en-US" baseline="-25000" dirty="0" smtClean="0">
                <a:solidFill>
                  <a:schemeClr val="accent2"/>
                </a:solidFill>
              </a:rPr>
              <a:t>2</a:t>
            </a:r>
            <a:r>
              <a:rPr lang="en-US" dirty="0" smtClean="0">
                <a:solidFill>
                  <a:schemeClr val="accent2"/>
                </a:solidFill>
              </a:rPr>
              <a:t>(</a:t>
            </a:r>
            <a:r>
              <a:rPr lang="en-US" i="1" dirty="0" smtClean="0">
                <a:solidFill>
                  <a:schemeClr val="accent2"/>
                </a:solidFill>
              </a:rPr>
              <a:t>g</a:t>
            </a:r>
            <a:r>
              <a:rPr lang="en-US" dirty="0" smtClean="0">
                <a:solidFill>
                  <a:schemeClr val="accent2"/>
                </a:solidFill>
              </a:rPr>
              <a:t>) </a:t>
            </a:r>
            <a:r>
              <a:rPr lang="en-US" dirty="0" smtClean="0">
                <a:solidFill>
                  <a:schemeClr val="accent2"/>
                </a:solidFill>
                <a:sym typeface="Symbol" pitchFamily="18" charset="2"/>
              </a:rPr>
              <a:t> 2 Fe</a:t>
            </a:r>
            <a:r>
              <a:rPr lang="en-US" baseline="-25000" dirty="0" smtClean="0">
                <a:solidFill>
                  <a:schemeClr val="accent2"/>
                </a:solidFill>
                <a:sym typeface="Symbol" pitchFamily="18" charset="2"/>
              </a:rPr>
              <a:t>2</a:t>
            </a:r>
            <a:r>
              <a:rPr lang="en-US" dirty="0" smtClean="0">
                <a:solidFill>
                  <a:schemeClr val="accent2"/>
                </a:solidFill>
                <a:sym typeface="Symbol" pitchFamily="18" charset="2"/>
              </a:rPr>
              <a:t>O</a:t>
            </a:r>
            <a:r>
              <a:rPr lang="en-US" baseline="-25000" dirty="0" smtClean="0">
                <a:solidFill>
                  <a:schemeClr val="accent2"/>
                </a:solidFill>
                <a:sym typeface="Symbol" pitchFamily="18" charset="2"/>
              </a:rPr>
              <a:t>3</a:t>
            </a:r>
            <a:r>
              <a:rPr lang="en-US" dirty="0" smtClean="0">
                <a:solidFill>
                  <a:schemeClr val="accent2"/>
                </a:solidFill>
                <a:sym typeface="Symbol" pitchFamily="18" charset="2"/>
              </a:rPr>
              <a:t>(</a:t>
            </a:r>
            <a:r>
              <a:rPr lang="en-US" i="1" dirty="0" smtClean="0">
                <a:solidFill>
                  <a:schemeClr val="accent2"/>
                </a:solidFill>
                <a:sym typeface="Symbol" pitchFamily="18" charset="2"/>
              </a:rPr>
              <a:t>s</a:t>
            </a:r>
            <a:r>
              <a:rPr lang="en-US" dirty="0" smtClean="0">
                <a:solidFill>
                  <a:schemeClr val="accent2"/>
                </a:solidFill>
                <a:sym typeface="Symbol" pitchFamily="18" charset="2"/>
              </a:rPr>
              <a:t>) (rusting)</a:t>
            </a:r>
          </a:p>
          <a:p>
            <a:pPr lvl="1">
              <a:defRPr/>
            </a:pPr>
            <a:r>
              <a:rPr lang="en-US" dirty="0" smtClean="0">
                <a:solidFill>
                  <a:schemeClr val="accent6"/>
                </a:solidFill>
              </a:rPr>
              <a:t>2 C</a:t>
            </a:r>
            <a:r>
              <a:rPr lang="en-US" baseline="-25000" dirty="0" smtClean="0">
                <a:solidFill>
                  <a:schemeClr val="accent6"/>
                </a:solidFill>
              </a:rPr>
              <a:t>8</a:t>
            </a:r>
            <a:r>
              <a:rPr lang="en-US" dirty="0" smtClean="0">
                <a:solidFill>
                  <a:schemeClr val="accent6"/>
                </a:solidFill>
              </a:rPr>
              <a:t>H</a:t>
            </a:r>
            <a:r>
              <a:rPr lang="en-US" baseline="-25000" dirty="0" smtClean="0">
                <a:solidFill>
                  <a:schemeClr val="accent6"/>
                </a:solidFill>
              </a:rPr>
              <a:t>18</a:t>
            </a:r>
            <a:r>
              <a:rPr lang="en-US" dirty="0" smtClean="0">
                <a:solidFill>
                  <a:schemeClr val="accent6"/>
                </a:solidFill>
              </a:rPr>
              <a:t>(l) + 25 O</a:t>
            </a:r>
            <a:r>
              <a:rPr lang="en-US" baseline="-25000" dirty="0" smtClean="0">
                <a:solidFill>
                  <a:schemeClr val="accent6"/>
                </a:solidFill>
              </a:rPr>
              <a:t>2</a:t>
            </a:r>
            <a:r>
              <a:rPr lang="en-US" dirty="0" smtClean="0">
                <a:solidFill>
                  <a:schemeClr val="accent6"/>
                </a:solidFill>
              </a:rPr>
              <a:t>(g)         16 CO</a:t>
            </a:r>
            <a:r>
              <a:rPr lang="en-US" baseline="-25000" dirty="0" smtClean="0">
                <a:solidFill>
                  <a:schemeClr val="accent6"/>
                </a:solidFill>
              </a:rPr>
              <a:t>2</a:t>
            </a:r>
            <a:r>
              <a:rPr lang="en-US" dirty="0" smtClean="0">
                <a:solidFill>
                  <a:schemeClr val="accent6"/>
                </a:solidFill>
              </a:rPr>
              <a:t>(g) + 18 H</a:t>
            </a:r>
            <a:r>
              <a:rPr lang="en-US" baseline="-25000" dirty="0" smtClean="0">
                <a:solidFill>
                  <a:schemeClr val="accent6"/>
                </a:solidFill>
              </a:rPr>
              <a:t>2</a:t>
            </a:r>
            <a:r>
              <a:rPr lang="en-US" dirty="0" smtClean="0">
                <a:solidFill>
                  <a:schemeClr val="accent6"/>
                </a:solidFill>
              </a:rPr>
              <a:t>O(g) (combustion)</a:t>
            </a:r>
          </a:p>
          <a:p>
            <a:pPr lvl="1">
              <a:defRPr/>
            </a:pPr>
            <a:r>
              <a:rPr lang="en-US" dirty="0" smtClean="0">
                <a:solidFill>
                  <a:schemeClr val="accent6"/>
                </a:solidFill>
              </a:rPr>
              <a:t>2 H</a:t>
            </a:r>
            <a:r>
              <a:rPr lang="en-US" baseline="-25000" dirty="0" smtClean="0">
                <a:solidFill>
                  <a:schemeClr val="accent6"/>
                </a:solidFill>
              </a:rPr>
              <a:t>2</a:t>
            </a:r>
            <a:r>
              <a:rPr lang="en-US" dirty="0" smtClean="0">
                <a:solidFill>
                  <a:schemeClr val="accent6"/>
                </a:solidFill>
              </a:rPr>
              <a:t>(g) + O</a:t>
            </a:r>
            <a:r>
              <a:rPr lang="en-US" baseline="-25000" dirty="0" smtClean="0">
                <a:solidFill>
                  <a:schemeClr val="accent6"/>
                </a:solidFill>
              </a:rPr>
              <a:t>2</a:t>
            </a:r>
            <a:r>
              <a:rPr lang="en-US" dirty="0" smtClean="0">
                <a:solidFill>
                  <a:schemeClr val="accent6"/>
                </a:solidFill>
              </a:rPr>
              <a:t>(g)           2 H</a:t>
            </a:r>
            <a:r>
              <a:rPr lang="en-US" baseline="-25000" dirty="0" smtClean="0">
                <a:solidFill>
                  <a:schemeClr val="accent6"/>
                </a:solidFill>
              </a:rPr>
              <a:t>2</a:t>
            </a:r>
            <a:r>
              <a:rPr lang="en-US" dirty="0" smtClean="0">
                <a:solidFill>
                  <a:schemeClr val="accent6"/>
                </a:solidFill>
              </a:rPr>
              <a:t>O(g) </a:t>
            </a:r>
          </a:p>
        </p:txBody>
      </p:sp>
      <p:sp>
        <p:nvSpPr>
          <p:cNvPr id="75780" name="Rectangle 6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cxnSp>
        <p:nvCxnSpPr>
          <p:cNvPr id="75781" name="Straight Arrow Connector 7"/>
          <p:cNvCxnSpPr>
            <a:cxnSpLocks noChangeShapeType="1"/>
          </p:cNvCxnSpPr>
          <p:nvPr/>
        </p:nvCxnSpPr>
        <p:spPr bwMode="auto">
          <a:xfrm flipV="1">
            <a:off x="2228740" y="3552497"/>
            <a:ext cx="624819" cy="1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75782" name="Straight Arrow Connector 9"/>
          <p:cNvCxnSpPr>
            <a:cxnSpLocks noChangeShapeType="1"/>
          </p:cNvCxnSpPr>
          <p:nvPr/>
        </p:nvCxnSpPr>
        <p:spPr bwMode="auto">
          <a:xfrm>
            <a:off x="2761649" y="3092669"/>
            <a:ext cx="525462" cy="18393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9441"/>
          </a:xfrm>
        </p:spPr>
        <p:txBody>
          <a:bodyPr lIns="457200" anchor="t">
            <a:spAutoFit/>
          </a:bodyPr>
          <a:lstStyle/>
          <a:p>
            <a:pPr eaLnBrk="1" hangingPunct="1"/>
            <a:r>
              <a:rPr lang="en-US" smtClean="0">
                <a:solidFill>
                  <a:srgbClr val="ED6B06"/>
                </a:solidFill>
                <a:ea typeface="ヒラギノ角ゴ Pro W3" pitchFamily="127" charset="-128"/>
                <a:cs typeface="Arial" pitchFamily="34" charset="0"/>
              </a:rPr>
              <a:t>Combustion as Redox</a:t>
            </a:r>
          </a:p>
        </p:txBody>
      </p:sp>
      <p:sp>
        <p:nvSpPr>
          <p:cNvPr id="76803" name="Content Placeholder 2"/>
          <p:cNvSpPr>
            <a:spLocks noGrp="1"/>
          </p:cNvSpPr>
          <p:nvPr>
            <p:ph idx="1"/>
          </p:nvPr>
        </p:nvSpPr>
        <p:spPr>
          <a:xfrm>
            <a:off x="381000" y="685800"/>
            <a:ext cx="8229600" cy="579438"/>
          </a:xfrm>
        </p:spPr>
        <p:txBody>
          <a:bodyPr/>
          <a:lstStyle/>
          <a:p>
            <a:pPr algn="ctr">
              <a:buFontTx/>
              <a:buNone/>
            </a:pPr>
            <a:r>
              <a:rPr lang="en-US" smtClean="0">
                <a:ea typeface="ヒラギノ角ゴ Pro W3" pitchFamily="127" charset="-128"/>
              </a:rPr>
              <a:t>2 H</a:t>
            </a:r>
            <a:r>
              <a:rPr lang="en-US" baseline="-25000" smtClean="0">
                <a:ea typeface="ヒラギノ角ゴ Pro W3" pitchFamily="127" charset="-128"/>
              </a:rPr>
              <a:t>2</a:t>
            </a:r>
            <a:r>
              <a:rPr lang="en-US" smtClean="0">
                <a:ea typeface="ヒラギノ角ゴ Pro W3" pitchFamily="127" charset="-128"/>
              </a:rPr>
              <a:t>(</a:t>
            </a:r>
            <a:r>
              <a:rPr lang="en-US" i="1" smtClean="0">
                <a:ea typeface="ヒラギノ角ゴ Pro W3" pitchFamily="127" charset="-128"/>
              </a:rPr>
              <a:t>g</a:t>
            </a:r>
            <a:r>
              <a:rPr lang="en-US" smtClean="0">
                <a:ea typeface="ヒラギノ角ゴ Pro W3" pitchFamily="127" charset="-128"/>
              </a:rPr>
              <a:t>) + O</a:t>
            </a:r>
            <a:r>
              <a:rPr lang="en-US" baseline="-25000" smtClean="0">
                <a:ea typeface="ヒラギノ角ゴ Pro W3" pitchFamily="127" charset="-128"/>
              </a:rPr>
              <a:t>2</a:t>
            </a:r>
            <a:r>
              <a:rPr lang="en-US" smtClean="0">
                <a:ea typeface="ヒラギノ角ゴ Pro W3" pitchFamily="127" charset="-128"/>
              </a:rPr>
              <a:t>(</a:t>
            </a:r>
            <a:r>
              <a:rPr lang="en-US" i="1" smtClean="0">
                <a:ea typeface="ヒラギノ角ゴ Pro W3" pitchFamily="127" charset="-128"/>
              </a:rPr>
              <a:t>g</a:t>
            </a:r>
            <a:r>
              <a:rPr lang="en-US" smtClean="0">
                <a:ea typeface="ヒラギノ角ゴ Pro W3" pitchFamily="127" charset="-128"/>
              </a:rPr>
              <a:t>)</a:t>
            </a:r>
            <a:r>
              <a:rPr lang="en-US" i="1" smtClean="0">
                <a:ea typeface="ヒラギノ角ゴ Pro W3" pitchFamily="127" charset="-128"/>
              </a:rPr>
              <a:t> </a:t>
            </a:r>
            <a:r>
              <a:rPr lang="en-US" smtClean="0">
                <a:ea typeface="ヒラギノ角ゴ Pro W3" pitchFamily="127" charset="-128"/>
                <a:sym typeface="Symbol" pitchFamily="18" charset="2"/>
              </a:rPr>
              <a:t> 2 </a:t>
            </a:r>
            <a:r>
              <a:rPr lang="en-US" smtClean="0">
                <a:ea typeface="ヒラギノ角ゴ Pro W3" pitchFamily="127" charset="-128"/>
              </a:rPr>
              <a:t>H</a:t>
            </a:r>
            <a:r>
              <a:rPr lang="en-US" baseline="-25000" smtClean="0">
                <a:ea typeface="ヒラギノ角ゴ Pro W3" pitchFamily="127" charset="-128"/>
              </a:rPr>
              <a:t>2</a:t>
            </a:r>
            <a:r>
              <a:rPr lang="en-US" smtClean="0">
                <a:ea typeface="ヒラギノ角ゴ Pro W3" pitchFamily="127" charset="-128"/>
              </a:rPr>
              <a:t>O(</a:t>
            </a:r>
            <a:r>
              <a:rPr lang="en-US" i="1" smtClean="0">
                <a:ea typeface="ヒラギノ角ゴ Pro W3" pitchFamily="127" charset="-128"/>
              </a:rPr>
              <a:t>g</a:t>
            </a:r>
            <a:r>
              <a:rPr lang="en-US" smtClean="0">
                <a:ea typeface="ヒラギノ角ゴ Pro W3" pitchFamily="127" charset="-128"/>
              </a:rPr>
              <a:t>)</a:t>
            </a:r>
          </a:p>
        </p:txBody>
      </p:sp>
      <p:sp>
        <p:nvSpPr>
          <p:cNvPr id="76804" name="Text Box 7"/>
          <p:cNvSpPr txBox="1">
            <a:spLocks noChangeArrowheads="1"/>
          </p:cNvSpPr>
          <p:nvPr/>
        </p:nvSpPr>
        <p:spPr bwMode="auto">
          <a:xfrm>
            <a:off x="1431925" y="2403475"/>
            <a:ext cx="286187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Insert Figure 4.22 on Pg. 176</a:t>
            </a:r>
          </a:p>
        </p:txBody>
      </p:sp>
      <p:pic>
        <p:nvPicPr>
          <p:cNvPr id="76805" name="Picture 6" descr="Z:\50627 IRDVD Tro Chemistry A Molecular Approach\Working Files 50627\JPEG 50627\ch04\04_22_Figure.jpg"/>
          <p:cNvPicPr>
            <a:picLocks noChangeAspect="1" noChangeArrowheads="1"/>
          </p:cNvPicPr>
          <p:nvPr/>
        </p:nvPicPr>
        <p:blipFill>
          <a:blip r:embed="rId3" cstate="print"/>
          <a:srcRect b="3516"/>
          <a:stretch>
            <a:fillRect/>
          </a:stretch>
        </p:blipFill>
        <p:spPr bwMode="auto">
          <a:xfrm>
            <a:off x="295275" y="1447802"/>
            <a:ext cx="8534400" cy="419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9441"/>
          </a:xfrm>
        </p:spPr>
        <p:txBody>
          <a:bodyPr lIns="457200" anchor="t">
            <a:spAutoFit/>
          </a:bodyPr>
          <a:lstStyle/>
          <a:p>
            <a:pPr eaLnBrk="1" hangingPunct="1"/>
            <a:r>
              <a:rPr lang="en-US" smtClean="0">
                <a:solidFill>
                  <a:srgbClr val="ED6B06"/>
                </a:solidFill>
                <a:ea typeface="ヒラギノ角ゴ Pro W3" pitchFamily="127" charset="-128"/>
                <a:cs typeface="Arial" pitchFamily="34" charset="0"/>
              </a:rPr>
              <a:t>Redox without Combustion</a:t>
            </a:r>
          </a:p>
        </p:txBody>
      </p:sp>
      <p:sp>
        <p:nvSpPr>
          <p:cNvPr id="77827" name="Content Placeholder 2"/>
          <p:cNvSpPr>
            <a:spLocks noGrp="1"/>
          </p:cNvSpPr>
          <p:nvPr>
            <p:ph idx="1"/>
          </p:nvPr>
        </p:nvSpPr>
        <p:spPr>
          <a:xfrm>
            <a:off x="381000" y="682625"/>
            <a:ext cx="8229600" cy="579438"/>
          </a:xfrm>
        </p:spPr>
        <p:txBody>
          <a:bodyPr/>
          <a:lstStyle/>
          <a:p>
            <a:pPr algn="ctr">
              <a:buFontTx/>
              <a:buNone/>
            </a:pPr>
            <a:r>
              <a:rPr lang="en-US" smtClean="0">
                <a:ea typeface="ヒラギノ角ゴ Pro W3" pitchFamily="127" charset="-128"/>
              </a:rPr>
              <a:t>2 Na(</a:t>
            </a:r>
            <a:r>
              <a:rPr lang="en-US" i="1" smtClean="0">
                <a:ea typeface="ヒラギノ角ゴ Pro W3" pitchFamily="127" charset="-128"/>
              </a:rPr>
              <a:t>s</a:t>
            </a:r>
            <a:r>
              <a:rPr lang="en-US" smtClean="0">
                <a:ea typeface="ヒラギノ角ゴ Pro W3" pitchFamily="127" charset="-128"/>
              </a:rPr>
              <a:t>)</a:t>
            </a:r>
            <a:r>
              <a:rPr lang="en-US" i="1" smtClean="0">
                <a:ea typeface="ヒラギノ角ゴ Pro W3" pitchFamily="127" charset="-128"/>
              </a:rPr>
              <a:t> </a:t>
            </a:r>
            <a:r>
              <a:rPr lang="en-US" smtClean="0">
                <a:ea typeface="ヒラギノ角ゴ Pro W3" pitchFamily="127" charset="-128"/>
              </a:rPr>
              <a:t>+ Cl</a:t>
            </a:r>
            <a:r>
              <a:rPr lang="en-US" baseline="-25000" smtClean="0">
                <a:ea typeface="ヒラギノ角ゴ Pro W3" pitchFamily="127" charset="-128"/>
              </a:rPr>
              <a:t>2</a:t>
            </a:r>
            <a:r>
              <a:rPr lang="en-US" smtClean="0">
                <a:ea typeface="ヒラギノ角ゴ Pro W3" pitchFamily="127" charset="-128"/>
              </a:rPr>
              <a:t>(</a:t>
            </a:r>
            <a:r>
              <a:rPr lang="en-US" i="1" smtClean="0">
                <a:ea typeface="ヒラギノ角ゴ Pro W3" pitchFamily="127" charset="-128"/>
              </a:rPr>
              <a:t>g</a:t>
            </a:r>
            <a:r>
              <a:rPr lang="en-US" smtClean="0">
                <a:ea typeface="ヒラギノ角ゴ Pro W3" pitchFamily="127" charset="-128"/>
              </a:rPr>
              <a:t>) </a:t>
            </a:r>
            <a:r>
              <a:rPr lang="en-US" smtClean="0">
                <a:ea typeface="ヒラギノ角ゴ Pro W3" pitchFamily="127" charset="-128"/>
                <a:sym typeface="Symbol" pitchFamily="18" charset="2"/>
              </a:rPr>
              <a:t> 2 NaCl(</a:t>
            </a:r>
            <a:r>
              <a:rPr lang="en-US" i="1" smtClean="0">
                <a:ea typeface="ヒラギノ角ゴ Pro W3" pitchFamily="127" charset="-128"/>
                <a:sym typeface="Symbol" pitchFamily="18" charset="2"/>
              </a:rPr>
              <a:t>s</a:t>
            </a:r>
            <a:r>
              <a:rPr lang="en-US" smtClean="0">
                <a:ea typeface="ヒラギノ角ゴ Pro W3" pitchFamily="127" charset="-128"/>
                <a:sym typeface="Symbol" pitchFamily="18" charset="2"/>
              </a:rPr>
              <a:t>)</a:t>
            </a:r>
            <a:endParaRPr lang="en-US" smtClean="0">
              <a:ea typeface="ヒラギノ角ゴ Pro W3" pitchFamily="127" charset="-128"/>
            </a:endParaRPr>
          </a:p>
        </p:txBody>
      </p:sp>
      <p:sp>
        <p:nvSpPr>
          <p:cNvPr id="77828" name="Text Box 7"/>
          <p:cNvSpPr txBox="1">
            <a:spLocks noChangeArrowheads="1"/>
          </p:cNvSpPr>
          <p:nvPr/>
        </p:nvSpPr>
        <p:spPr bwMode="auto">
          <a:xfrm>
            <a:off x="1889125" y="2479675"/>
            <a:ext cx="286187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Insert Figure 4.24 on Pg. 177</a:t>
            </a:r>
          </a:p>
        </p:txBody>
      </p:sp>
      <p:pic>
        <p:nvPicPr>
          <p:cNvPr id="77829" name="Picture 6" descr="Z:\50627 IRDVD Tro Chemistry A Molecular Approach\Working Files 50627\JPEG 50627\ch04\04_24_Figure.jpg"/>
          <p:cNvPicPr>
            <a:picLocks noChangeAspect="1" noChangeArrowheads="1"/>
          </p:cNvPicPr>
          <p:nvPr/>
        </p:nvPicPr>
        <p:blipFill>
          <a:blip r:embed="rId3" cstate="print"/>
          <a:srcRect b="3357"/>
          <a:stretch>
            <a:fillRect/>
          </a:stretch>
        </p:blipFill>
        <p:spPr bwMode="auto">
          <a:xfrm>
            <a:off x="277813" y="1368425"/>
            <a:ext cx="8534400" cy="5189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9441"/>
          </a:xfrm>
        </p:spPr>
        <p:txBody>
          <a:bodyPr lIns="457200" anchor="t">
            <a:spAutoFit/>
          </a:bodyPr>
          <a:lstStyle/>
          <a:p>
            <a:pPr eaLnBrk="1" hangingPunct="1"/>
            <a:r>
              <a:rPr lang="en-US" smtClean="0">
                <a:solidFill>
                  <a:srgbClr val="ED6B06"/>
                </a:solidFill>
                <a:ea typeface="ヒラギノ角ゴ Pro W3" pitchFamily="127" charset="-128"/>
                <a:cs typeface="Arial" pitchFamily="34" charset="0"/>
              </a:rPr>
              <a:t>Reactions of Metals with Nonmetals</a:t>
            </a:r>
          </a:p>
        </p:txBody>
      </p:sp>
      <p:sp>
        <p:nvSpPr>
          <p:cNvPr id="78851" name="Content Placeholder 2"/>
          <p:cNvSpPr>
            <a:spLocks noGrp="1"/>
          </p:cNvSpPr>
          <p:nvPr>
            <p:ph idx="1"/>
          </p:nvPr>
        </p:nvSpPr>
        <p:spPr>
          <a:xfrm>
            <a:off x="381000" y="838202"/>
            <a:ext cx="8229600" cy="5114925"/>
          </a:xfrm>
        </p:spPr>
        <p:txBody>
          <a:bodyPr/>
          <a:lstStyle/>
          <a:p>
            <a:pPr eaLnBrk="1" hangingPunct="1"/>
            <a:r>
              <a:rPr lang="en-US" smtClean="0">
                <a:ea typeface="ヒラギノ角ゴ Pro W3" pitchFamily="127" charset="-128"/>
              </a:rPr>
              <a:t>Consider the following reactions:</a:t>
            </a:r>
          </a:p>
          <a:p>
            <a:pPr algn="ctr" eaLnBrk="1" hangingPunct="1">
              <a:buFontTx/>
              <a:buNone/>
            </a:pPr>
            <a:r>
              <a:rPr lang="en-US" smtClean="0">
                <a:solidFill>
                  <a:srgbClr val="2D2D8A"/>
                </a:solidFill>
                <a:ea typeface="ヒラギノ角ゴ Pro W3" pitchFamily="127" charset="-128"/>
              </a:rPr>
              <a:t>4 Na(</a:t>
            </a:r>
            <a:r>
              <a:rPr lang="en-US" i="1" smtClean="0">
                <a:solidFill>
                  <a:srgbClr val="2D2D8A"/>
                </a:solidFill>
                <a:ea typeface="ヒラギノ角ゴ Pro W3" pitchFamily="127" charset="-128"/>
              </a:rPr>
              <a:t>s</a:t>
            </a:r>
            <a:r>
              <a:rPr lang="en-US" smtClean="0">
                <a:solidFill>
                  <a:srgbClr val="2D2D8A"/>
                </a:solidFill>
                <a:ea typeface="ヒラギノ角ゴ Pro W3" pitchFamily="127" charset="-128"/>
              </a:rPr>
              <a:t>) + O</a:t>
            </a:r>
            <a:r>
              <a:rPr lang="en-US" baseline="-25000" smtClean="0">
                <a:solidFill>
                  <a:srgbClr val="2D2D8A"/>
                </a:solidFill>
                <a:ea typeface="ヒラギノ角ゴ Pro W3" pitchFamily="127" charset="-128"/>
              </a:rPr>
              <a:t>2</a:t>
            </a:r>
            <a:r>
              <a:rPr lang="en-US" smtClean="0">
                <a:solidFill>
                  <a:srgbClr val="2D2D8A"/>
                </a:solidFill>
                <a:ea typeface="ヒラギノ角ゴ Pro W3" pitchFamily="127" charset="-128"/>
              </a:rPr>
              <a:t>(</a:t>
            </a:r>
            <a:r>
              <a:rPr lang="en-US" i="1" smtClean="0">
                <a:solidFill>
                  <a:srgbClr val="2D2D8A"/>
                </a:solidFill>
                <a:ea typeface="ヒラギノ角ゴ Pro W3" pitchFamily="127" charset="-128"/>
              </a:rPr>
              <a:t>g</a:t>
            </a:r>
            <a:r>
              <a:rPr lang="en-US" smtClean="0">
                <a:solidFill>
                  <a:srgbClr val="2D2D8A"/>
                </a:solidFill>
                <a:ea typeface="ヒラギノ角ゴ Pro W3" pitchFamily="127" charset="-128"/>
              </a:rPr>
              <a:t>) → 2 Na</a:t>
            </a:r>
            <a:r>
              <a:rPr lang="en-US" baseline="-25000" smtClean="0">
                <a:solidFill>
                  <a:srgbClr val="2D2D8A"/>
                </a:solidFill>
                <a:ea typeface="ヒラギノ角ゴ Pro W3" pitchFamily="127" charset="-128"/>
              </a:rPr>
              <a:t>2</a:t>
            </a:r>
            <a:r>
              <a:rPr lang="en-US" smtClean="0">
                <a:solidFill>
                  <a:srgbClr val="2D2D8A"/>
                </a:solidFill>
                <a:ea typeface="ヒラギノ角ゴ Pro W3" pitchFamily="127" charset="-128"/>
              </a:rPr>
              <a:t>O(</a:t>
            </a:r>
            <a:r>
              <a:rPr lang="en-US" i="1" smtClean="0">
                <a:solidFill>
                  <a:srgbClr val="2D2D8A"/>
                </a:solidFill>
                <a:ea typeface="ヒラギノ角ゴ Pro W3" pitchFamily="127" charset="-128"/>
              </a:rPr>
              <a:t>s</a:t>
            </a:r>
            <a:r>
              <a:rPr lang="en-US" smtClean="0">
                <a:solidFill>
                  <a:srgbClr val="2D2D8A"/>
                </a:solidFill>
                <a:ea typeface="ヒラギノ角ゴ Pro W3" pitchFamily="127" charset="-128"/>
              </a:rPr>
              <a:t>)</a:t>
            </a:r>
          </a:p>
          <a:p>
            <a:pPr algn="ctr" eaLnBrk="1" hangingPunct="1">
              <a:buFontTx/>
              <a:buNone/>
            </a:pPr>
            <a:r>
              <a:rPr lang="en-US" smtClean="0">
                <a:solidFill>
                  <a:srgbClr val="2D2D8A"/>
                </a:solidFill>
                <a:ea typeface="ヒラギノ角ゴ Pro W3" pitchFamily="127" charset="-128"/>
              </a:rPr>
              <a:t>2 Na(</a:t>
            </a:r>
            <a:r>
              <a:rPr lang="en-US" i="1" smtClean="0">
                <a:solidFill>
                  <a:srgbClr val="2D2D8A"/>
                </a:solidFill>
                <a:ea typeface="ヒラギノ角ゴ Pro W3" pitchFamily="127" charset="-128"/>
              </a:rPr>
              <a:t>s</a:t>
            </a:r>
            <a:r>
              <a:rPr lang="en-US" smtClean="0">
                <a:solidFill>
                  <a:srgbClr val="2D2D8A"/>
                </a:solidFill>
                <a:ea typeface="ヒラギノ角ゴ Pro W3" pitchFamily="127" charset="-128"/>
              </a:rPr>
              <a:t>) + Cl</a:t>
            </a:r>
            <a:r>
              <a:rPr lang="en-US" baseline="-25000" smtClean="0">
                <a:solidFill>
                  <a:srgbClr val="2D2D8A"/>
                </a:solidFill>
                <a:ea typeface="ヒラギノ角ゴ Pro W3" pitchFamily="127" charset="-128"/>
              </a:rPr>
              <a:t>2</a:t>
            </a:r>
            <a:r>
              <a:rPr lang="en-US" smtClean="0">
                <a:solidFill>
                  <a:srgbClr val="2D2D8A"/>
                </a:solidFill>
                <a:ea typeface="ヒラギノ角ゴ Pro W3" pitchFamily="127" charset="-128"/>
              </a:rPr>
              <a:t>(</a:t>
            </a:r>
            <a:r>
              <a:rPr lang="en-US" i="1" smtClean="0">
                <a:solidFill>
                  <a:srgbClr val="2D2D8A"/>
                </a:solidFill>
                <a:ea typeface="ヒラギノ角ゴ Pro W3" pitchFamily="127" charset="-128"/>
              </a:rPr>
              <a:t>g</a:t>
            </a:r>
            <a:r>
              <a:rPr lang="en-US" smtClean="0">
                <a:solidFill>
                  <a:srgbClr val="2D2D8A"/>
                </a:solidFill>
                <a:ea typeface="ヒラギノ角ゴ Pro W3" pitchFamily="127" charset="-128"/>
              </a:rPr>
              <a:t>) → 2 NaCl(</a:t>
            </a:r>
            <a:r>
              <a:rPr lang="en-US" i="1" smtClean="0">
                <a:solidFill>
                  <a:srgbClr val="2D2D8A"/>
                </a:solidFill>
                <a:ea typeface="ヒラギノ角ゴ Pro W3" pitchFamily="127" charset="-128"/>
              </a:rPr>
              <a:t>s</a:t>
            </a:r>
            <a:r>
              <a:rPr lang="en-US" smtClean="0">
                <a:solidFill>
                  <a:srgbClr val="2D2D8A"/>
                </a:solidFill>
                <a:ea typeface="ヒラギノ角ゴ Pro W3" pitchFamily="127" charset="-128"/>
              </a:rPr>
              <a:t>)</a:t>
            </a:r>
          </a:p>
          <a:p>
            <a:pPr eaLnBrk="1" hangingPunct="1"/>
            <a:r>
              <a:rPr lang="en-US" smtClean="0">
                <a:ea typeface="ヒラギノ角ゴ Pro W3" pitchFamily="127" charset="-128"/>
              </a:rPr>
              <a:t>The reactions involve a metal reacting with a nonmetal.</a:t>
            </a:r>
          </a:p>
          <a:p>
            <a:pPr eaLnBrk="1" hangingPunct="1"/>
            <a:r>
              <a:rPr lang="en-US" smtClean="0">
                <a:ea typeface="ヒラギノ角ゴ Pro W3" pitchFamily="127" charset="-128"/>
              </a:rPr>
              <a:t>In addition, both reactions involve the conversion of free elements into ions. </a:t>
            </a:r>
          </a:p>
          <a:p>
            <a:pPr algn="ctr" eaLnBrk="1" hangingPunct="1">
              <a:buFontTx/>
              <a:buNone/>
            </a:pPr>
            <a:r>
              <a:rPr lang="en-US" smtClean="0">
                <a:solidFill>
                  <a:srgbClr val="2D2D8A"/>
                </a:solidFill>
                <a:ea typeface="ヒラギノ角ゴ Pro W3" pitchFamily="127" charset="-128"/>
              </a:rPr>
              <a:t>4 Na(</a:t>
            </a:r>
            <a:r>
              <a:rPr lang="en-US" i="1" smtClean="0">
                <a:solidFill>
                  <a:srgbClr val="2D2D8A"/>
                </a:solidFill>
                <a:ea typeface="ヒラギノ角ゴ Pro W3" pitchFamily="127" charset="-128"/>
              </a:rPr>
              <a:t>s</a:t>
            </a:r>
            <a:r>
              <a:rPr lang="en-US" smtClean="0">
                <a:solidFill>
                  <a:srgbClr val="2D2D8A"/>
                </a:solidFill>
                <a:ea typeface="ヒラギノ角ゴ Pro W3" pitchFamily="127" charset="-128"/>
              </a:rPr>
              <a:t>) + O</a:t>
            </a:r>
            <a:r>
              <a:rPr lang="en-US" baseline="-25000" smtClean="0">
                <a:solidFill>
                  <a:srgbClr val="2D2D8A"/>
                </a:solidFill>
                <a:ea typeface="ヒラギノ角ゴ Pro W3" pitchFamily="127" charset="-128"/>
              </a:rPr>
              <a:t>2</a:t>
            </a:r>
            <a:r>
              <a:rPr lang="en-US" smtClean="0">
                <a:solidFill>
                  <a:srgbClr val="2D2D8A"/>
                </a:solidFill>
                <a:ea typeface="ヒラギノ角ゴ Pro W3" pitchFamily="127" charset="-128"/>
              </a:rPr>
              <a:t>(</a:t>
            </a:r>
            <a:r>
              <a:rPr lang="en-US" i="1" smtClean="0">
                <a:solidFill>
                  <a:srgbClr val="2D2D8A"/>
                </a:solidFill>
                <a:ea typeface="ヒラギノ角ゴ Pro W3" pitchFamily="127" charset="-128"/>
              </a:rPr>
              <a:t>g</a:t>
            </a:r>
            <a:r>
              <a:rPr lang="en-US" smtClean="0">
                <a:solidFill>
                  <a:srgbClr val="2D2D8A"/>
                </a:solidFill>
                <a:ea typeface="ヒラギノ角ゴ Pro W3" pitchFamily="127" charset="-128"/>
              </a:rPr>
              <a:t>) → 2 Na</a:t>
            </a:r>
            <a:r>
              <a:rPr lang="en-US" baseline="30000" smtClean="0">
                <a:solidFill>
                  <a:srgbClr val="2D2D8A"/>
                </a:solidFill>
                <a:ea typeface="ヒラギノ角ゴ Pro W3" pitchFamily="127" charset="-128"/>
              </a:rPr>
              <a:t>+</a:t>
            </a:r>
            <a:r>
              <a:rPr lang="en-US" baseline="-25000" smtClean="0">
                <a:solidFill>
                  <a:srgbClr val="2D2D8A"/>
                </a:solidFill>
                <a:ea typeface="ヒラギノ角ゴ Pro W3" pitchFamily="127" charset="-128"/>
              </a:rPr>
              <a:t>2</a:t>
            </a:r>
            <a:r>
              <a:rPr lang="en-US" smtClean="0">
                <a:solidFill>
                  <a:srgbClr val="2D2D8A"/>
                </a:solidFill>
                <a:ea typeface="ヒラギノ角ゴ Pro W3" pitchFamily="127" charset="-128"/>
              </a:rPr>
              <a:t>O</a:t>
            </a:r>
            <a:r>
              <a:rPr lang="en-US" baseline="30000" smtClean="0">
                <a:solidFill>
                  <a:srgbClr val="2D2D8A"/>
                </a:solidFill>
                <a:ea typeface="ヒラギノ角ゴ Pro W3" pitchFamily="127" charset="-128"/>
              </a:rPr>
              <a:t>2–</a:t>
            </a:r>
            <a:r>
              <a:rPr lang="en-US" smtClean="0">
                <a:solidFill>
                  <a:srgbClr val="2D2D8A"/>
                </a:solidFill>
                <a:ea typeface="ヒラギノ角ゴ Pro W3" pitchFamily="127" charset="-128"/>
              </a:rPr>
              <a:t> (</a:t>
            </a:r>
            <a:r>
              <a:rPr lang="en-US" i="1" smtClean="0">
                <a:solidFill>
                  <a:srgbClr val="2D2D8A"/>
                </a:solidFill>
                <a:ea typeface="ヒラギノ角ゴ Pro W3" pitchFamily="127" charset="-128"/>
              </a:rPr>
              <a:t>s</a:t>
            </a:r>
            <a:r>
              <a:rPr lang="en-US" smtClean="0">
                <a:solidFill>
                  <a:srgbClr val="2D2D8A"/>
                </a:solidFill>
                <a:ea typeface="ヒラギノ角ゴ Pro W3" pitchFamily="127" charset="-128"/>
              </a:rPr>
              <a:t>)</a:t>
            </a:r>
          </a:p>
          <a:p>
            <a:pPr algn="ctr" eaLnBrk="1" hangingPunct="1">
              <a:buFontTx/>
              <a:buNone/>
            </a:pPr>
            <a:r>
              <a:rPr lang="en-US" smtClean="0">
                <a:solidFill>
                  <a:srgbClr val="2D2D8A"/>
                </a:solidFill>
                <a:ea typeface="ヒラギノ角ゴ Pro W3" pitchFamily="127" charset="-128"/>
              </a:rPr>
              <a:t>2 Na(</a:t>
            </a:r>
            <a:r>
              <a:rPr lang="en-US" i="1" smtClean="0">
                <a:solidFill>
                  <a:srgbClr val="2D2D8A"/>
                </a:solidFill>
                <a:ea typeface="ヒラギノ角ゴ Pro W3" pitchFamily="127" charset="-128"/>
              </a:rPr>
              <a:t>s</a:t>
            </a:r>
            <a:r>
              <a:rPr lang="en-US" smtClean="0">
                <a:solidFill>
                  <a:srgbClr val="2D2D8A"/>
                </a:solidFill>
                <a:ea typeface="ヒラギノ角ゴ Pro W3" pitchFamily="127" charset="-128"/>
              </a:rPr>
              <a:t>) + Cl</a:t>
            </a:r>
            <a:r>
              <a:rPr lang="en-US" baseline="-25000" smtClean="0">
                <a:solidFill>
                  <a:srgbClr val="2D2D8A"/>
                </a:solidFill>
                <a:ea typeface="ヒラギノ角ゴ Pro W3" pitchFamily="127" charset="-128"/>
              </a:rPr>
              <a:t>2</a:t>
            </a:r>
            <a:r>
              <a:rPr lang="en-US" smtClean="0">
                <a:solidFill>
                  <a:srgbClr val="2D2D8A"/>
                </a:solidFill>
                <a:ea typeface="ヒラギノ角ゴ Pro W3" pitchFamily="127" charset="-128"/>
              </a:rPr>
              <a:t>(</a:t>
            </a:r>
            <a:r>
              <a:rPr lang="en-US" i="1" smtClean="0">
                <a:solidFill>
                  <a:srgbClr val="2D2D8A"/>
                </a:solidFill>
                <a:ea typeface="ヒラギノ角ゴ Pro W3" pitchFamily="127" charset="-128"/>
              </a:rPr>
              <a:t>g</a:t>
            </a:r>
            <a:r>
              <a:rPr lang="en-US" smtClean="0">
                <a:solidFill>
                  <a:srgbClr val="2D2D8A"/>
                </a:solidFill>
                <a:ea typeface="ヒラギノ角ゴ Pro W3" pitchFamily="127" charset="-128"/>
              </a:rPr>
              <a:t>) → 2 Na</a:t>
            </a:r>
            <a:r>
              <a:rPr lang="en-US" baseline="30000" smtClean="0">
                <a:solidFill>
                  <a:srgbClr val="2D2D8A"/>
                </a:solidFill>
                <a:ea typeface="ヒラギノ角ゴ Pro W3" pitchFamily="127" charset="-128"/>
              </a:rPr>
              <a:t>+</a:t>
            </a:r>
            <a:r>
              <a:rPr lang="en-US" smtClean="0">
                <a:solidFill>
                  <a:srgbClr val="2D2D8A"/>
                </a:solidFill>
                <a:ea typeface="ヒラギノ角ゴ Pro W3" pitchFamily="127" charset="-128"/>
              </a:rPr>
              <a:t>Cl</a:t>
            </a:r>
            <a:r>
              <a:rPr lang="en-US" baseline="30000" smtClean="0">
                <a:solidFill>
                  <a:srgbClr val="2D2D8A"/>
                </a:solidFill>
                <a:ea typeface="ヒラギノ角ゴ Pro W3" pitchFamily="127" charset="-128"/>
              </a:rPr>
              <a:t>–</a:t>
            </a:r>
            <a:r>
              <a:rPr lang="en-US" smtClean="0">
                <a:solidFill>
                  <a:srgbClr val="2D2D8A"/>
                </a:solidFill>
                <a:ea typeface="ヒラギノ角ゴ Pro W3" pitchFamily="127" charset="-128"/>
              </a:rPr>
              <a:t>(</a:t>
            </a:r>
            <a:r>
              <a:rPr lang="en-US" i="1" smtClean="0">
                <a:solidFill>
                  <a:srgbClr val="2D2D8A"/>
                </a:solidFill>
                <a:ea typeface="ヒラギノ角ゴ Pro W3" pitchFamily="127" charset="-128"/>
              </a:rPr>
              <a:t>s</a:t>
            </a:r>
            <a:r>
              <a:rPr lang="en-US" smtClean="0">
                <a:solidFill>
                  <a:srgbClr val="2D2D8A"/>
                </a:solidFill>
                <a:ea typeface="ヒラギノ角ゴ Pro W3" pitchFamily="127" charset="-128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9441"/>
          </a:xfrm>
        </p:spPr>
        <p:txBody>
          <a:bodyPr lIns="457200" anchor="t">
            <a:spAutoFit/>
          </a:bodyPr>
          <a:lstStyle/>
          <a:p>
            <a:pPr eaLnBrk="1" hangingPunct="1"/>
            <a:r>
              <a:rPr lang="en-US" smtClean="0">
                <a:solidFill>
                  <a:srgbClr val="ED6B06"/>
                </a:solidFill>
                <a:ea typeface="ヒラギノ角ゴ Pro W3" pitchFamily="127" charset="-128"/>
                <a:cs typeface="Arial" pitchFamily="34" charset="0"/>
              </a:rPr>
              <a:t>Redox Reaction</a:t>
            </a:r>
          </a:p>
        </p:txBody>
      </p:sp>
      <p:sp>
        <p:nvSpPr>
          <p:cNvPr id="82947" name="Content Placeholder 2"/>
          <p:cNvSpPr>
            <a:spLocks noGrp="1"/>
          </p:cNvSpPr>
          <p:nvPr>
            <p:ph sz="half" idx="1"/>
          </p:nvPr>
        </p:nvSpPr>
        <p:spPr>
          <a:xfrm>
            <a:off x="228601" y="762002"/>
            <a:ext cx="7415213" cy="5127625"/>
          </a:xfrm>
        </p:spPr>
        <p:txBody>
          <a:bodyPr/>
          <a:lstStyle/>
          <a:p>
            <a:pPr>
              <a:defRPr/>
            </a:pPr>
            <a:r>
              <a:rPr lang="en-US" sz="2400" dirty="0" smtClean="0">
                <a:ea typeface="ヒラギノ角ゴ Pro W3" pitchFamily="127" charset="-128"/>
              </a:rPr>
              <a:t>The transfer of electrons does not need to be a </a:t>
            </a:r>
            <a:r>
              <a:rPr lang="en-US" sz="2400" i="1" dirty="0" smtClean="0">
                <a:ea typeface="ヒラギノ角ゴ Pro W3" pitchFamily="127" charset="-128"/>
              </a:rPr>
              <a:t>complete</a:t>
            </a:r>
            <a:r>
              <a:rPr lang="en-US" sz="2400" dirty="0" smtClean="0">
                <a:ea typeface="ヒラギノ角ゴ Pro W3" pitchFamily="127" charset="-128"/>
              </a:rPr>
              <a:t> transfer (as occurs in the formation of </a:t>
            </a:r>
            <a:br>
              <a:rPr lang="en-US" sz="2400" dirty="0" smtClean="0">
                <a:ea typeface="ヒラギノ角ゴ Pro W3" pitchFamily="127" charset="-128"/>
              </a:rPr>
            </a:br>
            <a:r>
              <a:rPr lang="en-US" sz="2400" dirty="0" smtClean="0">
                <a:ea typeface="ヒラギノ角ゴ Pro W3" pitchFamily="127" charset="-128"/>
              </a:rPr>
              <a:t>an ionic compound) for the reaction to qualify as oxidation–reduction. </a:t>
            </a:r>
          </a:p>
          <a:p>
            <a:pPr lvl="1">
              <a:defRPr/>
            </a:pPr>
            <a:r>
              <a:rPr lang="en-US" dirty="0" smtClean="0">
                <a:solidFill>
                  <a:srgbClr val="2D2D8A"/>
                </a:solidFill>
                <a:ea typeface="ヒラギノ角ゴ Pro W3" pitchFamily="127" charset="-128"/>
              </a:rPr>
              <a:t>For example, consider the reaction between hydrogen gas and chlorine gas:</a:t>
            </a:r>
          </a:p>
          <a:p>
            <a:pPr marL="457200" lvl="1" indent="0">
              <a:buFontTx/>
              <a:buNone/>
              <a:defRPr/>
            </a:pPr>
            <a:r>
              <a:rPr lang="en-US" dirty="0" smtClean="0">
                <a:solidFill>
                  <a:srgbClr val="2D2D8A"/>
                </a:solidFill>
                <a:ea typeface="ヒラギノ角ゴ Pro W3" pitchFamily="127" charset="-128"/>
              </a:rPr>
              <a:t>	H</a:t>
            </a:r>
            <a:r>
              <a:rPr lang="en-US" baseline="-25000" dirty="0" smtClean="0">
                <a:solidFill>
                  <a:srgbClr val="2D2D8A"/>
                </a:solidFill>
                <a:ea typeface="ヒラギノ角ゴ Pro W3" pitchFamily="127" charset="-128"/>
              </a:rPr>
              <a:t>2</a:t>
            </a:r>
            <a:r>
              <a:rPr lang="en-US" dirty="0" smtClean="0">
                <a:solidFill>
                  <a:srgbClr val="2D2D8A"/>
                </a:solidFill>
                <a:ea typeface="ヒラギノ角ゴ Pro W3" pitchFamily="127" charset="-128"/>
              </a:rPr>
              <a:t>(</a:t>
            </a:r>
            <a:r>
              <a:rPr lang="en-US" i="1" dirty="0" smtClean="0">
                <a:solidFill>
                  <a:srgbClr val="2D2D8A"/>
                </a:solidFill>
                <a:ea typeface="ヒラギノ角ゴ Pro W3" pitchFamily="127" charset="-128"/>
              </a:rPr>
              <a:t>g</a:t>
            </a:r>
            <a:r>
              <a:rPr lang="en-US" dirty="0" smtClean="0">
                <a:solidFill>
                  <a:srgbClr val="2D2D8A"/>
                </a:solidFill>
                <a:ea typeface="ヒラギノ角ゴ Pro W3" pitchFamily="127" charset="-128"/>
              </a:rPr>
              <a:t>) + Cl</a:t>
            </a:r>
            <a:r>
              <a:rPr lang="en-US" baseline="-25000" dirty="0" smtClean="0">
                <a:solidFill>
                  <a:srgbClr val="2D2D8A"/>
                </a:solidFill>
                <a:ea typeface="ヒラギノ角ゴ Pro W3" pitchFamily="127" charset="-128"/>
              </a:rPr>
              <a:t>2</a:t>
            </a:r>
            <a:r>
              <a:rPr lang="en-US" dirty="0" smtClean="0">
                <a:solidFill>
                  <a:srgbClr val="2D2D8A"/>
                </a:solidFill>
                <a:ea typeface="ヒラギノ角ゴ Pro W3" pitchFamily="127" charset="-128"/>
              </a:rPr>
              <a:t>(</a:t>
            </a:r>
            <a:r>
              <a:rPr lang="en-US" i="1" dirty="0" smtClean="0">
                <a:solidFill>
                  <a:srgbClr val="2D2D8A"/>
                </a:solidFill>
                <a:ea typeface="ヒラギノ角ゴ Pro W3" pitchFamily="127" charset="-128"/>
              </a:rPr>
              <a:t>g</a:t>
            </a:r>
            <a:r>
              <a:rPr lang="en-US" dirty="0" smtClean="0">
                <a:solidFill>
                  <a:srgbClr val="2D2D8A"/>
                </a:solidFill>
                <a:ea typeface="ヒラギノ角ゴ Pro W3" pitchFamily="127" charset="-128"/>
              </a:rPr>
              <a:t>)           2 HCl(</a:t>
            </a:r>
            <a:r>
              <a:rPr lang="en-US" i="1" dirty="0" smtClean="0">
                <a:solidFill>
                  <a:srgbClr val="2D2D8A"/>
                </a:solidFill>
                <a:ea typeface="ヒラギノ角ゴ Pro W3" pitchFamily="127" charset="-128"/>
              </a:rPr>
              <a:t>g</a:t>
            </a:r>
            <a:r>
              <a:rPr lang="en-US" dirty="0" smtClean="0">
                <a:solidFill>
                  <a:srgbClr val="2D2D8A"/>
                </a:solidFill>
                <a:ea typeface="ヒラギノ角ゴ Pro W3" pitchFamily="127" charset="-128"/>
              </a:rPr>
              <a:t>) </a:t>
            </a:r>
          </a:p>
          <a:p>
            <a:pPr>
              <a:defRPr/>
            </a:pPr>
            <a:r>
              <a:rPr lang="en-US" sz="2400" dirty="0" smtClean="0">
                <a:ea typeface="ヒラギノ角ゴ Pro W3" pitchFamily="127" charset="-128"/>
              </a:rPr>
              <a:t>When hydrogen bonds to chlorine, the electrons are unevenly shared, resulting in </a:t>
            </a:r>
          </a:p>
          <a:p>
            <a:pPr marL="742950" lvl="2" indent="-342900">
              <a:defRPr/>
            </a:pPr>
            <a:r>
              <a:rPr lang="en-US" dirty="0" smtClean="0">
                <a:solidFill>
                  <a:srgbClr val="2D2D8A"/>
                </a:solidFill>
                <a:ea typeface="ヒラギノ角ゴ Pro W3" pitchFamily="127" charset="-128"/>
              </a:rPr>
              <a:t>an increase of electron density </a:t>
            </a:r>
            <a:br>
              <a:rPr lang="en-US" dirty="0" smtClean="0">
                <a:solidFill>
                  <a:srgbClr val="2D2D8A"/>
                </a:solidFill>
                <a:ea typeface="ヒラギノ角ゴ Pro W3" pitchFamily="127" charset="-128"/>
              </a:rPr>
            </a:br>
            <a:r>
              <a:rPr lang="en-US" dirty="0" smtClean="0">
                <a:solidFill>
                  <a:srgbClr val="2D2D8A"/>
                </a:solidFill>
                <a:ea typeface="ヒラギノ角ゴ Pro W3" pitchFamily="127" charset="-128"/>
              </a:rPr>
              <a:t>(reduction) for chlorine and </a:t>
            </a:r>
          </a:p>
          <a:p>
            <a:pPr marL="742950" lvl="2" indent="-342900">
              <a:defRPr/>
            </a:pPr>
            <a:r>
              <a:rPr lang="en-US" dirty="0" smtClean="0">
                <a:solidFill>
                  <a:srgbClr val="2D2D8A"/>
                </a:solidFill>
                <a:ea typeface="ヒラギノ角ゴ Pro W3" pitchFamily="127" charset="-128"/>
              </a:rPr>
              <a:t>a decrease in electron density </a:t>
            </a:r>
            <a:br>
              <a:rPr lang="en-US" dirty="0" smtClean="0">
                <a:solidFill>
                  <a:srgbClr val="2D2D8A"/>
                </a:solidFill>
                <a:ea typeface="ヒラギノ角ゴ Pro W3" pitchFamily="127" charset="-128"/>
              </a:rPr>
            </a:br>
            <a:r>
              <a:rPr lang="en-US" dirty="0" smtClean="0">
                <a:solidFill>
                  <a:srgbClr val="2D2D8A"/>
                </a:solidFill>
                <a:ea typeface="ヒラギノ角ゴ Pro W3" pitchFamily="127" charset="-128"/>
              </a:rPr>
              <a:t>(oxidation) for hydrogen.</a:t>
            </a:r>
          </a:p>
        </p:txBody>
      </p:sp>
      <p:cxnSp>
        <p:nvCxnSpPr>
          <p:cNvPr id="79876" name="Straight Arrow Connector 6"/>
          <p:cNvCxnSpPr>
            <a:cxnSpLocks noChangeShapeType="1"/>
          </p:cNvCxnSpPr>
          <p:nvPr/>
        </p:nvCxnSpPr>
        <p:spPr bwMode="auto">
          <a:xfrm>
            <a:off x="3124200" y="3376613"/>
            <a:ext cx="68580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</p:spPr>
      </p:cxnSp>
      <p:pic>
        <p:nvPicPr>
          <p:cNvPr id="79877" name="Picture 7" descr="Z:\50627 IRDVD Tro Chemistry A Molecular Approach\Working Files 50627\JPEG 50627\ch04\04_24_Figure.jpg"/>
          <p:cNvPicPr>
            <a:picLocks noChangeAspect="1" noChangeArrowheads="1"/>
          </p:cNvPicPr>
          <p:nvPr/>
        </p:nvPicPr>
        <p:blipFill>
          <a:blip r:embed="rId3" cstate="print"/>
          <a:srcRect b="3992"/>
          <a:stretch>
            <a:fillRect/>
          </a:stretch>
        </p:blipFill>
        <p:spPr bwMode="auto">
          <a:xfrm>
            <a:off x="4892676" y="4310065"/>
            <a:ext cx="4156075" cy="251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9441"/>
          </a:xfrm>
        </p:spPr>
        <p:txBody>
          <a:bodyPr lIns="457200" anchor="t">
            <a:spAutoFit/>
          </a:bodyPr>
          <a:lstStyle/>
          <a:p>
            <a:pPr eaLnBrk="1" hangingPunct="1"/>
            <a:r>
              <a:rPr lang="en-US" smtClean="0">
                <a:solidFill>
                  <a:srgbClr val="ED6B06"/>
                </a:solidFill>
                <a:ea typeface="ヒラギノ角ゴ Pro W3" pitchFamily="127" charset="-128"/>
                <a:cs typeface="Arial" pitchFamily="34" charset="0"/>
              </a:rPr>
              <a:t>Oxidation and Reduction</a:t>
            </a:r>
          </a:p>
        </p:txBody>
      </p:sp>
      <p:sp>
        <p:nvSpPr>
          <p:cNvPr id="80899" name="Content Placeholder 2"/>
          <p:cNvSpPr>
            <a:spLocks noGrp="1"/>
          </p:cNvSpPr>
          <p:nvPr>
            <p:ph idx="1"/>
          </p:nvPr>
        </p:nvSpPr>
        <p:spPr>
          <a:xfrm>
            <a:off x="381000" y="762002"/>
            <a:ext cx="8229600" cy="5865813"/>
          </a:xfrm>
        </p:spPr>
        <p:txBody>
          <a:bodyPr/>
          <a:lstStyle/>
          <a:p>
            <a:pPr eaLnBrk="1" hangingPunct="1"/>
            <a:r>
              <a:rPr lang="en-US" sz="2800" smtClean="0">
                <a:ea typeface="ヒラギノ角ゴ Pro W3" pitchFamily="127" charset="-128"/>
              </a:rPr>
              <a:t>To convert a free element into an ion, the atoms must gain or lose electrons.</a:t>
            </a:r>
          </a:p>
          <a:p>
            <a:pPr lvl="1" eaLnBrk="1" hangingPunct="1"/>
            <a:r>
              <a:rPr lang="en-US" sz="2400" smtClean="0">
                <a:solidFill>
                  <a:srgbClr val="2D2D8A"/>
                </a:solidFill>
                <a:ea typeface="ヒラギノ角ゴ Pro W3" pitchFamily="127" charset="-128"/>
              </a:rPr>
              <a:t>Of course, if one atom loses electrons, another must accept them.</a:t>
            </a:r>
          </a:p>
          <a:p>
            <a:pPr eaLnBrk="1" hangingPunct="1"/>
            <a:r>
              <a:rPr lang="en-US" sz="2800" smtClean="0">
                <a:ea typeface="ヒラギノ角ゴ Pro W3" pitchFamily="127" charset="-128"/>
              </a:rPr>
              <a:t>Reactions where electrons are transferred from one atom to another are redox reactions.</a:t>
            </a:r>
          </a:p>
          <a:p>
            <a:pPr eaLnBrk="1" hangingPunct="1"/>
            <a:r>
              <a:rPr lang="en-US" sz="2800" smtClean="0">
                <a:ea typeface="ヒラギノ角ゴ Pro W3" pitchFamily="127" charset="-128"/>
              </a:rPr>
              <a:t>Atoms that lose electrons are being </a:t>
            </a:r>
            <a:r>
              <a:rPr lang="en-US" sz="2800" smtClean="0">
                <a:solidFill>
                  <a:schemeClr val="hlink"/>
                </a:solidFill>
                <a:ea typeface="ヒラギノ角ゴ Pro W3" pitchFamily="127" charset="-128"/>
              </a:rPr>
              <a:t>oxidized</a:t>
            </a:r>
            <a:r>
              <a:rPr lang="en-US" sz="2800" smtClean="0">
                <a:ea typeface="ヒラギノ角ゴ Pro W3" pitchFamily="127" charset="-128"/>
              </a:rPr>
              <a:t>, while atoms that gain electrons are being </a:t>
            </a:r>
            <a:r>
              <a:rPr lang="en-US" sz="2800" smtClean="0">
                <a:solidFill>
                  <a:schemeClr val="accent2"/>
                </a:solidFill>
                <a:ea typeface="ヒラギノ角ゴ Pro W3" pitchFamily="127" charset="-128"/>
              </a:rPr>
              <a:t>reduced.</a:t>
            </a:r>
          </a:p>
          <a:p>
            <a:pPr eaLnBrk="1" hangingPunct="1">
              <a:buFontTx/>
              <a:buNone/>
            </a:pPr>
            <a:r>
              <a:rPr lang="en-US" sz="2800" smtClean="0">
                <a:solidFill>
                  <a:schemeClr val="accent2"/>
                </a:solidFill>
                <a:ea typeface="ヒラギノ角ゴ Pro W3" pitchFamily="127" charset="-128"/>
              </a:rPr>
              <a:t>	</a:t>
            </a:r>
            <a:r>
              <a:rPr lang="en-US" smtClean="0">
                <a:solidFill>
                  <a:srgbClr val="2D2D8A"/>
                </a:solidFill>
                <a:ea typeface="ヒラギノ角ゴ Pro W3" pitchFamily="127" charset="-128"/>
              </a:rPr>
              <a:t>2 Na(</a:t>
            </a:r>
            <a:r>
              <a:rPr lang="en-US" i="1" smtClean="0">
                <a:solidFill>
                  <a:srgbClr val="2D2D8A"/>
                </a:solidFill>
                <a:ea typeface="ヒラギノ角ゴ Pro W3" pitchFamily="127" charset="-128"/>
              </a:rPr>
              <a:t>s</a:t>
            </a:r>
            <a:r>
              <a:rPr lang="en-US" smtClean="0">
                <a:solidFill>
                  <a:srgbClr val="2D2D8A"/>
                </a:solidFill>
                <a:ea typeface="ヒラギノ角ゴ Pro W3" pitchFamily="127" charset="-128"/>
              </a:rPr>
              <a:t>) + Cl</a:t>
            </a:r>
            <a:r>
              <a:rPr lang="en-US" baseline="-25000" smtClean="0">
                <a:solidFill>
                  <a:srgbClr val="2D2D8A"/>
                </a:solidFill>
                <a:ea typeface="ヒラギノ角ゴ Pro W3" pitchFamily="127" charset="-128"/>
              </a:rPr>
              <a:t>2</a:t>
            </a:r>
            <a:r>
              <a:rPr lang="en-US" smtClean="0">
                <a:solidFill>
                  <a:srgbClr val="2D2D8A"/>
                </a:solidFill>
                <a:ea typeface="ヒラギノ角ゴ Pro W3" pitchFamily="127" charset="-128"/>
              </a:rPr>
              <a:t>(</a:t>
            </a:r>
            <a:r>
              <a:rPr lang="en-US" i="1" smtClean="0">
                <a:solidFill>
                  <a:srgbClr val="2D2D8A"/>
                </a:solidFill>
                <a:ea typeface="ヒラギノ角ゴ Pro W3" pitchFamily="127" charset="-128"/>
              </a:rPr>
              <a:t>g</a:t>
            </a:r>
            <a:r>
              <a:rPr lang="en-US" smtClean="0">
                <a:solidFill>
                  <a:srgbClr val="2D2D8A"/>
                </a:solidFill>
                <a:ea typeface="ヒラギノ角ゴ Pro W3" pitchFamily="127" charset="-128"/>
              </a:rPr>
              <a:t>) → 2 Na</a:t>
            </a:r>
            <a:r>
              <a:rPr lang="en-US" baseline="30000" smtClean="0">
                <a:solidFill>
                  <a:srgbClr val="2D2D8A"/>
                </a:solidFill>
                <a:ea typeface="ヒラギノ角ゴ Pro W3" pitchFamily="127" charset="-128"/>
              </a:rPr>
              <a:t>+</a:t>
            </a:r>
            <a:r>
              <a:rPr lang="en-US" smtClean="0">
                <a:solidFill>
                  <a:srgbClr val="2D2D8A"/>
                </a:solidFill>
                <a:ea typeface="ヒラギノ角ゴ Pro W3" pitchFamily="127" charset="-128"/>
              </a:rPr>
              <a:t>Cl</a:t>
            </a:r>
            <a:r>
              <a:rPr lang="en-US" baseline="30000" smtClean="0">
                <a:solidFill>
                  <a:srgbClr val="2D2D8A"/>
                </a:solidFill>
                <a:ea typeface="ヒラギノ角ゴ Pro W3" pitchFamily="127" charset="-128"/>
              </a:rPr>
              <a:t>–</a:t>
            </a:r>
            <a:r>
              <a:rPr lang="en-US" smtClean="0">
                <a:solidFill>
                  <a:srgbClr val="2D2D8A"/>
                </a:solidFill>
                <a:ea typeface="ヒラギノ角ゴ Pro W3" pitchFamily="127" charset="-128"/>
              </a:rPr>
              <a:t>(</a:t>
            </a:r>
            <a:r>
              <a:rPr lang="en-US" i="1" smtClean="0">
                <a:solidFill>
                  <a:srgbClr val="2D2D8A"/>
                </a:solidFill>
                <a:ea typeface="ヒラギノ角ゴ Pro W3" pitchFamily="127" charset="-128"/>
              </a:rPr>
              <a:t>s</a:t>
            </a:r>
            <a:r>
              <a:rPr lang="en-US" smtClean="0">
                <a:solidFill>
                  <a:srgbClr val="2D2D8A"/>
                </a:solidFill>
                <a:ea typeface="ヒラギノ角ゴ Pro W3" pitchFamily="127" charset="-128"/>
              </a:rPr>
              <a:t>)</a:t>
            </a:r>
          </a:p>
          <a:p>
            <a:pPr eaLnBrk="1" hangingPunct="1">
              <a:buFontTx/>
              <a:buNone/>
            </a:pPr>
            <a:r>
              <a:rPr lang="en-US" smtClean="0">
                <a:solidFill>
                  <a:srgbClr val="2D2D8A"/>
                </a:solidFill>
                <a:ea typeface="ヒラギノ角ゴ Pro W3" pitchFamily="127" charset="-128"/>
              </a:rPr>
              <a:t>	Na → Na</a:t>
            </a:r>
            <a:r>
              <a:rPr lang="en-US" baseline="30000" smtClean="0">
                <a:solidFill>
                  <a:srgbClr val="2D2D8A"/>
                </a:solidFill>
                <a:ea typeface="ヒラギノ角ゴ Pro W3" pitchFamily="127" charset="-128"/>
              </a:rPr>
              <a:t>+</a:t>
            </a:r>
            <a:r>
              <a:rPr lang="en-US" smtClean="0">
                <a:solidFill>
                  <a:srgbClr val="2D2D8A"/>
                </a:solidFill>
                <a:ea typeface="ヒラギノ角ゴ Pro W3" pitchFamily="127" charset="-128"/>
              </a:rPr>
              <a:t> + 1 e</a:t>
            </a:r>
            <a:r>
              <a:rPr lang="en-US" baseline="30000" smtClean="0">
                <a:solidFill>
                  <a:srgbClr val="2D2D8A"/>
                </a:solidFill>
                <a:ea typeface="ヒラギノ角ゴ Pro W3" pitchFamily="127" charset="-128"/>
              </a:rPr>
              <a:t>–</a:t>
            </a:r>
            <a:r>
              <a:rPr lang="en-US" smtClean="0">
                <a:solidFill>
                  <a:srgbClr val="2D2D8A"/>
                </a:solidFill>
                <a:ea typeface="ヒラギノ角ゴ Pro W3" pitchFamily="127" charset="-128"/>
              </a:rPr>
              <a:t> 	(oxidation)</a:t>
            </a:r>
          </a:p>
          <a:p>
            <a:pPr eaLnBrk="1" hangingPunct="1">
              <a:buFontTx/>
              <a:buNone/>
            </a:pPr>
            <a:r>
              <a:rPr lang="en-US" smtClean="0">
                <a:solidFill>
                  <a:srgbClr val="2D2D8A"/>
                </a:solidFill>
                <a:ea typeface="ヒラギノ角ゴ Pro W3" pitchFamily="127" charset="-128"/>
              </a:rPr>
              <a:t>	Cl</a:t>
            </a:r>
            <a:r>
              <a:rPr lang="en-US" baseline="-25000" smtClean="0">
                <a:solidFill>
                  <a:srgbClr val="2D2D8A"/>
                </a:solidFill>
                <a:ea typeface="ヒラギノ角ゴ Pro W3" pitchFamily="127" charset="-128"/>
              </a:rPr>
              <a:t>2</a:t>
            </a:r>
            <a:r>
              <a:rPr lang="en-US" smtClean="0">
                <a:solidFill>
                  <a:srgbClr val="2D2D8A"/>
                </a:solidFill>
                <a:ea typeface="ヒラギノ角ゴ Pro W3" pitchFamily="127" charset="-128"/>
              </a:rPr>
              <a:t> + 2 e</a:t>
            </a:r>
            <a:r>
              <a:rPr lang="en-US" baseline="30000" smtClean="0">
                <a:solidFill>
                  <a:srgbClr val="2D2D8A"/>
                </a:solidFill>
                <a:ea typeface="ヒラギノ角ゴ Pro W3" pitchFamily="127" charset="-128"/>
              </a:rPr>
              <a:t>–</a:t>
            </a:r>
            <a:r>
              <a:rPr lang="en-US" smtClean="0">
                <a:solidFill>
                  <a:srgbClr val="2D2D8A"/>
                </a:solidFill>
                <a:ea typeface="ヒラギノ角ゴ Pro W3" pitchFamily="127" charset="-128"/>
              </a:rPr>
              <a:t> → 2 Cl</a:t>
            </a:r>
            <a:r>
              <a:rPr lang="en-US" baseline="30000" smtClean="0">
                <a:solidFill>
                  <a:srgbClr val="2D2D8A"/>
                </a:solidFill>
                <a:ea typeface="ヒラギノ角ゴ Pro W3" pitchFamily="127" charset="-128"/>
              </a:rPr>
              <a:t>–</a:t>
            </a:r>
            <a:r>
              <a:rPr lang="en-US" smtClean="0">
                <a:solidFill>
                  <a:srgbClr val="2D2D8A"/>
                </a:solidFill>
                <a:ea typeface="ヒラギノ角ゴ Pro W3" pitchFamily="127" charset="-128"/>
              </a:rPr>
              <a:t> (reduction)</a:t>
            </a:r>
            <a:endParaRPr lang="en-US" baseline="30000" smtClean="0">
              <a:solidFill>
                <a:srgbClr val="2D2D8A"/>
              </a:solidFill>
              <a:ea typeface="ヒラギノ角ゴ Pro W3" pitchFamily="127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9441"/>
          </a:xfrm>
        </p:spPr>
        <p:txBody>
          <a:bodyPr lIns="457200" anchor="t">
            <a:spAutoFit/>
          </a:bodyPr>
          <a:lstStyle/>
          <a:p>
            <a:pPr eaLnBrk="1" hangingPunct="1"/>
            <a:r>
              <a:rPr lang="en-US" smtClean="0">
                <a:solidFill>
                  <a:srgbClr val="ED6B06"/>
                </a:solidFill>
                <a:ea typeface="ヒラギノ角ゴ Pro W3" pitchFamily="127" charset="-128"/>
                <a:cs typeface="Arial" pitchFamily="34" charset="0"/>
              </a:rPr>
              <a:t>Oxidation States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914400"/>
            <a:ext cx="8229600" cy="5157788"/>
          </a:xfrm>
        </p:spPr>
        <p:txBody>
          <a:bodyPr/>
          <a:lstStyle/>
          <a:p>
            <a:pPr eaLnBrk="1" hangingPunct="1">
              <a:defRPr/>
            </a:pPr>
            <a:r>
              <a:rPr lang="en-US" sz="2800" dirty="0" smtClean="0">
                <a:ea typeface="+mn-ea"/>
              </a:rPr>
              <a:t>For reactions that are not metal + nonmetal, or do not involve O</a:t>
            </a:r>
            <a:r>
              <a:rPr lang="en-US" sz="2800" baseline="-25000" dirty="0" smtClean="0">
                <a:ea typeface="+mn-ea"/>
              </a:rPr>
              <a:t>2</a:t>
            </a:r>
            <a:r>
              <a:rPr lang="en-US" sz="2800" dirty="0" smtClean="0">
                <a:ea typeface="+mn-ea"/>
              </a:rPr>
              <a:t>, we need a method for determining how the electrons are transferred.</a:t>
            </a:r>
          </a:p>
          <a:p>
            <a:pPr eaLnBrk="1" hangingPunct="1">
              <a:defRPr/>
            </a:pPr>
            <a:r>
              <a:rPr lang="en-US" sz="2800" dirty="0" smtClean="0">
                <a:ea typeface="+mn-ea"/>
              </a:rPr>
              <a:t>Chemists assign a number to each element in a reaction called an </a:t>
            </a:r>
            <a:r>
              <a:rPr lang="en-US" sz="2800" b="1" dirty="0" smtClean="0">
                <a:solidFill>
                  <a:schemeClr val="accent6"/>
                </a:solidFill>
                <a:ea typeface="+mn-ea"/>
              </a:rPr>
              <a:t>oxidation state</a:t>
            </a:r>
            <a:r>
              <a:rPr lang="en-US" sz="2800" dirty="0" smtClean="0">
                <a:solidFill>
                  <a:schemeClr val="accent6"/>
                </a:solidFill>
                <a:ea typeface="+mn-ea"/>
              </a:rPr>
              <a:t> </a:t>
            </a:r>
            <a:r>
              <a:rPr lang="en-US" sz="2800" dirty="0" smtClean="0">
                <a:ea typeface="+mn-ea"/>
              </a:rPr>
              <a:t>that allows them to determine the electron flow in the reaction.</a:t>
            </a:r>
          </a:p>
          <a:p>
            <a:pPr lvl="1" eaLnBrk="1" hangingPunct="1">
              <a:defRPr/>
            </a:pPr>
            <a:r>
              <a:rPr lang="en-US" sz="2400" dirty="0">
                <a:solidFill>
                  <a:srgbClr val="3333CC"/>
                </a:solidFill>
              </a:rPr>
              <a:t>E</a:t>
            </a:r>
            <a:r>
              <a:rPr lang="en-US" sz="2400" dirty="0" smtClean="0">
                <a:solidFill>
                  <a:srgbClr val="3333CC"/>
                </a:solidFill>
              </a:rPr>
              <a:t>ven though they look like them</a:t>
            </a:r>
            <a:r>
              <a:rPr lang="en-US" sz="2400" dirty="0" smtClean="0">
                <a:solidFill>
                  <a:schemeClr val="accent6"/>
                </a:solidFill>
              </a:rPr>
              <a:t>, </a:t>
            </a:r>
            <a:r>
              <a:rPr lang="en-US" sz="2400" b="1" dirty="0" smtClean="0">
                <a:solidFill>
                  <a:schemeClr val="accent6"/>
                </a:solidFill>
              </a:rPr>
              <a:t>oxidation states are not ion charges!</a:t>
            </a:r>
          </a:p>
          <a:p>
            <a:pPr lvl="2" eaLnBrk="1" hangingPunct="1">
              <a:defRPr/>
            </a:pPr>
            <a:r>
              <a:rPr lang="en-US" sz="2200" dirty="0">
                <a:solidFill>
                  <a:srgbClr val="3333CC"/>
                </a:solidFill>
              </a:rPr>
              <a:t>O</a:t>
            </a:r>
            <a:r>
              <a:rPr lang="en-US" sz="2200" dirty="0" smtClean="0">
                <a:solidFill>
                  <a:srgbClr val="3333CC"/>
                </a:solidFill>
              </a:rPr>
              <a:t>xidation states are imaginary charges assigned based on a set of rules. </a:t>
            </a:r>
          </a:p>
          <a:p>
            <a:pPr lvl="2" eaLnBrk="1" hangingPunct="1">
              <a:defRPr/>
            </a:pPr>
            <a:r>
              <a:rPr lang="en-US" sz="2200" dirty="0">
                <a:solidFill>
                  <a:srgbClr val="3333CC"/>
                </a:solidFill>
              </a:rPr>
              <a:t>I</a:t>
            </a:r>
            <a:r>
              <a:rPr lang="en-US" sz="2200" dirty="0" smtClean="0">
                <a:solidFill>
                  <a:srgbClr val="3333CC"/>
                </a:solidFill>
              </a:rPr>
              <a:t>on charges are real, measurable charges.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9441"/>
          </a:xfrm>
        </p:spPr>
        <p:txBody>
          <a:bodyPr lIns="457200" anchor="t">
            <a:spAutoFit/>
          </a:bodyPr>
          <a:lstStyle/>
          <a:p>
            <a:pPr eaLnBrk="1" hangingPunct="1"/>
            <a:r>
              <a:rPr lang="en-US" smtClean="0">
                <a:solidFill>
                  <a:srgbClr val="ED6B06"/>
                </a:solidFill>
                <a:ea typeface="ヒラギノ角ゴ Pro W3" pitchFamily="127" charset="-128"/>
                <a:cs typeface="Arial" pitchFamily="34" charset="0"/>
              </a:rPr>
              <a:t>Rules for Assigning Oxidation States</a:t>
            </a:r>
          </a:p>
        </p:txBody>
      </p:sp>
      <p:sp>
        <p:nvSpPr>
          <p:cNvPr id="86019" name="Content Placeholder 2"/>
          <p:cNvSpPr>
            <a:spLocks noGrp="1"/>
          </p:cNvSpPr>
          <p:nvPr>
            <p:ph idx="1"/>
          </p:nvPr>
        </p:nvSpPr>
        <p:spPr>
          <a:xfrm>
            <a:off x="381001" y="1143002"/>
            <a:ext cx="8589963" cy="4468813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r>
              <a:rPr lang="en-US" dirty="0" smtClean="0">
                <a:ea typeface="ヒラギノ角ゴ Pro W3" pitchFamily="127" charset="-128"/>
              </a:rPr>
              <a:t>The following rules are in order of priority:</a:t>
            </a:r>
          </a:p>
          <a:p>
            <a:pPr marL="609600" indent="-609600" eaLnBrk="1" hangingPunct="1">
              <a:lnSpc>
                <a:spcPct val="90000"/>
              </a:lnSpc>
              <a:buFontTx/>
              <a:buNone/>
              <a:defRPr/>
            </a:pPr>
            <a:r>
              <a:rPr lang="en-US" dirty="0" smtClean="0">
                <a:ea typeface="ヒラギノ角ゴ Pro W3" pitchFamily="127" charset="-128"/>
              </a:rPr>
              <a:t>1.	Free elements have an oxidation state = 0.</a:t>
            </a:r>
          </a:p>
          <a:p>
            <a:pPr marL="1265238" lvl="1" indent="-533400" eaLnBrk="1" hangingPunct="1">
              <a:lnSpc>
                <a:spcPct val="90000"/>
              </a:lnSpc>
              <a:defRPr/>
            </a:pPr>
            <a:r>
              <a:rPr lang="en-US" dirty="0" smtClean="0">
                <a:solidFill>
                  <a:srgbClr val="2D2D8A"/>
                </a:solidFill>
                <a:ea typeface="ヒラギノ角ゴ Pro W3" pitchFamily="127" charset="-128"/>
              </a:rPr>
              <a:t>Na = 0 and Cl</a:t>
            </a:r>
            <a:r>
              <a:rPr lang="en-US" baseline="-25000" dirty="0" smtClean="0">
                <a:solidFill>
                  <a:srgbClr val="2D2D8A"/>
                </a:solidFill>
                <a:ea typeface="ヒラギノ角ゴ Pro W3" pitchFamily="127" charset="-128"/>
              </a:rPr>
              <a:t>2</a:t>
            </a:r>
            <a:r>
              <a:rPr lang="en-US" dirty="0" smtClean="0">
                <a:solidFill>
                  <a:srgbClr val="2D2D8A"/>
                </a:solidFill>
                <a:ea typeface="ヒラギノ角ゴ Pro W3" pitchFamily="127" charset="-128"/>
              </a:rPr>
              <a:t> = 0 in 2 Na(</a:t>
            </a:r>
            <a:r>
              <a:rPr lang="en-US" i="1" dirty="0" smtClean="0">
                <a:solidFill>
                  <a:srgbClr val="2D2D8A"/>
                </a:solidFill>
                <a:ea typeface="ヒラギノ角ゴ Pro W3" pitchFamily="127" charset="-128"/>
              </a:rPr>
              <a:t>s</a:t>
            </a:r>
            <a:r>
              <a:rPr lang="en-US" dirty="0" smtClean="0">
                <a:solidFill>
                  <a:srgbClr val="2D2D8A"/>
                </a:solidFill>
                <a:ea typeface="ヒラギノ角ゴ Pro W3" pitchFamily="127" charset="-128"/>
              </a:rPr>
              <a:t>) + Cl</a:t>
            </a:r>
            <a:r>
              <a:rPr lang="en-US" baseline="-25000" dirty="0" smtClean="0">
                <a:solidFill>
                  <a:srgbClr val="2D2D8A"/>
                </a:solidFill>
                <a:ea typeface="ヒラギノ角ゴ Pro W3" pitchFamily="127" charset="-128"/>
              </a:rPr>
              <a:t>2</a:t>
            </a:r>
            <a:r>
              <a:rPr lang="en-US" dirty="0" smtClean="0">
                <a:solidFill>
                  <a:srgbClr val="2D2D8A"/>
                </a:solidFill>
                <a:ea typeface="ヒラギノ角ゴ Pro W3" pitchFamily="127" charset="-128"/>
              </a:rPr>
              <a:t>(</a:t>
            </a:r>
            <a:r>
              <a:rPr lang="en-US" i="1" dirty="0" smtClean="0">
                <a:solidFill>
                  <a:srgbClr val="2D2D8A"/>
                </a:solidFill>
                <a:ea typeface="ヒラギノ角ゴ Pro W3" pitchFamily="127" charset="-128"/>
              </a:rPr>
              <a:t>g</a:t>
            </a:r>
            <a:r>
              <a:rPr lang="en-US" dirty="0" smtClean="0">
                <a:solidFill>
                  <a:srgbClr val="2D2D8A"/>
                </a:solidFill>
                <a:ea typeface="ヒラギノ角ゴ Pro W3" pitchFamily="127" charset="-128"/>
              </a:rPr>
              <a:t>)</a:t>
            </a:r>
          </a:p>
          <a:p>
            <a:pPr marL="609600" indent="-609600" eaLnBrk="1" hangingPunct="1">
              <a:lnSpc>
                <a:spcPct val="90000"/>
              </a:lnSpc>
              <a:buFontTx/>
              <a:buNone/>
              <a:defRPr/>
            </a:pPr>
            <a:r>
              <a:rPr lang="en-US" dirty="0" smtClean="0">
                <a:ea typeface="ヒラギノ角ゴ Pro W3" pitchFamily="127" charset="-128"/>
              </a:rPr>
              <a:t>2.	Monatomic ions have an oxidation state equal to their charge.</a:t>
            </a:r>
          </a:p>
          <a:p>
            <a:pPr marL="1265238" lvl="1" indent="-533400" eaLnBrk="1" hangingPunct="1">
              <a:lnSpc>
                <a:spcPct val="90000"/>
              </a:lnSpc>
              <a:defRPr/>
            </a:pPr>
            <a:r>
              <a:rPr lang="en-US" dirty="0" smtClean="0">
                <a:solidFill>
                  <a:srgbClr val="2D2D8A"/>
                </a:solidFill>
                <a:ea typeface="ヒラギノ角ゴ Pro W3" pitchFamily="127" charset="-128"/>
              </a:rPr>
              <a:t>Na = +1 and Cl = −1 in NaCl </a:t>
            </a:r>
          </a:p>
          <a:p>
            <a:pPr marL="609600" indent="-609600" eaLnBrk="1" hangingPunct="1">
              <a:lnSpc>
                <a:spcPct val="90000"/>
              </a:lnSpc>
              <a:buFontTx/>
              <a:buNone/>
              <a:defRPr/>
            </a:pPr>
            <a:r>
              <a:rPr lang="en-US" dirty="0" smtClean="0">
                <a:ea typeface="ヒラギノ角ゴ Pro W3" pitchFamily="127" charset="-128"/>
              </a:rPr>
              <a:t>3.	(a)  The sum of the oxidation states of all the atoms in a compound is 0.</a:t>
            </a:r>
          </a:p>
          <a:p>
            <a:pPr marL="1262063" lvl="1" indent="-520700" eaLnBrk="1" hangingPunct="1">
              <a:lnSpc>
                <a:spcPct val="90000"/>
              </a:lnSpc>
              <a:defRPr/>
            </a:pPr>
            <a:r>
              <a:rPr lang="en-US" dirty="0" smtClean="0">
                <a:solidFill>
                  <a:srgbClr val="2D2D8A"/>
                </a:solidFill>
                <a:ea typeface="ヒラギノ角ゴ Pro W3" pitchFamily="127" charset="-128"/>
              </a:rPr>
              <a:t>Na = +1 and Cl = −1 in NaCl, (+1) + (−1) = 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9441"/>
          </a:xfrm>
        </p:spPr>
        <p:txBody>
          <a:bodyPr lIns="457200" anchor="t">
            <a:spAutoFit/>
          </a:bodyPr>
          <a:lstStyle/>
          <a:p>
            <a:pPr eaLnBrk="1" hangingPunct="1"/>
            <a:r>
              <a:rPr lang="en-US" smtClean="0">
                <a:solidFill>
                  <a:srgbClr val="ED6B06"/>
                </a:solidFill>
                <a:ea typeface="ヒラギノ角ゴ Pro W3" pitchFamily="127" charset="-128"/>
                <a:cs typeface="Arial" pitchFamily="34" charset="0"/>
              </a:rPr>
              <a:t>Rules for Assigning Oxidation States</a:t>
            </a:r>
          </a:p>
        </p:txBody>
      </p:sp>
      <p:sp>
        <p:nvSpPr>
          <p:cNvPr id="83971" name="Content Placeholder 2"/>
          <p:cNvSpPr>
            <a:spLocks noGrp="1"/>
          </p:cNvSpPr>
          <p:nvPr>
            <p:ph idx="1"/>
          </p:nvPr>
        </p:nvSpPr>
        <p:spPr>
          <a:xfrm>
            <a:off x="457200" y="990602"/>
            <a:ext cx="8229600" cy="4905375"/>
          </a:xfrm>
        </p:spPr>
        <p:txBody>
          <a:bodyPr/>
          <a:lstStyle/>
          <a:p>
            <a:pPr marL="568325" indent="-568325" eaLnBrk="1" hangingPunct="1">
              <a:buFontTx/>
              <a:buNone/>
            </a:pPr>
            <a:r>
              <a:rPr lang="en-US" sz="2800" smtClean="0">
                <a:ea typeface="ヒラギノ角ゴ Pro W3" pitchFamily="127" charset="-128"/>
              </a:rPr>
              <a:t>3.	(b)  The sum of the oxidation states of all the atoms in a polyatomic ion equals the charge on the ion.</a:t>
            </a:r>
          </a:p>
          <a:p>
            <a:pPr marL="1087438" lvl="1" indent="-404813" eaLnBrk="1" hangingPunct="1"/>
            <a:r>
              <a:rPr lang="en-US" sz="2400" smtClean="0">
                <a:solidFill>
                  <a:srgbClr val="2D2D8A"/>
                </a:solidFill>
                <a:ea typeface="ヒラギノ角ゴ Pro W3" pitchFamily="127" charset="-128"/>
              </a:rPr>
              <a:t>N = +5 and O = −2 in NO</a:t>
            </a:r>
            <a:r>
              <a:rPr lang="en-US" sz="2400" baseline="-25000" smtClean="0">
                <a:solidFill>
                  <a:srgbClr val="2D2D8A"/>
                </a:solidFill>
                <a:ea typeface="ヒラギノ角ゴ Pro W3" pitchFamily="127" charset="-128"/>
              </a:rPr>
              <a:t>3</a:t>
            </a:r>
            <a:r>
              <a:rPr lang="en-US" sz="2400" baseline="30000" smtClean="0">
                <a:solidFill>
                  <a:srgbClr val="2D2D8A"/>
                </a:solidFill>
                <a:ea typeface="ヒラギノ角ゴ Pro W3" pitchFamily="127" charset="-128"/>
              </a:rPr>
              <a:t>–</a:t>
            </a:r>
            <a:r>
              <a:rPr lang="en-US" sz="2400" smtClean="0">
                <a:solidFill>
                  <a:srgbClr val="2D2D8A"/>
                </a:solidFill>
                <a:ea typeface="ヒラギノ角ゴ Pro W3" pitchFamily="127" charset="-128"/>
              </a:rPr>
              <a:t>, (+5) + 3(−2) = −1</a:t>
            </a:r>
          </a:p>
          <a:p>
            <a:pPr marL="568325" indent="-568325" eaLnBrk="1" hangingPunct="1">
              <a:buFontTx/>
              <a:buNone/>
            </a:pPr>
            <a:r>
              <a:rPr lang="en-US" sz="2800" smtClean="0">
                <a:ea typeface="ヒラギノ角ゴ Pro W3" pitchFamily="127" charset="-128"/>
              </a:rPr>
              <a:t>4.	(a)  Group I metals have an oxidation state of +1 in all their compounds.</a:t>
            </a:r>
          </a:p>
          <a:p>
            <a:pPr marL="1087438" lvl="1" indent="-404813" eaLnBrk="1" hangingPunct="1"/>
            <a:r>
              <a:rPr lang="en-US" sz="2400" smtClean="0">
                <a:solidFill>
                  <a:srgbClr val="2D2D8A"/>
                </a:solidFill>
                <a:ea typeface="ヒラギノ角ゴ Pro W3" pitchFamily="127" charset="-128"/>
              </a:rPr>
              <a:t>Na = +1 in NaCl</a:t>
            </a:r>
          </a:p>
          <a:p>
            <a:pPr marL="568325" indent="-568325" eaLnBrk="1" hangingPunct="1">
              <a:buFontTx/>
              <a:buNone/>
            </a:pPr>
            <a:r>
              <a:rPr lang="en-US" sz="2800" smtClean="0">
                <a:ea typeface="ヒラギノ角ゴ Pro W3" pitchFamily="127" charset="-128"/>
              </a:rPr>
              <a:t>4.	(b)  Group II metals have an oxidation state of +2 in all their compounds.</a:t>
            </a:r>
          </a:p>
          <a:p>
            <a:pPr marL="1087438" lvl="1" indent="-404813" eaLnBrk="1" hangingPunct="1"/>
            <a:r>
              <a:rPr lang="en-US" sz="2400" smtClean="0">
                <a:solidFill>
                  <a:srgbClr val="2D2D8A"/>
                </a:solidFill>
                <a:ea typeface="ヒラギノ角ゴ Pro W3" pitchFamily="127" charset="-128"/>
              </a:rPr>
              <a:t>Mg = +2 in MgCl</a:t>
            </a:r>
            <a:r>
              <a:rPr lang="en-US" sz="2400" baseline="-25000" smtClean="0">
                <a:solidFill>
                  <a:srgbClr val="2D2D8A"/>
                </a:solidFill>
                <a:ea typeface="ヒラギノ角ゴ Pro W3" pitchFamily="127" charset="-128"/>
              </a:rPr>
              <a:t>2</a:t>
            </a:r>
          </a:p>
          <a:p>
            <a:pPr marL="1087438" lvl="1" indent="-404813" eaLnBrk="1" hangingPunct="1">
              <a:buFontTx/>
              <a:buNone/>
            </a:pPr>
            <a:endParaRPr lang="en-US" sz="2400" baseline="-25000" smtClean="0">
              <a:solidFill>
                <a:srgbClr val="2D2D8A"/>
              </a:solidFill>
              <a:ea typeface="ヒラギノ角ゴ Pro W3" pitchFamily="127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 bwMode="auto">
          <a:xfrm>
            <a:off x="0" y="1"/>
            <a:ext cx="9144000" cy="144655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  <a:miter lim="800000"/>
            <a:headEnd/>
            <a:tailEnd/>
          </a:ln>
        </p:spPr>
        <p:txBody>
          <a:bodyPr wrap="square" lIns="45720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mtClean="0"/>
              <a:t>An Atomic-Level View of Elements and Compounds</a:t>
            </a:r>
          </a:p>
        </p:txBody>
      </p:sp>
      <p:sp>
        <p:nvSpPr>
          <p:cNvPr id="33795" name="Content Placeholder 2"/>
          <p:cNvSpPr>
            <a:spLocks noGrp="1"/>
          </p:cNvSpPr>
          <p:nvPr>
            <p:ph idx="1"/>
          </p:nvPr>
        </p:nvSpPr>
        <p:spPr>
          <a:xfrm>
            <a:off x="152400" y="1141413"/>
            <a:ext cx="8839200" cy="1066800"/>
          </a:xfrm>
        </p:spPr>
        <p:txBody>
          <a:bodyPr/>
          <a:lstStyle/>
          <a:p>
            <a:r>
              <a:rPr lang="en-US" smtClean="0"/>
              <a:t>Elements may be either atomic or molecular. Compounds may be either molecular or ionic.</a:t>
            </a:r>
          </a:p>
        </p:txBody>
      </p:sp>
      <p:pic>
        <p:nvPicPr>
          <p:cNvPr id="33796" name="Picture 1"/>
          <p:cNvPicPr>
            <a:picLocks noChangeAspect="1"/>
          </p:cNvPicPr>
          <p:nvPr/>
        </p:nvPicPr>
        <p:blipFill>
          <a:blip r:embed="rId3" cstate="print"/>
          <a:srcRect b="4082"/>
          <a:stretch>
            <a:fillRect/>
          </a:stretch>
        </p:blipFill>
        <p:spPr bwMode="auto">
          <a:xfrm>
            <a:off x="514350" y="2403477"/>
            <a:ext cx="8115300" cy="408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9441"/>
          </a:xfrm>
        </p:spPr>
        <p:txBody>
          <a:bodyPr lIns="457200" anchor="t">
            <a:spAutoFit/>
          </a:bodyPr>
          <a:lstStyle/>
          <a:p>
            <a:pPr eaLnBrk="1" hangingPunct="1"/>
            <a:r>
              <a:rPr lang="en-US" smtClean="0">
                <a:solidFill>
                  <a:srgbClr val="ED6B06"/>
                </a:solidFill>
                <a:ea typeface="ヒラギノ角ゴ Pro W3" pitchFamily="127" charset="-128"/>
                <a:cs typeface="Arial" pitchFamily="34" charset="0"/>
              </a:rPr>
              <a:t>Rules for Assigning Oxidation States</a:t>
            </a:r>
          </a:p>
        </p:txBody>
      </p:sp>
      <p:sp>
        <p:nvSpPr>
          <p:cNvPr id="84995" name="Content Placeholder 2"/>
          <p:cNvSpPr>
            <a:spLocks noGrp="1"/>
          </p:cNvSpPr>
          <p:nvPr>
            <p:ph idx="1"/>
          </p:nvPr>
        </p:nvSpPr>
        <p:spPr>
          <a:xfrm>
            <a:off x="381000" y="762002"/>
            <a:ext cx="8212138" cy="2066925"/>
          </a:xfrm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en-US" smtClean="0">
                <a:ea typeface="ヒラギノ角ゴ Pro W3" pitchFamily="127" charset="-128"/>
              </a:rPr>
              <a:t>5.	In their compounds, nonmetals have oxidation states according to the </a:t>
            </a:r>
            <a:br>
              <a:rPr lang="en-US" smtClean="0">
                <a:ea typeface="ヒラギノ角ゴ Pro W3" pitchFamily="127" charset="-128"/>
              </a:rPr>
            </a:br>
            <a:r>
              <a:rPr lang="en-US" smtClean="0">
                <a:ea typeface="ヒラギノ角ゴ Pro W3" pitchFamily="127" charset="-128"/>
              </a:rPr>
              <a:t>table below.</a:t>
            </a:r>
          </a:p>
          <a:p>
            <a:pPr marL="1146175" lvl="1" indent="-414338" eaLnBrk="1" hangingPunct="1"/>
            <a:r>
              <a:rPr lang="en-US" smtClean="0">
                <a:solidFill>
                  <a:srgbClr val="2D2D8A"/>
                </a:solidFill>
                <a:ea typeface="ヒラギノ角ゴ Pro W3" pitchFamily="127" charset="-128"/>
              </a:rPr>
              <a:t>Nonmetals higher on the table take priority.</a:t>
            </a:r>
            <a:endParaRPr lang="en-US" smtClean="0">
              <a:solidFill>
                <a:srgbClr val="FF0000"/>
              </a:solidFill>
              <a:ea typeface="ヒラギノ角ゴ Pro W3" pitchFamily="127" charset="-128"/>
            </a:endParaRPr>
          </a:p>
        </p:txBody>
      </p:sp>
      <p:pic>
        <p:nvPicPr>
          <p:cNvPr id="84996" name="Picture 6" descr="Z:\50627 IRDVD Tro Chemistry A Molecular Approach\Working Files 50627\JPEG 50627\ch04\04_Pg177_UnTable.jpg"/>
          <p:cNvPicPr>
            <a:picLocks noChangeAspect="1" noChangeArrowheads="1"/>
          </p:cNvPicPr>
          <p:nvPr/>
        </p:nvPicPr>
        <p:blipFill>
          <a:blip r:embed="rId3" cstate="print"/>
          <a:srcRect b="2362"/>
          <a:stretch>
            <a:fillRect/>
          </a:stretch>
        </p:blipFill>
        <p:spPr bwMode="auto">
          <a:xfrm>
            <a:off x="2924175" y="2905125"/>
            <a:ext cx="3295650" cy="374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9441"/>
          </a:xfrm>
        </p:spPr>
        <p:txBody>
          <a:bodyPr lIns="457200" anchor="t">
            <a:spAutoFit/>
          </a:bodyPr>
          <a:lstStyle/>
          <a:p>
            <a:pPr eaLnBrk="1" hangingPunct="1"/>
            <a:r>
              <a:rPr lang="en-US" smtClean="0">
                <a:solidFill>
                  <a:srgbClr val="ED6B06"/>
                </a:solidFill>
                <a:ea typeface="ヒラギノ角ゴ Pro W3" pitchFamily="127" charset="-128"/>
                <a:cs typeface="Arial" pitchFamily="34" charset="0"/>
              </a:rPr>
              <a:t>Identifying Redox Reactions  </a:t>
            </a:r>
          </a:p>
        </p:txBody>
      </p:sp>
      <p:sp>
        <p:nvSpPr>
          <p:cNvPr id="86019" name="Content Placeholder 2"/>
          <p:cNvSpPr>
            <a:spLocks noGrp="1"/>
          </p:cNvSpPr>
          <p:nvPr>
            <p:ph idx="1"/>
          </p:nvPr>
        </p:nvSpPr>
        <p:spPr>
          <a:xfrm>
            <a:off x="381000" y="762000"/>
            <a:ext cx="8229600" cy="1163638"/>
          </a:xfrm>
        </p:spPr>
        <p:txBody>
          <a:bodyPr/>
          <a:lstStyle/>
          <a:p>
            <a:r>
              <a:rPr lang="en-US" smtClean="0">
                <a:ea typeface="ヒラギノ角ゴ Pro W3" pitchFamily="127" charset="-128"/>
              </a:rPr>
              <a:t>Oxidation: An increase in oxidation state</a:t>
            </a:r>
          </a:p>
          <a:p>
            <a:r>
              <a:rPr lang="en-US" smtClean="0">
                <a:ea typeface="ヒラギノ角ゴ Pro W3" pitchFamily="127" charset="-128"/>
              </a:rPr>
              <a:t>Reduction: A decrease in oxidation state</a:t>
            </a:r>
          </a:p>
        </p:txBody>
      </p:sp>
      <p:sp>
        <p:nvSpPr>
          <p:cNvPr id="86020" name="Rectangle 8"/>
          <p:cNvSpPr>
            <a:spLocks noChangeArrowheads="1"/>
          </p:cNvSpPr>
          <p:nvPr/>
        </p:nvSpPr>
        <p:spPr bwMode="auto">
          <a:xfrm>
            <a:off x="457200" y="3657601"/>
            <a:ext cx="7924800" cy="2566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914400" lvl="1" indent="-457200">
              <a:spcBef>
                <a:spcPct val="20000"/>
              </a:spcBef>
              <a:buFontTx/>
              <a:buChar char="–"/>
            </a:pPr>
            <a:r>
              <a:rPr lang="en-US" sz="2800">
                <a:latin typeface="Arial" pitchFamily="34" charset="0"/>
              </a:rPr>
              <a:t>Carbon changes from an oxidation state of 0 to an oxidation state of +4.</a:t>
            </a:r>
          </a:p>
          <a:p>
            <a:pPr marL="1258888" lvl="2" indent="-344488">
              <a:spcBef>
                <a:spcPct val="20000"/>
              </a:spcBef>
              <a:buFontTx/>
              <a:buChar char="•"/>
            </a:pPr>
            <a:r>
              <a:rPr lang="en-US">
                <a:solidFill>
                  <a:srgbClr val="2D2D8A"/>
                </a:solidFill>
                <a:latin typeface="Arial" pitchFamily="34" charset="0"/>
              </a:rPr>
              <a:t>Carbon </a:t>
            </a:r>
            <a:r>
              <a:rPr lang="en-US" i="1">
                <a:solidFill>
                  <a:srgbClr val="2D2D8A"/>
                </a:solidFill>
                <a:latin typeface="Arial" pitchFamily="34" charset="0"/>
              </a:rPr>
              <a:t>loses electrons</a:t>
            </a:r>
            <a:r>
              <a:rPr lang="en-US">
                <a:solidFill>
                  <a:srgbClr val="2D2D8A"/>
                </a:solidFill>
                <a:latin typeface="Arial" pitchFamily="34" charset="0"/>
              </a:rPr>
              <a:t> and is </a:t>
            </a:r>
            <a:r>
              <a:rPr lang="en-US" i="1">
                <a:solidFill>
                  <a:srgbClr val="2D2D8A"/>
                </a:solidFill>
                <a:latin typeface="Arial" pitchFamily="34" charset="0"/>
              </a:rPr>
              <a:t>oxidized.</a:t>
            </a:r>
          </a:p>
          <a:p>
            <a:pPr marL="914400" lvl="1" indent="-457200">
              <a:spcBef>
                <a:spcPct val="20000"/>
              </a:spcBef>
              <a:buFontTx/>
              <a:buChar char="–"/>
            </a:pPr>
            <a:r>
              <a:rPr lang="en-US" sz="2800">
                <a:latin typeface="Arial" pitchFamily="34" charset="0"/>
              </a:rPr>
              <a:t>Sulfur changes from an oxidation state of 0 to an oxidation state of –2.</a:t>
            </a:r>
          </a:p>
          <a:p>
            <a:pPr marL="1258888" lvl="2" indent="-344488">
              <a:spcBef>
                <a:spcPct val="20000"/>
              </a:spcBef>
              <a:buFontTx/>
              <a:buChar char="•"/>
            </a:pPr>
            <a:r>
              <a:rPr lang="en-US">
                <a:solidFill>
                  <a:srgbClr val="2D2D8A"/>
                </a:solidFill>
                <a:latin typeface="Arial" pitchFamily="34" charset="0"/>
              </a:rPr>
              <a:t>Sulfur </a:t>
            </a:r>
            <a:r>
              <a:rPr lang="en-US" i="1">
                <a:solidFill>
                  <a:srgbClr val="2D2D8A"/>
                </a:solidFill>
                <a:latin typeface="Arial" pitchFamily="34" charset="0"/>
              </a:rPr>
              <a:t>gains electrons</a:t>
            </a:r>
            <a:r>
              <a:rPr lang="en-US">
                <a:solidFill>
                  <a:srgbClr val="2D2D8A"/>
                </a:solidFill>
                <a:latin typeface="Arial" pitchFamily="34" charset="0"/>
              </a:rPr>
              <a:t> and is </a:t>
            </a:r>
            <a:r>
              <a:rPr lang="en-US" i="1">
                <a:solidFill>
                  <a:srgbClr val="2D2D8A"/>
                </a:solidFill>
                <a:latin typeface="Arial" pitchFamily="34" charset="0"/>
              </a:rPr>
              <a:t>reduced.</a:t>
            </a:r>
          </a:p>
        </p:txBody>
      </p:sp>
      <p:pic>
        <p:nvPicPr>
          <p:cNvPr id="86021" name="Picture 7" descr="Z:\50627 IRDVD Tro Chemistry A Molecular Approach\Working Files 50627\JPEG 50627\ch04\04_Pg179_UnFigure_1.jpg"/>
          <p:cNvPicPr>
            <a:picLocks noChangeAspect="1" noChangeArrowheads="1"/>
          </p:cNvPicPr>
          <p:nvPr/>
        </p:nvPicPr>
        <p:blipFill>
          <a:blip r:embed="rId3" cstate="print"/>
          <a:srcRect b="6413"/>
          <a:stretch>
            <a:fillRect/>
          </a:stretch>
        </p:blipFill>
        <p:spPr bwMode="auto">
          <a:xfrm>
            <a:off x="1773238" y="2173288"/>
            <a:ext cx="5467350" cy="148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9441"/>
          </a:xfrm>
        </p:spPr>
        <p:txBody>
          <a:bodyPr lIns="457200" anchor="t">
            <a:spAutoFit/>
          </a:bodyPr>
          <a:lstStyle/>
          <a:p>
            <a:pPr eaLnBrk="1" hangingPunct="1"/>
            <a:r>
              <a:rPr lang="en-US" smtClean="0">
                <a:solidFill>
                  <a:srgbClr val="ED6B06"/>
                </a:solidFill>
                <a:ea typeface="ヒラギノ角ゴ Pro W3" pitchFamily="127" charset="-128"/>
                <a:cs typeface="Arial" pitchFamily="34" charset="0"/>
              </a:rPr>
              <a:t>Redox Reactions</a:t>
            </a:r>
          </a:p>
        </p:txBody>
      </p:sp>
      <p:sp>
        <p:nvSpPr>
          <p:cNvPr id="87043" name="Content Placeholder 2"/>
          <p:cNvSpPr>
            <a:spLocks noGrp="1"/>
          </p:cNvSpPr>
          <p:nvPr>
            <p:ph idx="1"/>
          </p:nvPr>
        </p:nvSpPr>
        <p:spPr>
          <a:xfrm>
            <a:off x="152400" y="762002"/>
            <a:ext cx="8839200" cy="5730875"/>
          </a:xfrm>
        </p:spPr>
        <p:txBody>
          <a:bodyPr/>
          <a:lstStyle/>
          <a:p>
            <a:pPr eaLnBrk="1" hangingPunct="1"/>
            <a:r>
              <a:rPr lang="en-US" sz="2800" smtClean="0">
                <a:ea typeface="ヒラギノ角ゴ Pro W3" pitchFamily="127" charset="-128"/>
              </a:rPr>
              <a:t>Oxidation and reduction must occur simultaneously. </a:t>
            </a:r>
          </a:p>
          <a:p>
            <a:pPr lvl="1" eaLnBrk="1" hangingPunct="1"/>
            <a:r>
              <a:rPr lang="en-US" sz="2400" smtClean="0">
                <a:solidFill>
                  <a:srgbClr val="3333CC"/>
                </a:solidFill>
                <a:ea typeface="ヒラギノ角ゴ Pro W3" pitchFamily="127" charset="-128"/>
              </a:rPr>
              <a:t>If an atom loses electrons another atom must take them. </a:t>
            </a:r>
          </a:p>
          <a:p>
            <a:pPr eaLnBrk="1" hangingPunct="1"/>
            <a:r>
              <a:rPr lang="en-US" sz="2800" smtClean="0">
                <a:ea typeface="ヒラギノ角ゴ Pro W3" pitchFamily="127" charset="-128"/>
              </a:rPr>
              <a:t>The reactant that reduces an element in another reactant is called the </a:t>
            </a:r>
            <a:r>
              <a:rPr lang="en-US" sz="2800" b="1" smtClean="0">
                <a:solidFill>
                  <a:srgbClr val="2D2D8A"/>
                </a:solidFill>
                <a:ea typeface="ヒラギノ角ゴ Pro W3" pitchFamily="127" charset="-128"/>
              </a:rPr>
              <a:t>reducing agent.</a:t>
            </a:r>
            <a:endParaRPr lang="en-US" sz="2800" smtClean="0">
              <a:solidFill>
                <a:srgbClr val="2D2D8A"/>
              </a:solidFill>
              <a:ea typeface="ヒラギノ角ゴ Pro W3" pitchFamily="127" charset="-128"/>
            </a:endParaRPr>
          </a:p>
          <a:p>
            <a:pPr lvl="1" eaLnBrk="1" hangingPunct="1"/>
            <a:r>
              <a:rPr lang="en-US" sz="2400" smtClean="0">
                <a:solidFill>
                  <a:srgbClr val="3333CC"/>
                </a:solidFill>
                <a:ea typeface="ヒラギノ角ゴ Pro W3" pitchFamily="127" charset="-128"/>
              </a:rPr>
              <a:t>The reducing agent contains the element that is oxidized.</a:t>
            </a:r>
          </a:p>
          <a:p>
            <a:pPr eaLnBrk="1" hangingPunct="1"/>
            <a:r>
              <a:rPr lang="en-US" sz="2800" smtClean="0">
                <a:ea typeface="ヒラギノ角ゴ Pro W3" pitchFamily="127" charset="-128"/>
              </a:rPr>
              <a:t>The reactant that oxidizes an element in another reactant is called the </a:t>
            </a:r>
            <a:r>
              <a:rPr lang="en-US" sz="2800" b="1" smtClean="0">
                <a:solidFill>
                  <a:srgbClr val="2D2D8A"/>
                </a:solidFill>
                <a:ea typeface="ヒラギノ角ゴ Pro W3" pitchFamily="127" charset="-128"/>
              </a:rPr>
              <a:t>oxidizing agent.</a:t>
            </a:r>
          </a:p>
          <a:p>
            <a:pPr lvl="1" eaLnBrk="1" hangingPunct="1"/>
            <a:r>
              <a:rPr lang="en-US" sz="2400" smtClean="0">
                <a:solidFill>
                  <a:srgbClr val="3333CC"/>
                </a:solidFill>
                <a:ea typeface="ヒラギノ角ゴ Pro W3" pitchFamily="127" charset="-128"/>
              </a:rPr>
              <a:t>The oxidizing agent contains the element that is reduced.</a:t>
            </a:r>
          </a:p>
          <a:p>
            <a:pPr algn="ctr">
              <a:buFontTx/>
              <a:buNone/>
            </a:pPr>
            <a:r>
              <a:rPr lang="en-US" sz="2800" smtClean="0">
                <a:solidFill>
                  <a:srgbClr val="2D2D8A"/>
                </a:solidFill>
                <a:ea typeface="ヒラギノ角ゴ Pro W3" pitchFamily="127" charset="-128"/>
                <a:cs typeface="Arial" pitchFamily="34" charset="0"/>
              </a:rPr>
              <a:t>2 Na(</a:t>
            </a:r>
            <a:r>
              <a:rPr lang="en-US" sz="2800" i="1" smtClean="0">
                <a:solidFill>
                  <a:srgbClr val="2D2D8A"/>
                </a:solidFill>
                <a:ea typeface="ヒラギノ角ゴ Pro W3" pitchFamily="127" charset="-128"/>
                <a:cs typeface="Arial" pitchFamily="34" charset="0"/>
              </a:rPr>
              <a:t>s</a:t>
            </a:r>
            <a:r>
              <a:rPr lang="en-US" sz="2800" smtClean="0">
                <a:solidFill>
                  <a:srgbClr val="2D2D8A"/>
                </a:solidFill>
                <a:ea typeface="ヒラギノ角ゴ Pro W3" pitchFamily="127" charset="-128"/>
                <a:cs typeface="Arial" pitchFamily="34" charset="0"/>
              </a:rPr>
              <a:t>) + Cl</a:t>
            </a:r>
            <a:r>
              <a:rPr lang="en-US" sz="2800" baseline="-25000" smtClean="0">
                <a:solidFill>
                  <a:srgbClr val="2D2D8A"/>
                </a:solidFill>
                <a:ea typeface="ヒラギノ角ゴ Pro W3" pitchFamily="127" charset="-128"/>
                <a:cs typeface="Arial" pitchFamily="34" charset="0"/>
              </a:rPr>
              <a:t>2</a:t>
            </a:r>
            <a:r>
              <a:rPr lang="en-US" sz="2800" smtClean="0">
                <a:solidFill>
                  <a:srgbClr val="2D2D8A"/>
                </a:solidFill>
                <a:ea typeface="ヒラギノ角ゴ Pro W3" pitchFamily="127" charset="-128"/>
                <a:cs typeface="Arial" pitchFamily="34" charset="0"/>
              </a:rPr>
              <a:t>(</a:t>
            </a:r>
            <a:r>
              <a:rPr lang="en-US" sz="2800" i="1" smtClean="0">
                <a:solidFill>
                  <a:srgbClr val="2D2D8A"/>
                </a:solidFill>
                <a:ea typeface="ヒラギノ角ゴ Pro W3" pitchFamily="127" charset="-128"/>
                <a:cs typeface="Arial" pitchFamily="34" charset="0"/>
              </a:rPr>
              <a:t>g</a:t>
            </a:r>
            <a:r>
              <a:rPr lang="en-US" sz="2800" smtClean="0">
                <a:solidFill>
                  <a:srgbClr val="2D2D8A"/>
                </a:solidFill>
                <a:ea typeface="ヒラギノ角ゴ Pro W3" pitchFamily="127" charset="-128"/>
                <a:cs typeface="Arial" pitchFamily="34" charset="0"/>
              </a:rPr>
              <a:t>) </a:t>
            </a:r>
            <a:r>
              <a:rPr lang="en-US" sz="2800" smtClean="0">
                <a:solidFill>
                  <a:srgbClr val="2D2D8A"/>
                </a:solidFill>
                <a:ea typeface="ヒラギノ角ゴ Pro W3" pitchFamily="127" charset="-128"/>
              </a:rPr>
              <a:t>→</a:t>
            </a:r>
            <a:r>
              <a:rPr lang="en-US" sz="2800" smtClean="0">
                <a:solidFill>
                  <a:srgbClr val="2D2D8A"/>
                </a:solidFill>
                <a:ea typeface="ヒラギノ角ゴ Pro W3" pitchFamily="127" charset="-128"/>
                <a:cs typeface="Arial" pitchFamily="34" charset="0"/>
              </a:rPr>
              <a:t> 2 Na</a:t>
            </a:r>
            <a:r>
              <a:rPr lang="en-US" sz="2800" baseline="30000" smtClean="0">
                <a:solidFill>
                  <a:srgbClr val="2D2D8A"/>
                </a:solidFill>
                <a:ea typeface="ヒラギノ角ゴ Pro W3" pitchFamily="127" charset="-128"/>
                <a:cs typeface="Arial" pitchFamily="34" charset="0"/>
              </a:rPr>
              <a:t>+</a:t>
            </a:r>
            <a:r>
              <a:rPr lang="en-US" sz="2800" smtClean="0">
                <a:solidFill>
                  <a:srgbClr val="2D2D8A"/>
                </a:solidFill>
                <a:ea typeface="ヒラギノ角ゴ Pro W3" pitchFamily="127" charset="-128"/>
                <a:cs typeface="Arial" pitchFamily="34" charset="0"/>
              </a:rPr>
              <a:t>Cl</a:t>
            </a:r>
            <a:r>
              <a:rPr lang="en-US" sz="2800" baseline="30000" smtClean="0">
                <a:solidFill>
                  <a:srgbClr val="2D2D8A"/>
                </a:solidFill>
                <a:ea typeface="ヒラギノ角ゴ Pro W3" pitchFamily="127" charset="-128"/>
                <a:cs typeface="Arial" pitchFamily="34" charset="0"/>
              </a:rPr>
              <a:t>–</a:t>
            </a:r>
            <a:r>
              <a:rPr lang="en-US" sz="2800" smtClean="0">
                <a:solidFill>
                  <a:srgbClr val="2D2D8A"/>
                </a:solidFill>
                <a:ea typeface="ヒラギノ角ゴ Pro W3" pitchFamily="127" charset="-128"/>
                <a:cs typeface="Arial" pitchFamily="34" charset="0"/>
              </a:rPr>
              <a:t>(</a:t>
            </a:r>
            <a:r>
              <a:rPr lang="en-US" sz="2800" i="1" smtClean="0">
                <a:solidFill>
                  <a:srgbClr val="2D2D8A"/>
                </a:solidFill>
                <a:ea typeface="ヒラギノ角ゴ Pro W3" pitchFamily="127" charset="-128"/>
                <a:cs typeface="Arial" pitchFamily="34" charset="0"/>
              </a:rPr>
              <a:t>s</a:t>
            </a:r>
            <a:r>
              <a:rPr lang="en-US" sz="2800" smtClean="0">
                <a:solidFill>
                  <a:srgbClr val="2D2D8A"/>
                </a:solidFill>
                <a:ea typeface="ヒラギノ角ゴ Pro W3" pitchFamily="127" charset="-128"/>
                <a:cs typeface="Arial" pitchFamily="34" charset="0"/>
              </a:rPr>
              <a:t>)</a:t>
            </a:r>
          </a:p>
          <a:p>
            <a:pPr algn="ctr">
              <a:buFontTx/>
              <a:buNone/>
            </a:pPr>
            <a:r>
              <a:rPr lang="en-US" sz="2800" smtClean="0">
                <a:solidFill>
                  <a:srgbClr val="3333CC"/>
                </a:solidFill>
                <a:ea typeface="ヒラギノ角ゴ Pro W3" pitchFamily="127" charset="-128"/>
                <a:cs typeface="Arial" pitchFamily="34" charset="0"/>
              </a:rPr>
              <a:t>Na is oxidized, while Cl is reduced.</a:t>
            </a:r>
          </a:p>
          <a:p>
            <a:pPr algn="ctr">
              <a:buFontTx/>
              <a:buNone/>
            </a:pPr>
            <a:r>
              <a:rPr lang="en-US" sz="2800" smtClean="0">
                <a:solidFill>
                  <a:srgbClr val="2D2D8A"/>
                </a:solidFill>
                <a:ea typeface="ヒラギノ角ゴ Pro W3" pitchFamily="127" charset="-128"/>
                <a:cs typeface="Arial" pitchFamily="34" charset="0"/>
              </a:rPr>
              <a:t>Na is the reducing agent, and Cl</a:t>
            </a:r>
            <a:r>
              <a:rPr lang="en-US" sz="2800" baseline="-25000" smtClean="0">
                <a:solidFill>
                  <a:srgbClr val="2D2D8A"/>
                </a:solidFill>
                <a:ea typeface="ヒラギノ角ゴ Pro W3" pitchFamily="127" charset="-128"/>
                <a:cs typeface="Arial" pitchFamily="34" charset="0"/>
              </a:rPr>
              <a:t>2</a:t>
            </a:r>
            <a:r>
              <a:rPr lang="en-US" sz="2800" smtClean="0">
                <a:solidFill>
                  <a:srgbClr val="2D2D8A"/>
                </a:solidFill>
                <a:ea typeface="ヒラギノ角ゴ Pro W3" pitchFamily="127" charset="-128"/>
                <a:cs typeface="Arial" pitchFamily="34" charset="0"/>
              </a:rPr>
              <a:t> is the </a:t>
            </a:r>
            <a:br>
              <a:rPr lang="en-US" sz="2800" smtClean="0">
                <a:solidFill>
                  <a:srgbClr val="2D2D8A"/>
                </a:solidFill>
                <a:ea typeface="ヒラギノ角ゴ Pro W3" pitchFamily="127" charset="-128"/>
                <a:cs typeface="Arial" pitchFamily="34" charset="0"/>
              </a:rPr>
            </a:br>
            <a:r>
              <a:rPr lang="en-US" sz="2800" smtClean="0">
                <a:solidFill>
                  <a:srgbClr val="2D2D8A"/>
                </a:solidFill>
                <a:ea typeface="ヒラギノ角ゴ Pro W3" pitchFamily="127" charset="-128"/>
                <a:cs typeface="Arial" pitchFamily="34" charset="0"/>
              </a:rPr>
              <a:t>oxidizing agent.</a:t>
            </a:r>
            <a:endParaRPr lang="en-US" sz="2800" baseline="30000" smtClean="0">
              <a:solidFill>
                <a:srgbClr val="2D2D8A"/>
              </a:solidFill>
              <a:ea typeface="ヒラギノ角ゴ Pro W3" pitchFamily="127" charset="-128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9441"/>
          </a:xfrm>
        </p:spPr>
        <p:txBody>
          <a:bodyPr lIns="457200" anchor="t">
            <a:spAutoFit/>
          </a:bodyPr>
          <a:lstStyle/>
          <a:p>
            <a:pPr eaLnBrk="1" hangingPunct="1"/>
            <a:r>
              <a:rPr lang="en-US" smtClean="0">
                <a:solidFill>
                  <a:srgbClr val="ED6B06"/>
                </a:solidFill>
                <a:ea typeface="ヒラギノ角ゴ Pro W3" pitchFamily="127" charset="-128"/>
                <a:cs typeface="Arial" pitchFamily="34" charset="0"/>
              </a:rPr>
              <a:t>Combustion Reactions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762000"/>
            <a:ext cx="8686800" cy="4229100"/>
          </a:xfrm>
        </p:spPr>
        <p:txBody>
          <a:bodyPr/>
          <a:lstStyle/>
          <a:p>
            <a:pPr>
              <a:defRPr/>
            </a:pPr>
            <a:r>
              <a:rPr lang="en-US" i="1" dirty="0">
                <a:ea typeface="+mn-ea"/>
              </a:rPr>
              <a:t>C</a:t>
            </a:r>
            <a:r>
              <a:rPr lang="en-US" i="1" dirty="0" smtClean="0">
                <a:ea typeface="+mn-ea"/>
              </a:rPr>
              <a:t>ombustion reactions</a:t>
            </a:r>
            <a:r>
              <a:rPr lang="en-US" dirty="0" smtClean="0">
                <a:ea typeface="+mn-ea"/>
              </a:rPr>
              <a:t> are characterized by the reaction of a substance with to form one or more oxygen-containing compounds, often including water. </a:t>
            </a:r>
          </a:p>
          <a:p>
            <a:pPr lvl="1">
              <a:defRPr/>
            </a:pPr>
            <a:r>
              <a:rPr lang="en-US" dirty="0" smtClean="0">
                <a:solidFill>
                  <a:schemeClr val="accent6"/>
                </a:solidFill>
                <a:ea typeface="+mn-ea"/>
                <a:cs typeface="+mn-cs"/>
              </a:rPr>
              <a:t>Combustion reactions also emit heat</a:t>
            </a:r>
            <a:r>
              <a:rPr lang="en-US" dirty="0" smtClean="0">
                <a:ea typeface="+mn-ea"/>
                <a:cs typeface="+mn-cs"/>
              </a:rPr>
              <a:t>. </a:t>
            </a:r>
          </a:p>
          <a:p>
            <a:pPr>
              <a:defRPr/>
            </a:pPr>
            <a:r>
              <a:rPr lang="en-US" dirty="0" smtClean="0">
                <a:ea typeface="+mn-ea"/>
              </a:rPr>
              <a:t>For example, as you saw earlier in this chapter, natural gas (CH</a:t>
            </a:r>
            <a:r>
              <a:rPr lang="en-US" baseline="-25000" dirty="0" smtClean="0">
                <a:ea typeface="+mn-ea"/>
              </a:rPr>
              <a:t>4</a:t>
            </a:r>
            <a:r>
              <a:rPr lang="en-US" dirty="0" smtClean="0">
                <a:ea typeface="+mn-ea"/>
              </a:rPr>
              <a:t>) reacts with oxygen to form carbon dioxide and water:</a:t>
            </a:r>
          </a:p>
        </p:txBody>
      </p:sp>
      <p:pic>
        <p:nvPicPr>
          <p:cNvPr id="88068" name="Picture 8" descr="C:\Documents and Settings\GEX User\Desktop\IRDVDs\50627 Tro IRDVD\Lecture\component\04_slide 86_mathtyp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4639" y="5156200"/>
            <a:ext cx="8594725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9441"/>
          </a:xfrm>
        </p:spPr>
        <p:txBody>
          <a:bodyPr lIns="457200" anchor="t">
            <a:spAutoFit/>
          </a:bodyPr>
          <a:lstStyle/>
          <a:p>
            <a:pPr eaLnBrk="1" hangingPunct="1"/>
            <a:r>
              <a:rPr lang="en-US" smtClean="0">
                <a:solidFill>
                  <a:srgbClr val="ED6B06"/>
                </a:solidFill>
                <a:ea typeface="ヒラギノ角ゴ Pro W3" pitchFamily="127" charset="-128"/>
                <a:cs typeface="Arial" pitchFamily="34" charset="0"/>
              </a:rPr>
              <a:t>Combustion</a:t>
            </a:r>
          </a:p>
        </p:txBody>
      </p:sp>
      <p:sp>
        <p:nvSpPr>
          <p:cNvPr id="89091" name="Content Placeholder 2"/>
          <p:cNvSpPr>
            <a:spLocks noGrp="1"/>
          </p:cNvSpPr>
          <p:nvPr>
            <p:ph idx="1"/>
          </p:nvPr>
        </p:nvSpPr>
        <p:spPr>
          <a:xfrm>
            <a:off x="365125" y="1141413"/>
            <a:ext cx="8504238" cy="2062162"/>
          </a:xfrm>
        </p:spPr>
        <p:txBody>
          <a:bodyPr/>
          <a:lstStyle/>
          <a:p>
            <a:r>
              <a:rPr lang="en-US" smtClean="0">
                <a:ea typeface="ヒラギノ角ゴ Pro W3" pitchFamily="127" charset="-128"/>
              </a:rPr>
              <a:t>Ethanol, the alcohol in alcoholic beverages, also reacts with oxygen in a combustion reaction to form carbon dioxide and water.</a:t>
            </a:r>
          </a:p>
        </p:txBody>
      </p:sp>
      <p:sp>
        <p:nvSpPr>
          <p:cNvPr id="89092" name="Rectangle 2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pic>
        <p:nvPicPr>
          <p:cNvPr id="89093" name="Picture 9" descr="C:\Documents and Settings\GEX User\Desktop\IRDVDs\50627 Tro IRDVD\Lecture\component\04_slide 87_mathtyp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39" y="3806825"/>
            <a:ext cx="8416925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 bwMode="auto">
          <a:xfrm>
            <a:off x="0" y="1"/>
            <a:ext cx="9144000" cy="769441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  <a:miter lim="800000"/>
            <a:headEnd/>
            <a:tailEnd/>
          </a:ln>
        </p:spPr>
        <p:txBody>
          <a:bodyPr wrap="square" lIns="45720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mtClean="0"/>
              <a:t>View of Elements and Compounds </a:t>
            </a:r>
          </a:p>
        </p:txBody>
      </p:sp>
      <p:sp>
        <p:nvSpPr>
          <p:cNvPr id="34819" name="Content Placeholder 2"/>
          <p:cNvSpPr>
            <a:spLocks noGrp="1"/>
          </p:cNvSpPr>
          <p:nvPr>
            <p:ph idx="1"/>
          </p:nvPr>
        </p:nvSpPr>
        <p:spPr>
          <a:xfrm>
            <a:off x="304801" y="609600"/>
            <a:ext cx="8550275" cy="5829300"/>
          </a:xfrm>
        </p:spPr>
        <p:txBody>
          <a:bodyPr/>
          <a:lstStyle/>
          <a:p>
            <a:r>
              <a:rPr lang="en-US" b="1" smtClean="0"/>
              <a:t>Atomic elements</a:t>
            </a:r>
            <a:r>
              <a:rPr lang="en-US" smtClean="0"/>
              <a:t> exist in nature with single atoms as their basic units. Most elements fall into this category. </a:t>
            </a:r>
          </a:p>
          <a:p>
            <a:pPr lvl="2"/>
            <a:r>
              <a:rPr lang="en-US" smtClean="0"/>
              <a:t>Examples are Na, Ne, C, K, Mg, etc.</a:t>
            </a:r>
          </a:p>
          <a:p>
            <a:r>
              <a:rPr lang="en-US" b="1" smtClean="0"/>
              <a:t>Molecular elements</a:t>
            </a:r>
            <a:r>
              <a:rPr lang="en-US" smtClean="0"/>
              <a:t> do not normally exist in nature with single atoms as their basic units; instead, they exist as molecules—two or more atoms of the element bonded together. </a:t>
            </a:r>
          </a:p>
          <a:p>
            <a:pPr lvl="2"/>
            <a:r>
              <a:rPr lang="en-US" smtClean="0"/>
              <a:t>There only seven diatomic elements and they are </a:t>
            </a:r>
            <a:r>
              <a:rPr lang="en-US" smtClean="0">
                <a:solidFill>
                  <a:srgbClr val="333399"/>
                </a:solidFill>
              </a:rPr>
              <a:t>H</a:t>
            </a:r>
            <a:r>
              <a:rPr lang="en-US" baseline="-25000" smtClean="0">
                <a:solidFill>
                  <a:srgbClr val="333399"/>
                </a:solidFill>
              </a:rPr>
              <a:t>2</a:t>
            </a:r>
            <a:r>
              <a:rPr lang="en-US" smtClean="0">
                <a:solidFill>
                  <a:srgbClr val="333399"/>
                </a:solidFill>
              </a:rPr>
              <a:t>, N</a:t>
            </a:r>
            <a:r>
              <a:rPr lang="en-US" baseline="-25000" smtClean="0">
                <a:solidFill>
                  <a:srgbClr val="333399"/>
                </a:solidFill>
              </a:rPr>
              <a:t>2</a:t>
            </a:r>
            <a:r>
              <a:rPr lang="en-US" smtClean="0">
                <a:solidFill>
                  <a:srgbClr val="333399"/>
                </a:solidFill>
              </a:rPr>
              <a:t>, O</a:t>
            </a:r>
            <a:r>
              <a:rPr lang="en-US" baseline="-25000" smtClean="0">
                <a:solidFill>
                  <a:srgbClr val="333399"/>
                </a:solidFill>
              </a:rPr>
              <a:t>2</a:t>
            </a:r>
            <a:r>
              <a:rPr lang="en-US" smtClean="0">
                <a:solidFill>
                  <a:srgbClr val="333399"/>
                </a:solidFill>
              </a:rPr>
              <a:t>, F</a:t>
            </a:r>
            <a:r>
              <a:rPr lang="en-US" baseline="-25000" smtClean="0">
                <a:solidFill>
                  <a:srgbClr val="333399"/>
                </a:solidFill>
              </a:rPr>
              <a:t>2</a:t>
            </a:r>
            <a:r>
              <a:rPr lang="en-US" smtClean="0">
                <a:solidFill>
                  <a:srgbClr val="333399"/>
                </a:solidFill>
              </a:rPr>
              <a:t>, Cl</a:t>
            </a:r>
            <a:r>
              <a:rPr lang="en-US" baseline="-25000" smtClean="0">
                <a:solidFill>
                  <a:srgbClr val="333399"/>
                </a:solidFill>
              </a:rPr>
              <a:t>2</a:t>
            </a:r>
            <a:r>
              <a:rPr lang="en-US" smtClean="0">
                <a:solidFill>
                  <a:srgbClr val="333399"/>
                </a:solidFill>
              </a:rPr>
              <a:t>, Br</a:t>
            </a:r>
            <a:r>
              <a:rPr lang="en-US" baseline="-25000" smtClean="0">
                <a:solidFill>
                  <a:srgbClr val="333399"/>
                </a:solidFill>
              </a:rPr>
              <a:t>2</a:t>
            </a:r>
            <a:r>
              <a:rPr lang="en-US" smtClean="0">
                <a:solidFill>
                  <a:srgbClr val="333399"/>
                </a:solidFill>
              </a:rPr>
              <a:t>, and I</a:t>
            </a:r>
            <a:r>
              <a:rPr lang="en-US" baseline="-25000" smtClean="0">
                <a:solidFill>
                  <a:srgbClr val="333399"/>
                </a:solidFill>
              </a:rPr>
              <a:t>2</a:t>
            </a:r>
            <a:r>
              <a:rPr lang="en-US" smtClean="0">
                <a:solidFill>
                  <a:srgbClr val="333399"/>
                </a:solidFill>
              </a:rPr>
              <a:t>.</a:t>
            </a:r>
            <a:endParaRPr lang="en-US" smtClean="0"/>
          </a:p>
          <a:p>
            <a:pPr lvl="2"/>
            <a:r>
              <a:rPr lang="en-US" smtClean="0"/>
              <a:t>Also, </a:t>
            </a:r>
            <a:r>
              <a:rPr lang="en-US" smtClean="0">
                <a:solidFill>
                  <a:srgbClr val="333399"/>
                </a:solidFill>
              </a:rPr>
              <a:t>P</a:t>
            </a:r>
            <a:r>
              <a:rPr lang="en-US" baseline="-25000" smtClean="0">
                <a:solidFill>
                  <a:srgbClr val="333399"/>
                </a:solidFill>
              </a:rPr>
              <a:t>4</a:t>
            </a:r>
            <a:r>
              <a:rPr lang="en-US" smtClean="0"/>
              <a:t> and </a:t>
            </a:r>
            <a:r>
              <a:rPr lang="en-US" smtClean="0">
                <a:solidFill>
                  <a:srgbClr val="333399"/>
                </a:solidFill>
              </a:rPr>
              <a:t>S</a:t>
            </a:r>
            <a:r>
              <a:rPr lang="en-US" baseline="-25000" smtClean="0">
                <a:solidFill>
                  <a:srgbClr val="333399"/>
                </a:solidFill>
              </a:rPr>
              <a:t>8</a:t>
            </a:r>
            <a:r>
              <a:rPr lang="en-US" smtClean="0"/>
              <a:t> are polyatomic elements.</a:t>
            </a:r>
            <a:endParaRPr lang="en-US" baseline="-250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 bwMode="auto">
          <a:xfrm>
            <a:off x="0" y="1"/>
            <a:ext cx="9144000" cy="769441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  <a:miter lim="800000"/>
            <a:headEnd/>
            <a:tailEnd/>
          </a:ln>
        </p:spPr>
        <p:txBody>
          <a:bodyPr wrap="square" lIns="45720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mtClean="0"/>
              <a:t>Molecular Elements</a:t>
            </a:r>
          </a:p>
        </p:txBody>
      </p:sp>
      <p:pic>
        <p:nvPicPr>
          <p:cNvPr id="35843" name="Picture 2"/>
          <p:cNvPicPr>
            <a:picLocks noChangeAspect="1"/>
          </p:cNvPicPr>
          <p:nvPr/>
        </p:nvPicPr>
        <p:blipFill>
          <a:blip r:embed="rId3" cstate="print"/>
          <a:srcRect b="3148"/>
          <a:stretch>
            <a:fillRect/>
          </a:stretch>
        </p:blipFill>
        <p:spPr bwMode="auto">
          <a:xfrm>
            <a:off x="304800" y="849315"/>
            <a:ext cx="8534400" cy="5532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 bwMode="auto">
          <a:xfrm>
            <a:off x="0" y="1"/>
            <a:ext cx="9144000" cy="769441"/>
          </a:xfrm>
          <a:prstGeom prst="rect">
            <a:avLst/>
          </a:prstGeom>
          <a:solidFill>
            <a:srgbClr val="FFFFFF"/>
          </a:solidFill>
          <a:ln>
            <a:miter lim="800000"/>
            <a:headEnd/>
            <a:tailEnd/>
          </a:ln>
        </p:spPr>
        <p:txBody>
          <a:bodyPr wrap="square" lIns="45720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eaLnBrk="1" hangingPunct="1"/>
            <a:r>
              <a:rPr lang="en-US" smtClean="0"/>
              <a:t>Definite Proportion</a:t>
            </a: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>
          <a:xfrm>
            <a:off x="365125" y="1141413"/>
            <a:ext cx="8388350" cy="5410200"/>
          </a:xfrm>
        </p:spPr>
        <p:txBody>
          <a:bodyPr/>
          <a:lstStyle/>
          <a:p>
            <a:pPr eaLnBrk="1" hangingPunct="1"/>
            <a:r>
              <a:rPr lang="en-US" smtClean="0"/>
              <a:t>A hydrogen–oxygen mixture can have any proportions of hydrogen and oxygen gas.</a:t>
            </a:r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Water, by contrast, is composed of water molecules that always contain two hydrogen atoms to every one oxygen atom. </a:t>
            </a:r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Water has a definite proportion of hydrogen to oxygen.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 bwMode="auto">
          <a:xfrm>
            <a:off x="0" y="1"/>
            <a:ext cx="9144000" cy="769441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  <a:miter lim="800000"/>
            <a:headEnd/>
            <a:tailEnd/>
          </a:ln>
        </p:spPr>
        <p:txBody>
          <a:bodyPr wrap="square" lIns="45720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mtClean="0"/>
              <a:t>Molecular Compounds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914400"/>
            <a:ext cx="8229600" cy="5232400"/>
          </a:xfrm>
        </p:spPr>
        <p:txBody>
          <a:bodyPr/>
          <a:lstStyle/>
          <a:p>
            <a:pPr>
              <a:defRPr/>
            </a:pPr>
            <a:r>
              <a:rPr lang="en-US" b="1" dirty="0" smtClean="0">
                <a:ea typeface="+mn-ea"/>
                <a:cs typeface="+mn-cs"/>
              </a:rPr>
              <a:t>Molecular compounds</a:t>
            </a:r>
            <a:r>
              <a:rPr lang="en-US" dirty="0" smtClean="0">
                <a:ea typeface="+mn-ea"/>
                <a:cs typeface="+mn-cs"/>
              </a:rPr>
              <a:t> are usually composed of two or more covalently bonded nonmetals. </a:t>
            </a:r>
          </a:p>
          <a:p>
            <a:pPr>
              <a:buFontTx/>
              <a:buNone/>
              <a:defRPr/>
            </a:pPr>
            <a:endParaRPr lang="en-US" sz="1050" dirty="0" smtClean="0">
              <a:ea typeface="+mn-ea"/>
              <a:cs typeface="+mn-cs"/>
            </a:endParaRPr>
          </a:p>
          <a:p>
            <a:pPr>
              <a:defRPr/>
            </a:pPr>
            <a:r>
              <a:rPr lang="en-US" dirty="0" smtClean="0">
                <a:ea typeface="+mn-ea"/>
                <a:cs typeface="+mn-cs"/>
              </a:rPr>
              <a:t>The basic units of molecular compounds are molecules composed of the constituent atoms.</a:t>
            </a:r>
          </a:p>
          <a:p>
            <a:pPr>
              <a:buFontTx/>
              <a:buNone/>
              <a:defRPr/>
            </a:pPr>
            <a:endParaRPr lang="en-US" sz="1050" dirty="0" smtClean="0">
              <a:ea typeface="+mn-ea"/>
              <a:cs typeface="+mn-cs"/>
            </a:endParaRPr>
          </a:p>
          <a:p>
            <a:pPr lvl="2">
              <a:defRPr/>
            </a:pPr>
            <a:r>
              <a:rPr lang="en-US" dirty="0" smtClean="0">
                <a:ea typeface="+mn-ea"/>
                <a:cs typeface="+mn-cs"/>
              </a:rPr>
              <a:t>Water is composed of  H</a:t>
            </a:r>
            <a:r>
              <a:rPr lang="en-US" baseline="-25000" dirty="0" smtClean="0">
                <a:ea typeface="+mn-ea"/>
                <a:cs typeface="+mn-cs"/>
              </a:rPr>
              <a:t>2</a:t>
            </a:r>
            <a:r>
              <a:rPr lang="en-US" dirty="0" smtClean="0">
                <a:ea typeface="+mn-ea"/>
                <a:cs typeface="+mn-cs"/>
              </a:rPr>
              <a:t>O molecules. </a:t>
            </a:r>
          </a:p>
          <a:p>
            <a:pPr lvl="2">
              <a:defRPr/>
            </a:pPr>
            <a:r>
              <a:rPr lang="en-US" dirty="0" smtClean="0">
                <a:ea typeface="+mn-ea"/>
                <a:cs typeface="+mn-cs"/>
              </a:rPr>
              <a:t>Dry ice is composed of  CO</a:t>
            </a:r>
            <a:r>
              <a:rPr lang="en-US" baseline="-25000" dirty="0" smtClean="0">
                <a:ea typeface="+mn-ea"/>
                <a:cs typeface="+mn-cs"/>
              </a:rPr>
              <a:t>2</a:t>
            </a:r>
            <a:r>
              <a:rPr lang="en-US" dirty="0" smtClean="0">
                <a:ea typeface="+mn-ea"/>
                <a:cs typeface="+mn-cs"/>
              </a:rPr>
              <a:t> molecules. </a:t>
            </a:r>
          </a:p>
          <a:p>
            <a:pPr lvl="2">
              <a:defRPr/>
            </a:pPr>
            <a:r>
              <a:rPr lang="en-US" dirty="0" smtClean="0">
                <a:ea typeface="+mn-ea"/>
                <a:cs typeface="+mn-cs"/>
              </a:rPr>
              <a:t>Propane (often used as a fuel for grills) is composed of  C</a:t>
            </a:r>
            <a:r>
              <a:rPr lang="en-US" baseline="-25000" dirty="0" smtClean="0">
                <a:ea typeface="+mn-ea"/>
                <a:cs typeface="+mn-cs"/>
              </a:rPr>
              <a:t>3</a:t>
            </a:r>
            <a:r>
              <a:rPr lang="en-US" dirty="0" smtClean="0">
                <a:ea typeface="+mn-ea"/>
                <a:cs typeface="+mn-cs"/>
              </a:rPr>
              <a:t>H</a:t>
            </a:r>
            <a:r>
              <a:rPr lang="en-US" baseline="-25000" dirty="0" smtClean="0">
                <a:ea typeface="+mn-ea"/>
                <a:cs typeface="+mn-cs"/>
              </a:rPr>
              <a:t>8</a:t>
            </a:r>
            <a:r>
              <a:rPr lang="en-US" dirty="0" smtClean="0">
                <a:ea typeface="+mn-ea"/>
                <a:cs typeface="+mn-cs"/>
              </a:rPr>
              <a:t> molecules.</a:t>
            </a:r>
            <a:endParaRPr lang="en-US" dirty="0">
              <a:ea typeface="ＭＳ Ｐゴシック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 bwMode="auto">
          <a:xfrm>
            <a:off x="0" y="1"/>
            <a:ext cx="9144000" cy="769441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  <a:miter lim="800000"/>
            <a:headEnd/>
            <a:tailEnd/>
          </a:ln>
        </p:spPr>
        <p:txBody>
          <a:bodyPr wrap="square" lIns="45720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mtClean="0"/>
              <a:t>Ionic Compounds</a:t>
            </a:r>
          </a:p>
        </p:txBody>
      </p:sp>
      <p:sp>
        <p:nvSpPr>
          <p:cNvPr id="37891" name="Content Placeholder 2"/>
          <p:cNvSpPr>
            <a:spLocks noGrp="1"/>
          </p:cNvSpPr>
          <p:nvPr>
            <p:ph idx="1"/>
          </p:nvPr>
        </p:nvSpPr>
        <p:spPr>
          <a:xfrm>
            <a:off x="152400" y="762000"/>
            <a:ext cx="8763000" cy="5213350"/>
          </a:xfrm>
        </p:spPr>
        <p:txBody>
          <a:bodyPr/>
          <a:lstStyle/>
          <a:p>
            <a:r>
              <a:rPr lang="en-US" b="1" smtClean="0">
                <a:solidFill>
                  <a:srgbClr val="333399"/>
                </a:solidFill>
              </a:rPr>
              <a:t>Ionic compounds</a:t>
            </a:r>
            <a:r>
              <a:rPr lang="en-US" smtClean="0">
                <a:solidFill>
                  <a:srgbClr val="333399"/>
                </a:solidFill>
              </a:rPr>
              <a:t> </a:t>
            </a:r>
            <a:r>
              <a:rPr lang="en-US" smtClean="0"/>
              <a:t>are composed of cations (usually a metal) and anions (usually one</a:t>
            </a:r>
            <a:br>
              <a:rPr lang="en-US" smtClean="0"/>
            </a:br>
            <a:r>
              <a:rPr lang="en-US" smtClean="0"/>
              <a:t>or more nonmetals) bound together by</a:t>
            </a:r>
            <a:br>
              <a:rPr lang="en-US" smtClean="0"/>
            </a:br>
            <a:r>
              <a:rPr lang="en-US" smtClean="0"/>
              <a:t>ionic bonds. </a:t>
            </a:r>
          </a:p>
          <a:p>
            <a:r>
              <a:rPr lang="en-US" smtClean="0"/>
              <a:t>The basic unit of an ionic compound is the </a:t>
            </a:r>
            <a:r>
              <a:rPr lang="en-US" b="1" smtClean="0">
                <a:solidFill>
                  <a:srgbClr val="333399"/>
                </a:solidFill>
              </a:rPr>
              <a:t>formula unit</a:t>
            </a:r>
            <a:r>
              <a:rPr lang="en-US" smtClean="0"/>
              <a:t>, the smallest, electrically neutral collection of ions.</a:t>
            </a:r>
          </a:p>
          <a:p>
            <a:r>
              <a:rPr lang="en-US" smtClean="0"/>
              <a:t>The ionic compound table salt, with the formula unit NaCl, is composed of Na</a:t>
            </a:r>
            <a:r>
              <a:rPr lang="en-US" baseline="30000" smtClean="0"/>
              <a:t>+</a:t>
            </a:r>
            <a:r>
              <a:rPr lang="en-US" smtClean="0"/>
              <a:t> and Cl</a:t>
            </a:r>
            <a:r>
              <a:rPr lang="en-US" baseline="30000" smtClean="0"/>
              <a:t>–</a:t>
            </a:r>
            <a:r>
              <a:rPr lang="en-US" smtClean="0"/>
              <a:t> ions in a one-to-one ratio.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 bwMode="auto">
          <a:xfrm>
            <a:off x="0" y="1"/>
            <a:ext cx="9144000" cy="769441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  <a:miter lim="800000"/>
            <a:headEnd/>
            <a:tailEnd/>
          </a:ln>
        </p:spPr>
        <p:txBody>
          <a:bodyPr wrap="square" lIns="45720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mtClean="0"/>
              <a:t>Molecular and Ionic Compounds</a:t>
            </a:r>
          </a:p>
        </p:txBody>
      </p:sp>
      <p:pic>
        <p:nvPicPr>
          <p:cNvPr id="38915" name="Picture 2"/>
          <p:cNvPicPr>
            <a:picLocks noChangeAspect="1"/>
          </p:cNvPicPr>
          <p:nvPr/>
        </p:nvPicPr>
        <p:blipFill>
          <a:blip r:embed="rId3" cstate="print"/>
          <a:srcRect b="6027"/>
          <a:stretch>
            <a:fillRect/>
          </a:stretch>
        </p:blipFill>
        <p:spPr bwMode="auto">
          <a:xfrm>
            <a:off x="304800" y="2224090"/>
            <a:ext cx="8534400" cy="289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 bwMode="auto">
          <a:xfrm>
            <a:off x="0" y="1"/>
            <a:ext cx="9144000" cy="769441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  <a:miter lim="800000"/>
            <a:headEnd/>
            <a:tailEnd/>
          </a:ln>
        </p:spPr>
        <p:txBody>
          <a:bodyPr wrap="square" lIns="45720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mtClean="0"/>
              <a:t>Polyatomic Ion</a:t>
            </a:r>
          </a:p>
        </p:txBody>
      </p:sp>
      <p:sp>
        <p:nvSpPr>
          <p:cNvPr id="39939" name="Content Placeholder 2"/>
          <p:cNvSpPr>
            <a:spLocks noGrp="1"/>
          </p:cNvSpPr>
          <p:nvPr>
            <p:ph idx="1"/>
          </p:nvPr>
        </p:nvSpPr>
        <p:spPr>
          <a:xfrm>
            <a:off x="365125" y="1141413"/>
            <a:ext cx="8229600" cy="4697412"/>
          </a:xfrm>
        </p:spPr>
        <p:txBody>
          <a:bodyPr/>
          <a:lstStyle/>
          <a:p>
            <a:r>
              <a:rPr lang="en-US" smtClean="0"/>
              <a:t>Many common ionic compounds contain ions that are themselves composed of a group of covalently bonded atoms with an overall charge.</a:t>
            </a:r>
          </a:p>
          <a:p>
            <a:r>
              <a:rPr lang="en-US" smtClean="0"/>
              <a:t>This group of charged species is called polyatomic ions.</a:t>
            </a:r>
          </a:p>
          <a:p>
            <a:pPr lvl="1"/>
            <a:r>
              <a:rPr lang="en-US" smtClean="0"/>
              <a:t>NaNO</a:t>
            </a:r>
            <a:r>
              <a:rPr lang="en-US" baseline="-25000" smtClean="0"/>
              <a:t>3</a:t>
            </a:r>
            <a:r>
              <a:rPr lang="en-US" smtClean="0"/>
              <a:t> contains Na</a:t>
            </a:r>
            <a:r>
              <a:rPr lang="en-US" baseline="30000" smtClean="0"/>
              <a:t>+</a:t>
            </a:r>
            <a:r>
              <a:rPr lang="en-US" smtClean="0"/>
              <a:t> and NO</a:t>
            </a:r>
            <a:r>
              <a:rPr lang="en-US" baseline="-25000" smtClean="0"/>
              <a:t>3</a:t>
            </a:r>
            <a:r>
              <a:rPr lang="en-US" baseline="30000" smtClean="0"/>
              <a:t>–</a:t>
            </a:r>
            <a:r>
              <a:rPr lang="en-US" smtClean="0"/>
              <a:t>.</a:t>
            </a:r>
            <a:endParaRPr lang="en-US" baseline="30000" smtClean="0"/>
          </a:p>
          <a:p>
            <a:pPr lvl="1"/>
            <a:r>
              <a:rPr lang="en-US" smtClean="0"/>
              <a:t>CaCO</a:t>
            </a:r>
            <a:r>
              <a:rPr lang="en-US" baseline="-25000" smtClean="0"/>
              <a:t>3</a:t>
            </a:r>
            <a:r>
              <a:rPr lang="en-US" smtClean="0"/>
              <a:t> contains Ca</a:t>
            </a:r>
            <a:r>
              <a:rPr lang="en-US" baseline="30000" smtClean="0"/>
              <a:t>2+</a:t>
            </a:r>
            <a:r>
              <a:rPr lang="en-US" smtClean="0"/>
              <a:t> and CO</a:t>
            </a:r>
            <a:r>
              <a:rPr lang="en-US" baseline="-25000" smtClean="0"/>
              <a:t>3</a:t>
            </a:r>
            <a:r>
              <a:rPr lang="en-US" baseline="30000" smtClean="0"/>
              <a:t>2–</a:t>
            </a:r>
            <a:r>
              <a:rPr lang="en-US" smtClean="0"/>
              <a:t>.</a:t>
            </a:r>
            <a:endParaRPr lang="en-US" baseline="30000" smtClean="0"/>
          </a:p>
          <a:p>
            <a:pPr lvl="1"/>
            <a:r>
              <a:rPr lang="en-US" smtClean="0"/>
              <a:t>KClO Contains K</a:t>
            </a:r>
            <a:r>
              <a:rPr lang="en-US" baseline="30000" smtClean="0"/>
              <a:t>+</a:t>
            </a:r>
            <a:r>
              <a:rPr lang="en-US" smtClean="0"/>
              <a:t> and ClO</a:t>
            </a:r>
            <a:r>
              <a:rPr lang="en-US" baseline="30000" smtClean="0"/>
              <a:t>–</a:t>
            </a:r>
            <a:r>
              <a:rPr lang="en-US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/>
          </p:cNvSpPr>
          <p:nvPr>
            <p:ph type="title"/>
          </p:nvPr>
        </p:nvSpPr>
        <p:spPr bwMode="auto">
          <a:xfrm>
            <a:off x="0" y="1"/>
            <a:ext cx="9144000" cy="144655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  <a:miter lim="800000"/>
            <a:headEnd/>
            <a:tailEnd/>
          </a:ln>
        </p:spPr>
        <p:txBody>
          <a:bodyPr wrap="square" lIns="45720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mtClean="0"/>
              <a:t>Ionic Compounds: Formulas and Names</a:t>
            </a:r>
          </a:p>
        </p:txBody>
      </p:sp>
      <p:sp>
        <p:nvSpPr>
          <p:cNvPr id="37891" name="Content Placeholder 2"/>
          <p:cNvSpPr>
            <a:spLocks noGrp="1"/>
          </p:cNvSpPr>
          <p:nvPr>
            <p:ph idx="1"/>
          </p:nvPr>
        </p:nvSpPr>
        <p:spPr>
          <a:xfrm>
            <a:off x="381001" y="990602"/>
            <a:ext cx="8474075" cy="5268913"/>
          </a:xfrm>
        </p:spPr>
        <p:txBody>
          <a:bodyPr/>
          <a:lstStyle/>
          <a:p>
            <a:pPr>
              <a:defRPr/>
            </a:pPr>
            <a:r>
              <a:rPr lang="en-US" b="1" i="1" dirty="0" smtClean="0">
                <a:solidFill>
                  <a:srgbClr val="333399"/>
                </a:solidFill>
                <a:ea typeface="+mn-ea"/>
                <a:cs typeface="+mn-cs"/>
              </a:rPr>
              <a:t>Summarizing Ionic Compound Formulas</a:t>
            </a:r>
            <a:r>
              <a:rPr lang="en-US" i="1" dirty="0" smtClean="0">
                <a:solidFill>
                  <a:srgbClr val="333399"/>
                </a:solidFill>
                <a:ea typeface="+mn-ea"/>
                <a:cs typeface="+mn-cs"/>
              </a:rPr>
              <a:t>:</a:t>
            </a:r>
            <a:endParaRPr lang="en-US" dirty="0" smtClean="0">
              <a:solidFill>
                <a:srgbClr val="333399"/>
              </a:solidFill>
              <a:ea typeface="+mn-ea"/>
              <a:cs typeface="+mn-cs"/>
            </a:endParaRPr>
          </a:p>
          <a:p>
            <a:pPr lvl="1">
              <a:defRPr/>
            </a:pPr>
            <a:r>
              <a:rPr lang="en-US" dirty="0" smtClean="0">
                <a:ea typeface="+mn-ea"/>
                <a:cs typeface="+mn-cs"/>
              </a:rPr>
              <a:t>Ionic compounds always contain positive and negative ions.</a:t>
            </a:r>
          </a:p>
          <a:p>
            <a:pPr lvl="1">
              <a:buFontTx/>
              <a:buNone/>
              <a:defRPr/>
            </a:pPr>
            <a:endParaRPr lang="en-US" sz="1050" dirty="0" smtClean="0">
              <a:ea typeface="+mn-ea"/>
              <a:cs typeface="+mn-cs"/>
            </a:endParaRPr>
          </a:p>
          <a:p>
            <a:pPr lvl="1">
              <a:defRPr/>
            </a:pPr>
            <a:r>
              <a:rPr lang="en-US" dirty="0" smtClean="0">
                <a:ea typeface="+mn-ea"/>
                <a:cs typeface="+mn-cs"/>
              </a:rPr>
              <a:t>In a chemical formula, the sum of the charges of the positive ions (cations) must equal the sum of the charges of the negative ions (anions).</a:t>
            </a:r>
          </a:p>
          <a:p>
            <a:pPr lvl="1">
              <a:buFontTx/>
              <a:buNone/>
              <a:defRPr/>
            </a:pPr>
            <a:endParaRPr lang="en-US" sz="1050" dirty="0" smtClean="0">
              <a:ea typeface="+mn-ea"/>
              <a:cs typeface="+mn-cs"/>
            </a:endParaRPr>
          </a:p>
          <a:p>
            <a:pPr lvl="1">
              <a:defRPr/>
            </a:pPr>
            <a:r>
              <a:rPr lang="en-US" dirty="0" smtClean="0">
                <a:ea typeface="+mn-ea"/>
                <a:cs typeface="+mn-cs"/>
              </a:rPr>
              <a:t>The formula of an ionic compound reflects the smallest whole-number ratio of ions.</a:t>
            </a:r>
          </a:p>
          <a:p>
            <a:pPr>
              <a:defRPr/>
            </a:pPr>
            <a:endParaRPr lang="en-US" dirty="0" smtClean="0"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/>
          <p:cNvSpPr>
            <a:spLocks noGrp="1"/>
          </p:cNvSpPr>
          <p:nvPr>
            <p:ph type="title"/>
          </p:nvPr>
        </p:nvSpPr>
        <p:spPr bwMode="auto">
          <a:xfrm>
            <a:off x="0" y="1"/>
            <a:ext cx="9144000" cy="144655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  <a:miter lim="800000"/>
            <a:headEnd/>
            <a:tailEnd/>
          </a:ln>
        </p:spPr>
        <p:txBody>
          <a:bodyPr wrap="square" lIns="45720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mtClean="0"/>
              <a:t>Ionic Compounds: Formulas and Names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1" y="1066802"/>
            <a:ext cx="8474075" cy="5013325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ea typeface="+mn-ea"/>
                <a:cs typeface="+mn-cs"/>
              </a:rPr>
              <a:t>The charges of the representative elements can be predicted from their group numbers.</a:t>
            </a:r>
          </a:p>
          <a:p>
            <a:pPr>
              <a:defRPr/>
            </a:pPr>
            <a:r>
              <a:rPr lang="en-US" dirty="0" smtClean="0">
                <a:ea typeface="+mn-ea"/>
                <a:cs typeface="+mn-cs"/>
              </a:rPr>
              <a:t>The representative elements forms only one type of charge.</a:t>
            </a:r>
          </a:p>
          <a:p>
            <a:pPr>
              <a:buFontTx/>
              <a:buNone/>
              <a:defRPr/>
            </a:pPr>
            <a:endParaRPr lang="en-US" sz="1050" dirty="0" smtClean="0">
              <a:ea typeface="+mn-ea"/>
              <a:cs typeface="+mn-cs"/>
            </a:endParaRPr>
          </a:p>
          <a:p>
            <a:pPr>
              <a:defRPr/>
            </a:pPr>
            <a:r>
              <a:rPr lang="en-US" dirty="0" smtClean="0">
                <a:ea typeface="+mn-ea"/>
                <a:cs typeface="+mn-cs"/>
              </a:rPr>
              <a:t>Transition metals tend to form multiple types of charges.</a:t>
            </a:r>
          </a:p>
          <a:p>
            <a:pPr>
              <a:defRPr/>
            </a:pPr>
            <a:r>
              <a:rPr lang="en-US" dirty="0" smtClean="0">
                <a:ea typeface="+mn-ea"/>
                <a:cs typeface="+mn-cs"/>
              </a:rPr>
              <a:t>Hence, their charge cannot be predicted as in the case of most representative elements.</a:t>
            </a:r>
            <a:endParaRPr lang="en-US" dirty="0"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1"/>
          <p:cNvSpPr>
            <a:spLocks noGrp="1"/>
          </p:cNvSpPr>
          <p:nvPr>
            <p:ph type="title"/>
          </p:nvPr>
        </p:nvSpPr>
        <p:spPr bwMode="auto">
          <a:xfrm>
            <a:off x="0" y="1"/>
            <a:ext cx="9144000" cy="769441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  <a:miter lim="800000"/>
            <a:headEnd/>
            <a:tailEnd/>
          </a:ln>
        </p:spPr>
        <p:txBody>
          <a:bodyPr wrap="square" lIns="45720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mtClean="0"/>
              <a:t>Naming Ionic Compounds</a:t>
            </a:r>
          </a:p>
        </p:txBody>
      </p:sp>
      <p:sp>
        <p:nvSpPr>
          <p:cNvPr id="43011" name="Content Placeholder 2"/>
          <p:cNvSpPr>
            <a:spLocks noGrp="1"/>
          </p:cNvSpPr>
          <p:nvPr>
            <p:ph idx="1"/>
          </p:nvPr>
        </p:nvSpPr>
        <p:spPr>
          <a:xfrm>
            <a:off x="365125" y="1141415"/>
            <a:ext cx="8229600" cy="4124325"/>
          </a:xfrm>
        </p:spPr>
        <p:txBody>
          <a:bodyPr/>
          <a:lstStyle/>
          <a:p>
            <a:r>
              <a:rPr lang="en-US" i="1" smtClean="0"/>
              <a:t>Ionic compounds are usually composed of metals and nonmetals</a:t>
            </a:r>
            <a:r>
              <a:rPr lang="en-US" smtClean="0"/>
              <a:t>. </a:t>
            </a:r>
          </a:p>
          <a:p>
            <a:pPr>
              <a:buFontTx/>
              <a:buNone/>
            </a:pPr>
            <a:endParaRPr lang="en-US" sz="1000" smtClean="0"/>
          </a:p>
          <a:p>
            <a:r>
              <a:rPr lang="en-US" smtClean="0"/>
              <a:t>Anytime you see a metal and one or more nonmetals together in a chemical formula, assume that you have an ionic compound.</a:t>
            </a:r>
          </a:p>
          <a:p>
            <a:pPr>
              <a:buFontTx/>
              <a:buNone/>
            </a:pPr>
            <a:endParaRPr lang="en-US" sz="1000" smtClean="0"/>
          </a:p>
          <a:p>
            <a:r>
              <a:rPr lang="en-US" smtClean="0"/>
              <a:t>NaBr, Al</a:t>
            </a:r>
            <a:r>
              <a:rPr lang="en-US" baseline="-25000" smtClean="0"/>
              <a:t>2</a:t>
            </a:r>
            <a:r>
              <a:rPr lang="en-US" smtClean="0"/>
              <a:t>(CO</a:t>
            </a:r>
            <a:r>
              <a:rPr lang="en-US" baseline="-25000" smtClean="0"/>
              <a:t>3</a:t>
            </a:r>
            <a:r>
              <a:rPr lang="en-US" smtClean="0"/>
              <a:t>)</a:t>
            </a:r>
            <a:r>
              <a:rPr lang="en-US" baseline="-25000" smtClean="0"/>
              <a:t>3</a:t>
            </a:r>
            <a:r>
              <a:rPr lang="en-US" smtClean="0"/>
              <a:t>, CaHPO</a:t>
            </a:r>
            <a:r>
              <a:rPr lang="en-US" baseline="-25000" smtClean="0"/>
              <a:t>4</a:t>
            </a:r>
            <a:r>
              <a:rPr lang="en-US" smtClean="0"/>
              <a:t>, and MgSO</a:t>
            </a:r>
            <a:r>
              <a:rPr lang="en-US" baseline="-25000" smtClean="0"/>
              <a:t>4</a:t>
            </a:r>
            <a:r>
              <a:rPr lang="en-US" smtClean="0"/>
              <a:t> are some examples of ionic compounds.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6" name="Title 4"/>
          <p:cNvSpPr>
            <a:spLocks noGrp="1"/>
          </p:cNvSpPr>
          <p:nvPr>
            <p:ph type="title"/>
          </p:nvPr>
        </p:nvSpPr>
        <p:spPr bwMode="auto">
          <a:xfrm>
            <a:off x="0" y="1"/>
            <a:ext cx="9144000" cy="769441"/>
          </a:xfrm>
          <a:solidFill>
            <a:srgbClr val="FFFFFF"/>
          </a:solidFill>
          <a:ln>
            <a:solidFill>
              <a:srgbClr val="FFFFFF"/>
            </a:solidFill>
            <a:miter lim="800000"/>
            <a:headEnd/>
            <a:tailEnd/>
          </a:ln>
        </p:spPr>
        <p:txBody>
          <a:bodyPr wrap="square" lIns="45720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mtClean="0"/>
              <a:t>Naming Ionic Compounds</a:t>
            </a:r>
          </a:p>
        </p:txBody>
      </p:sp>
      <p:sp>
        <p:nvSpPr>
          <p:cNvPr id="44034" name="Content Placeholder 2"/>
          <p:cNvSpPr>
            <a:spLocks noGrp="1"/>
          </p:cNvSpPr>
          <p:nvPr>
            <p:ph sz="half" idx="1"/>
          </p:nvPr>
        </p:nvSpPr>
        <p:spPr>
          <a:xfrm>
            <a:off x="365125" y="1141415"/>
            <a:ext cx="4038600" cy="4573587"/>
          </a:xfrm>
        </p:spPr>
        <p:txBody>
          <a:bodyPr/>
          <a:lstStyle/>
          <a:p>
            <a:r>
              <a:rPr lang="en-US" smtClean="0"/>
              <a:t>Ionic compounds can be categorized into two types, depending on the metal in the compound. </a:t>
            </a:r>
          </a:p>
          <a:p>
            <a:endParaRPr lang="en-US" smtClean="0"/>
          </a:p>
          <a:p>
            <a:r>
              <a:rPr lang="en-US" smtClean="0"/>
              <a:t>The first type contains a metal whose charge is invariant from one compound to another.</a:t>
            </a:r>
          </a:p>
        </p:txBody>
      </p:sp>
      <p:sp>
        <p:nvSpPr>
          <p:cNvPr id="44035" name="Content Placeholder 5"/>
          <p:cNvSpPr>
            <a:spLocks noGrp="1"/>
          </p:cNvSpPr>
          <p:nvPr>
            <p:ph sz="half" idx="2"/>
          </p:nvPr>
        </p:nvSpPr>
        <p:spPr>
          <a:xfrm>
            <a:off x="4495800" y="3352802"/>
            <a:ext cx="4038600" cy="2740025"/>
          </a:xfrm>
        </p:spPr>
        <p:txBody>
          <a:bodyPr/>
          <a:lstStyle/>
          <a:p>
            <a:endParaRPr lang="en-US" smtClean="0"/>
          </a:p>
          <a:p>
            <a:r>
              <a:rPr lang="en-US" smtClean="0"/>
              <a:t>Whenever the metal in this first type of compound forms an ion, the ion always has the same charge.</a:t>
            </a:r>
          </a:p>
        </p:txBody>
      </p:sp>
      <p:pic>
        <p:nvPicPr>
          <p:cNvPr id="44037" name="Picture 1"/>
          <p:cNvPicPr>
            <a:picLocks noChangeAspect="1"/>
          </p:cNvPicPr>
          <p:nvPr/>
        </p:nvPicPr>
        <p:blipFill>
          <a:blip r:embed="rId3" cstate="print"/>
          <a:srcRect b="4611"/>
          <a:stretch>
            <a:fillRect/>
          </a:stretch>
        </p:blipFill>
        <p:spPr bwMode="auto">
          <a:xfrm>
            <a:off x="4537076" y="1416052"/>
            <a:ext cx="4097338" cy="175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le 5"/>
          <p:cNvSpPr>
            <a:spLocks noGrp="1"/>
          </p:cNvSpPr>
          <p:nvPr>
            <p:ph type="title"/>
          </p:nvPr>
        </p:nvSpPr>
        <p:spPr bwMode="auto">
          <a:xfrm>
            <a:off x="0" y="1"/>
            <a:ext cx="9144000" cy="769441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  <a:miter lim="800000"/>
            <a:headEnd/>
            <a:tailEnd/>
          </a:ln>
        </p:spPr>
        <p:txBody>
          <a:bodyPr wrap="square" lIns="45720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mtClean="0"/>
              <a:t>Naming Type I Ionic Compounds</a:t>
            </a:r>
          </a:p>
        </p:txBody>
      </p:sp>
      <p:sp>
        <p:nvSpPr>
          <p:cNvPr id="45059" name="Rectangle 15"/>
          <p:cNvSpPr>
            <a:spLocks noChangeArrowheads="1"/>
          </p:cNvSpPr>
          <p:nvPr/>
        </p:nvSpPr>
        <p:spPr bwMode="auto">
          <a:xfrm>
            <a:off x="1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tabLst>
                <a:tab pos="457200" algn="l"/>
              </a:tabLst>
            </a:pPr>
            <a:endParaRPr lang="en-US"/>
          </a:p>
        </p:txBody>
      </p:sp>
      <p:pic>
        <p:nvPicPr>
          <p:cNvPr id="45060" name="Picture 2"/>
          <p:cNvPicPr>
            <a:picLocks noChangeAspect="1"/>
          </p:cNvPicPr>
          <p:nvPr/>
        </p:nvPicPr>
        <p:blipFill>
          <a:blip r:embed="rId3" cstate="print"/>
          <a:srcRect b="2779"/>
          <a:stretch>
            <a:fillRect/>
          </a:stretch>
        </p:blipFill>
        <p:spPr bwMode="auto">
          <a:xfrm>
            <a:off x="2851151" y="766763"/>
            <a:ext cx="3281363" cy="577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 bwMode="auto">
          <a:xfrm>
            <a:off x="0" y="1"/>
            <a:ext cx="9144000" cy="769441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  <a:miter lim="800000"/>
            <a:headEnd/>
            <a:tailEnd/>
          </a:ln>
        </p:spPr>
        <p:txBody>
          <a:bodyPr wrap="square" lIns="45720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mtClean="0"/>
              <a:t>Naming Type II Ionic Compounds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143000"/>
            <a:ext cx="8229600" cy="461645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ea typeface="+mn-ea"/>
                <a:cs typeface="+mn-cs"/>
              </a:rPr>
              <a:t>The second type of ionic compound contains a metal with a charge that can differ in different compounds. </a:t>
            </a:r>
          </a:p>
          <a:p>
            <a:pPr>
              <a:buFontTx/>
              <a:buNone/>
              <a:defRPr/>
            </a:pPr>
            <a:endParaRPr lang="en-US" sz="1050" dirty="0" smtClean="0">
              <a:ea typeface="+mn-ea"/>
              <a:cs typeface="+mn-cs"/>
            </a:endParaRPr>
          </a:p>
          <a:p>
            <a:pPr>
              <a:defRPr/>
            </a:pPr>
            <a:r>
              <a:rPr lang="en-US" dirty="0" smtClean="0">
                <a:ea typeface="+mn-ea"/>
                <a:cs typeface="+mn-cs"/>
              </a:rPr>
              <a:t>The metals in this second type of ionic compound can form more than one kind of cation (depending on the compound). </a:t>
            </a:r>
          </a:p>
          <a:p>
            <a:pPr>
              <a:buFontTx/>
              <a:buNone/>
              <a:defRPr/>
            </a:pPr>
            <a:endParaRPr lang="en-US" sz="1050" dirty="0" smtClean="0">
              <a:ea typeface="+mn-ea"/>
              <a:cs typeface="+mn-cs"/>
            </a:endParaRPr>
          </a:p>
          <a:p>
            <a:pPr>
              <a:defRPr/>
            </a:pPr>
            <a:r>
              <a:rPr lang="en-US" dirty="0" smtClean="0">
                <a:ea typeface="+mn-ea"/>
                <a:cs typeface="+mn-cs"/>
              </a:rPr>
              <a:t>Its charge must therefore be specified for a given compound. </a:t>
            </a:r>
            <a:endParaRPr lang="en-US" dirty="0"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 bwMode="auto">
          <a:xfrm>
            <a:off x="0" y="1"/>
            <a:ext cx="9144000" cy="769441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  <a:miter lim="800000"/>
            <a:headEnd/>
            <a:tailEnd/>
          </a:ln>
        </p:spPr>
        <p:txBody>
          <a:bodyPr wrap="square" lIns="45720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eaLnBrk="1" hangingPunct="1"/>
            <a:r>
              <a:rPr lang="en-US" smtClean="0"/>
              <a:t>Definite Proportion</a:t>
            </a:r>
          </a:p>
        </p:txBody>
      </p:sp>
      <p:pic>
        <p:nvPicPr>
          <p:cNvPr id="19459" name="Picture 2"/>
          <p:cNvPicPr>
            <a:picLocks noChangeAspect="1"/>
          </p:cNvPicPr>
          <p:nvPr/>
        </p:nvPicPr>
        <p:blipFill>
          <a:blip r:embed="rId3" cstate="print"/>
          <a:srcRect b="3535"/>
          <a:stretch>
            <a:fillRect/>
          </a:stretch>
        </p:blipFill>
        <p:spPr bwMode="auto">
          <a:xfrm>
            <a:off x="304800" y="990600"/>
            <a:ext cx="8534400" cy="5075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"/>
          <p:cNvSpPr>
            <a:spLocks noGrp="1"/>
          </p:cNvSpPr>
          <p:nvPr>
            <p:ph type="title"/>
          </p:nvPr>
        </p:nvSpPr>
        <p:spPr bwMode="auto">
          <a:xfrm>
            <a:off x="0" y="1"/>
            <a:ext cx="9144000" cy="769441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  <a:miter lim="800000"/>
            <a:headEnd/>
            <a:tailEnd/>
          </a:ln>
        </p:spPr>
        <p:txBody>
          <a:bodyPr wrap="square" lIns="45720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mtClean="0"/>
              <a:t>Type II Ionic Compounds</a:t>
            </a:r>
          </a:p>
        </p:txBody>
      </p:sp>
      <p:sp>
        <p:nvSpPr>
          <p:cNvPr id="47107" name="Content Placeholder 2"/>
          <p:cNvSpPr>
            <a:spLocks noGrp="1"/>
          </p:cNvSpPr>
          <p:nvPr>
            <p:ph idx="1"/>
          </p:nvPr>
        </p:nvSpPr>
        <p:spPr>
          <a:xfrm>
            <a:off x="381000" y="762000"/>
            <a:ext cx="8229600" cy="6186488"/>
          </a:xfrm>
        </p:spPr>
        <p:txBody>
          <a:bodyPr/>
          <a:lstStyle/>
          <a:p>
            <a:r>
              <a:rPr lang="en-US" smtClean="0"/>
              <a:t>Iron, for instance, forms a 2+ cation in some of its compounds and a 3+ cation in others. </a:t>
            </a:r>
          </a:p>
          <a:p>
            <a:r>
              <a:rPr lang="en-US" smtClean="0"/>
              <a:t>Metals of this type are often </a:t>
            </a:r>
            <a:r>
              <a:rPr lang="en-US" i="1" smtClean="0"/>
              <a:t>transition metals</a:t>
            </a:r>
            <a:r>
              <a:rPr lang="en-US" smtClean="0"/>
              <a:t>.</a:t>
            </a:r>
          </a:p>
          <a:p>
            <a:pPr lvl="1"/>
            <a:r>
              <a:rPr lang="en-US" smtClean="0"/>
              <a:t>FeSO</a:t>
            </a:r>
            <a:r>
              <a:rPr lang="en-US" baseline="-25000" smtClean="0"/>
              <a:t>4</a:t>
            </a:r>
            <a:r>
              <a:rPr lang="en-US" smtClean="0"/>
              <a:t>	 Here iron is +2 cation (Fe</a:t>
            </a:r>
            <a:r>
              <a:rPr lang="en-US" baseline="30000" smtClean="0"/>
              <a:t>2+</a:t>
            </a:r>
            <a:r>
              <a:rPr lang="en-US" smtClean="0"/>
              <a:t>).</a:t>
            </a:r>
          </a:p>
          <a:p>
            <a:pPr lvl="1"/>
            <a:r>
              <a:rPr lang="en-US" smtClean="0"/>
              <a:t>Fe</a:t>
            </a:r>
            <a:r>
              <a:rPr lang="en-US" baseline="-25000" smtClean="0"/>
              <a:t>2</a:t>
            </a:r>
            <a:r>
              <a:rPr lang="en-US" smtClean="0"/>
              <a:t>(SO</a:t>
            </a:r>
            <a:r>
              <a:rPr lang="en-US" baseline="-25000" smtClean="0"/>
              <a:t>4</a:t>
            </a:r>
            <a:r>
              <a:rPr lang="en-US" smtClean="0"/>
              <a:t>)</a:t>
            </a:r>
            <a:r>
              <a:rPr lang="en-US" baseline="-25000" smtClean="0"/>
              <a:t>3</a:t>
            </a:r>
            <a:r>
              <a:rPr lang="en-US" smtClean="0"/>
              <a:t> Here iron is +3 cation (Fe</a:t>
            </a:r>
            <a:r>
              <a:rPr lang="en-US" baseline="30000" smtClean="0"/>
              <a:t>3+</a:t>
            </a:r>
            <a:r>
              <a:rPr lang="en-US" smtClean="0"/>
              <a:t>).</a:t>
            </a:r>
          </a:p>
          <a:p>
            <a:pPr lvl="1"/>
            <a:r>
              <a:rPr lang="en-US" smtClean="0"/>
              <a:t>Cu</a:t>
            </a:r>
            <a:r>
              <a:rPr lang="en-US" baseline="-25000" smtClean="0"/>
              <a:t>2</a:t>
            </a:r>
            <a:r>
              <a:rPr lang="en-US" smtClean="0"/>
              <a:t>O Here copper is +1 cation (Cu</a:t>
            </a:r>
            <a:r>
              <a:rPr lang="en-US" baseline="30000" smtClean="0"/>
              <a:t>+</a:t>
            </a:r>
            <a:r>
              <a:rPr lang="en-US" smtClean="0"/>
              <a:t>).</a:t>
            </a:r>
          </a:p>
          <a:p>
            <a:pPr lvl="1"/>
            <a:r>
              <a:rPr lang="en-US" smtClean="0"/>
              <a:t>CuO Here copper is +2 cation (Cu</a:t>
            </a:r>
            <a:r>
              <a:rPr lang="en-US" baseline="30000" smtClean="0"/>
              <a:t>2+</a:t>
            </a:r>
            <a:r>
              <a:rPr lang="en-US" smtClean="0"/>
              <a:t>).</a:t>
            </a:r>
          </a:p>
          <a:p>
            <a:pPr lvl="1">
              <a:buFontTx/>
              <a:buNone/>
            </a:pPr>
            <a:r>
              <a:rPr lang="en-US" smtClean="0">
                <a:solidFill>
                  <a:srgbClr val="333399"/>
                </a:solidFill>
              </a:rPr>
              <a:t>Some main group metals, such as Pb, Tl, and Sn, form more than one type of cation.</a:t>
            </a:r>
          </a:p>
          <a:p>
            <a:pPr lvl="1">
              <a:buFontTx/>
              <a:buNone/>
            </a:pP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/>
          <p:cNvSpPr>
            <a:spLocks noGrp="1"/>
          </p:cNvSpPr>
          <p:nvPr>
            <p:ph type="title"/>
          </p:nvPr>
        </p:nvSpPr>
        <p:spPr bwMode="auto">
          <a:xfrm>
            <a:off x="0" y="1"/>
            <a:ext cx="9144000" cy="769441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  <a:miter lim="800000"/>
            <a:headEnd/>
            <a:tailEnd/>
          </a:ln>
        </p:spPr>
        <p:txBody>
          <a:bodyPr wrap="square" lIns="45720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mtClean="0"/>
              <a:t>Type II Ionic Compounds</a:t>
            </a:r>
          </a:p>
        </p:txBody>
      </p:sp>
      <p:pic>
        <p:nvPicPr>
          <p:cNvPr id="48131" name="Picture 2"/>
          <p:cNvPicPr>
            <a:picLocks noChangeAspect="1"/>
          </p:cNvPicPr>
          <p:nvPr/>
        </p:nvPicPr>
        <p:blipFill>
          <a:blip r:embed="rId3" cstate="print"/>
          <a:srcRect b="5141"/>
          <a:stretch>
            <a:fillRect/>
          </a:stretch>
        </p:blipFill>
        <p:spPr bwMode="auto">
          <a:xfrm>
            <a:off x="304800" y="2073277"/>
            <a:ext cx="8534400" cy="331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 bwMode="auto">
          <a:xfrm>
            <a:off x="0" y="1"/>
            <a:ext cx="9144000" cy="144655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  <a:miter lim="800000"/>
            <a:headEnd/>
            <a:tailEnd/>
          </a:ln>
        </p:spPr>
        <p:txBody>
          <a:bodyPr wrap="square" lIns="45720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mtClean="0"/>
              <a:t>Naming Binary Ionic Compounds of Type I Cations</a:t>
            </a:r>
          </a:p>
        </p:txBody>
      </p:sp>
      <p:sp>
        <p:nvSpPr>
          <p:cNvPr id="49155" name="Content Placeholder 2"/>
          <p:cNvSpPr>
            <a:spLocks noGrp="1"/>
          </p:cNvSpPr>
          <p:nvPr>
            <p:ph idx="1"/>
          </p:nvPr>
        </p:nvSpPr>
        <p:spPr>
          <a:xfrm>
            <a:off x="365125" y="1141414"/>
            <a:ext cx="8229600" cy="1570037"/>
          </a:xfrm>
        </p:spPr>
        <p:txBody>
          <a:bodyPr/>
          <a:lstStyle/>
          <a:p>
            <a:r>
              <a:rPr lang="en-US" b="1" smtClean="0"/>
              <a:t>Binary compounds</a:t>
            </a:r>
            <a:r>
              <a:rPr lang="en-US" smtClean="0"/>
              <a:t> contain only two different elements. The names of binary ionic compounds take the following form:</a:t>
            </a:r>
          </a:p>
        </p:txBody>
      </p:sp>
      <p:pic>
        <p:nvPicPr>
          <p:cNvPr id="49156" name="Picture 1"/>
          <p:cNvPicPr>
            <a:picLocks noChangeAspect="1"/>
          </p:cNvPicPr>
          <p:nvPr/>
        </p:nvPicPr>
        <p:blipFill>
          <a:blip r:embed="rId3" cstate="print"/>
          <a:srcRect b="4315"/>
          <a:stretch>
            <a:fillRect/>
          </a:stretch>
        </p:blipFill>
        <p:spPr bwMode="auto">
          <a:xfrm>
            <a:off x="1095376" y="3155952"/>
            <a:ext cx="6894513" cy="251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1"/>
          <p:cNvSpPr>
            <a:spLocks noGrp="1"/>
          </p:cNvSpPr>
          <p:nvPr>
            <p:ph type="title"/>
          </p:nvPr>
        </p:nvSpPr>
        <p:spPr bwMode="auto">
          <a:xfrm>
            <a:off x="0" y="1"/>
            <a:ext cx="9144000" cy="144655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  <a:miter lim="800000"/>
            <a:headEnd/>
            <a:tailEnd/>
          </a:ln>
        </p:spPr>
        <p:txBody>
          <a:bodyPr wrap="square" lIns="45720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mtClean="0"/>
              <a:t>Naming Type I Binary Ionic Compounds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1" y="685802"/>
            <a:ext cx="8372475" cy="5821363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ea typeface="+mn-ea"/>
                <a:cs typeface="+mn-cs"/>
              </a:rPr>
              <a:t>For example, the name for </a:t>
            </a:r>
            <a:r>
              <a:rPr lang="en-US" dirty="0" err="1" smtClean="0">
                <a:ea typeface="+mn-ea"/>
                <a:cs typeface="+mn-cs"/>
              </a:rPr>
              <a:t>KCl</a:t>
            </a:r>
            <a:r>
              <a:rPr lang="en-US" dirty="0" smtClean="0">
                <a:ea typeface="+mn-ea"/>
                <a:cs typeface="+mn-cs"/>
              </a:rPr>
              <a:t> consists of the name of the cation, </a:t>
            </a:r>
            <a:r>
              <a:rPr lang="en-US" i="1" dirty="0" smtClean="0">
                <a:solidFill>
                  <a:srgbClr val="333399"/>
                </a:solidFill>
                <a:ea typeface="+mn-ea"/>
                <a:cs typeface="+mn-cs"/>
              </a:rPr>
              <a:t>potassium</a:t>
            </a:r>
            <a:r>
              <a:rPr lang="en-US" dirty="0" smtClean="0">
                <a:ea typeface="+mn-ea"/>
                <a:cs typeface="+mn-cs"/>
              </a:rPr>
              <a:t>, followed by the base name of the anion, </a:t>
            </a:r>
            <a:r>
              <a:rPr lang="en-US" i="1" dirty="0" err="1" smtClean="0">
                <a:solidFill>
                  <a:srgbClr val="333399"/>
                </a:solidFill>
                <a:ea typeface="+mn-ea"/>
                <a:cs typeface="+mn-cs"/>
              </a:rPr>
              <a:t>chlor</a:t>
            </a:r>
            <a:r>
              <a:rPr lang="en-US" dirty="0" smtClean="0">
                <a:ea typeface="+mn-ea"/>
                <a:cs typeface="+mn-cs"/>
              </a:rPr>
              <a:t>, with the ending </a:t>
            </a:r>
            <a:r>
              <a:rPr lang="en-US" dirty="0" smtClean="0">
                <a:solidFill>
                  <a:srgbClr val="333399"/>
                </a:solidFill>
                <a:ea typeface="+mn-ea"/>
                <a:cs typeface="+mn-cs"/>
              </a:rPr>
              <a:t>-</a:t>
            </a:r>
            <a:r>
              <a:rPr lang="en-US" i="1" dirty="0" err="1" smtClean="0">
                <a:solidFill>
                  <a:srgbClr val="333399"/>
                </a:solidFill>
                <a:ea typeface="+mn-ea"/>
                <a:cs typeface="+mn-cs"/>
              </a:rPr>
              <a:t>ide</a:t>
            </a:r>
            <a:r>
              <a:rPr lang="en-US" dirty="0" smtClean="0">
                <a:ea typeface="+mn-ea"/>
                <a:cs typeface="+mn-cs"/>
              </a:rPr>
              <a:t>. </a:t>
            </a:r>
          </a:p>
          <a:p>
            <a:pPr algn="ctr">
              <a:defRPr/>
            </a:pPr>
            <a:r>
              <a:rPr lang="en-US" dirty="0" smtClean="0">
                <a:ea typeface="+mn-ea"/>
                <a:cs typeface="+mn-cs"/>
              </a:rPr>
              <a:t> </a:t>
            </a:r>
            <a:r>
              <a:rPr lang="en-US" dirty="0" err="1" smtClean="0">
                <a:solidFill>
                  <a:srgbClr val="333399"/>
                </a:solidFill>
                <a:ea typeface="+mn-ea"/>
                <a:cs typeface="+mn-cs"/>
              </a:rPr>
              <a:t>KCl</a:t>
            </a:r>
            <a:r>
              <a:rPr lang="en-US" dirty="0" smtClean="0">
                <a:solidFill>
                  <a:srgbClr val="333399"/>
                </a:solidFill>
                <a:ea typeface="+mn-ea"/>
                <a:cs typeface="+mn-cs"/>
              </a:rPr>
              <a:t> is </a:t>
            </a:r>
            <a:r>
              <a:rPr lang="en-US" i="1" dirty="0" smtClean="0">
                <a:solidFill>
                  <a:srgbClr val="333399"/>
                </a:solidFill>
                <a:ea typeface="+mn-ea"/>
                <a:cs typeface="+mn-cs"/>
              </a:rPr>
              <a:t>potassium chloride</a:t>
            </a:r>
            <a:r>
              <a:rPr lang="en-US" dirty="0" smtClean="0">
                <a:ea typeface="+mn-ea"/>
                <a:cs typeface="+mn-cs"/>
              </a:rPr>
              <a:t>.</a:t>
            </a:r>
          </a:p>
          <a:p>
            <a:pPr algn="ctr">
              <a:buFontTx/>
              <a:buNone/>
              <a:defRPr/>
            </a:pPr>
            <a:endParaRPr lang="en-US" sz="1050" dirty="0" smtClean="0">
              <a:ea typeface="+mn-ea"/>
              <a:cs typeface="+mn-cs"/>
            </a:endParaRPr>
          </a:p>
          <a:p>
            <a:pPr>
              <a:defRPr/>
            </a:pPr>
            <a:r>
              <a:rPr lang="en-US" dirty="0" smtClean="0">
                <a:ea typeface="+mn-ea"/>
                <a:cs typeface="+mn-cs"/>
              </a:rPr>
              <a:t>The name for </a:t>
            </a:r>
            <a:r>
              <a:rPr lang="en-US" dirty="0" err="1" smtClean="0">
                <a:ea typeface="+mn-ea"/>
                <a:cs typeface="+mn-cs"/>
              </a:rPr>
              <a:t>CaO</a:t>
            </a:r>
            <a:r>
              <a:rPr lang="en-US" dirty="0" smtClean="0">
                <a:ea typeface="+mn-ea"/>
                <a:cs typeface="+mn-cs"/>
              </a:rPr>
              <a:t> consists of the name of the cation, </a:t>
            </a:r>
            <a:r>
              <a:rPr lang="en-US" i="1" dirty="0" smtClean="0">
                <a:solidFill>
                  <a:srgbClr val="333399"/>
                </a:solidFill>
                <a:ea typeface="+mn-ea"/>
                <a:cs typeface="+mn-cs"/>
              </a:rPr>
              <a:t>calcium</a:t>
            </a:r>
            <a:r>
              <a:rPr lang="en-US" dirty="0" smtClean="0">
                <a:ea typeface="+mn-ea"/>
                <a:cs typeface="+mn-cs"/>
              </a:rPr>
              <a:t>, followed by the base name of the anion, </a:t>
            </a:r>
            <a:r>
              <a:rPr lang="en-US" i="1" dirty="0" smtClean="0">
                <a:solidFill>
                  <a:srgbClr val="333399"/>
                </a:solidFill>
                <a:ea typeface="+mn-ea"/>
                <a:cs typeface="+mn-cs"/>
              </a:rPr>
              <a:t>ox</a:t>
            </a:r>
            <a:r>
              <a:rPr lang="en-US" dirty="0" smtClean="0">
                <a:ea typeface="+mn-ea"/>
                <a:cs typeface="+mn-cs"/>
              </a:rPr>
              <a:t>, with the ending </a:t>
            </a:r>
            <a:r>
              <a:rPr lang="en-US" i="1" dirty="0" smtClean="0">
                <a:solidFill>
                  <a:srgbClr val="333399"/>
                </a:solidFill>
                <a:ea typeface="+mn-ea"/>
                <a:cs typeface="+mn-cs"/>
              </a:rPr>
              <a:t>-ide</a:t>
            </a:r>
            <a:r>
              <a:rPr lang="en-US" i="1" dirty="0" smtClean="0">
                <a:ea typeface="+mn-ea"/>
                <a:cs typeface="+mn-cs"/>
              </a:rPr>
              <a:t>.</a:t>
            </a:r>
            <a:r>
              <a:rPr lang="en-US" dirty="0" smtClean="0">
                <a:ea typeface="+mn-ea"/>
                <a:cs typeface="+mn-cs"/>
              </a:rPr>
              <a:t> </a:t>
            </a:r>
          </a:p>
          <a:p>
            <a:pPr algn="ctr">
              <a:defRPr/>
            </a:pPr>
            <a:r>
              <a:rPr lang="en-US" dirty="0" err="1" smtClean="0">
                <a:solidFill>
                  <a:srgbClr val="333399"/>
                </a:solidFill>
                <a:ea typeface="+mn-ea"/>
                <a:cs typeface="+mn-cs"/>
              </a:rPr>
              <a:t>CaO</a:t>
            </a:r>
            <a:r>
              <a:rPr lang="en-US" dirty="0" smtClean="0">
                <a:solidFill>
                  <a:srgbClr val="333399"/>
                </a:solidFill>
                <a:ea typeface="+mn-ea"/>
                <a:cs typeface="+mn-cs"/>
              </a:rPr>
              <a:t> is </a:t>
            </a:r>
            <a:r>
              <a:rPr lang="en-US" i="1" dirty="0" smtClean="0">
                <a:solidFill>
                  <a:srgbClr val="333399"/>
                </a:solidFill>
                <a:ea typeface="+mn-ea"/>
                <a:cs typeface="+mn-cs"/>
              </a:rPr>
              <a:t>calcium oxide</a:t>
            </a:r>
            <a:r>
              <a:rPr lang="en-US" dirty="0" smtClean="0">
                <a:ea typeface="+mn-ea"/>
                <a:cs typeface="+mn-cs"/>
              </a:rPr>
              <a:t>.</a:t>
            </a:r>
          </a:p>
          <a:p>
            <a:pPr>
              <a:defRPr/>
            </a:pPr>
            <a:endParaRPr lang="en-US" dirty="0"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1"/>
          <p:cNvSpPr>
            <a:spLocks noGrp="1"/>
          </p:cNvSpPr>
          <p:nvPr>
            <p:ph type="title"/>
          </p:nvPr>
        </p:nvSpPr>
        <p:spPr bwMode="auto">
          <a:xfrm>
            <a:off x="0" y="1"/>
            <a:ext cx="9144000" cy="769441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  <a:miter lim="800000"/>
            <a:headEnd/>
            <a:tailEnd/>
          </a:ln>
        </p:spPr>
        <p:txBody>
          <a:bodyPr wrap="square" lIns="45720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mtClean="0"/>
              <a:t>Base Names of Monoatomic Anions</a:t>
            </a:r>
          </a:p>
        </p:txBody>
      </p:sp>
      <p:sp>
        <p:nvSpPr>
          <p:cNvPr id="51203" name="Content Placeholder 2"/>
          <p:cNvSpPr>
            <a:spLocks noGrp="1"/>
          </p:cNvSpPr>
          <p:nvPr>
            <p:ph idx="1"/>
          </p:nvPr>
        </p:nvSpPr>
        <p:spPr>
          <a:xfrm>
            <a:off x="304800" y="838202"/>
            <a:ext cx="8534400" cy="1554163"/>
          </a:xfrm>
        </p:spPr>
        <p:txBody>
          <a:bodyPr/>
          <a:lstStyle/>
          <a:p>
            <a:r>
              <a:rPr lang="en-US" smtClean="0"/>
              <a:t>The base names of some nonmetals, and their most common charges in ionic compounds, are shown in Table 3.3.</a:t>
            </a:r>
          </a:p>
        </p:txBody>
      </p:sp>
      <p:pic>
        <p:nvPicPr>
          <p:cNvPr id="51204" name="Picture 1"/>
          <p:cNvPicPr>
            <a:picLocks noChangeAspect="1"/>
          </p:cNvPicPr>
          <p:nvPr/>
        </p:nvPicPr>
        <p:blipFill>
          <a:blip r:embed="rId3" cstate="print"/>
          <a:srcRect b="2779"/>
          <a:stretch>
            <a:fillRect/>
          </a:stretch>
        </p:blipFill>
        <p:spPr bwMode="auto">
          <a:xfrm>
            <a:off x="2773363" y="2601913"/>
            <a:ext cx="3446462" cy="393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/>
          <p:cNvSpPr>
            <a:spLocks noGrp="1"/>
          </p:cNvSpPr>
          <p:nvPr>
            <p:ph type="title"/>
          </p:nvPr>
        </p:nvSpPr>
        <p:spPr bwMode="auto">
          <a:xfrm>
            <a:off x="0" y="1"/>
            <a:ext cx="9144000" cy="144655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  <a:miter lim="800000"/>
            <a:headEnd/>
            <a:tailEnd/>
          </a:ln>
        </p:spPr>
        <p:txBody>
          <a:bodyPr wrap="square" lIns="45720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mtClean="0"/>
              <a:t>Naming Type II Binary Ionic Compounds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5125" y="1141413"/>
            <a:ext cx="8229600" cy="4386262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ea typeface="+mn-ea"/>
                <a:cs typeface="+mn-cs"/>
              </a:rPr>
              <a:t>For these types of metals, the name of the cation is followed by a roman numeral </a:t>
            </a:r>
            <a:r>
              <a:rPr lang="en-US" dirty="0" smtClean="0">
                <a:solidFill>
                  <a:srgbClr val="FF66FF"/>
                </a:solidFill>
                <a:ea typeface="+mn-ea"/>
                <a:cs typeface="+mn-cs"/>
              </a:rPr>
              <a:t>(in parentheses)</a:t>
            </a:r>
            <a:r>
              <a:rPr lang="en-US" dirty="0" smtClean="0">
                <a:ea typeface="+mn-ea"/>
                <a:cs typeface="+mn-cs"/>
              </a:rPr>
              <a:t> that indicates the charge of the metal in that particular compound. </a:t>
            </a:r>
          </a:p>
          <a:p>
            <a:pPr>
              <a:buFontTx/>
              <a:buNone/>
              <a:defRPr/>
            </a:pPr>
            <a:endParaRPr lang="en-US" sz="1050" dirty="0" smtClean="0">
              <a:ea typeface="+mn-ea"/>
              <a:cs typeface="+mn-cs"/>
            </a:endParaRPr>
          </a:p>
          <a:p>
            <a:pPr lvl="1">
              <a:defRPr/>
            </a:pPr>
            <a:r>
              <a:rPr lang="en-US" dirty="0" smtClean="0">
                <a:ea typeface="+mn-ea"/>
                <a:cs typeface="+mn-cs"/>
              </a:rPr>
              <a:t>For example, we distinguish between Fe</a:t>
            </a:r>
            <a:r>
              <a:rPr lang="en-US" baseline="30000" dirty="0" smtClean="0">
                <a:ea typeface="+mn-ea"/>
                <a:cs typeface="+mn-cs"/>
              </a:rPr>
              <a:t>2+</a:t>
            </a:r>
            <a:r>
              <a:rPr lang="en-US" dirty="0" smtClean="0">
                <a:ea typeface="+mn-ea"/>
                <a:cs typeface="+mn-cs"/>
              </a:rPr>
              <a:t> and  Fe</a:t>
            </a:r>
            <a:r>
              <a:rPr lang="en-US" baseline="30000" dirty="0" smtClean="0">
                <a:ea typeface="+mn-ea"/>
                <a:cs typeface="+mn-cs"/>
              </a:rPr>
              <a:t>3+</a:t>
            </a:r>
            <a:r>
              <a:rPr lang="en-US" dirty="0" smtClean="0">
                <a:ea typeface="+mn-ea"/>
                <a:cs typeface="+mn-cs"/>
              </a:rPr>
              <a:t> as follows:</a:t>
            </a:r>
          </a:p>
          <a:p>
            <a:pPr algn="ctr">
              <a:defRPr/>
            </a:pPr>
            <a:r>
              <a:rPr lang="en-US" dirty="0" smtClean="0">
                <a:ea typeface="+mn-ea"/>
                <a:cs typeface="+mn-cs"/>
              </a:rPr>
              <a:t>Fe</a:t>
            </a:r>
            <a:r>
              <a:rPr lang="en-US" baseline="30000" dirty="0" smtClean="0">
                <a:solidFill>
                  <a:srgbClr val="FF66FF"/>
                </a:solidFill>
                <a:ea typeface="+mn-ea"/>
                <a:cs typeface="+mn-cs"/>
              </a:rPr>
              <a:t>2+</a:t>
            </a:r>
            <a:r>
              <a:rPr lang="en-US" dirty="0" smtClean="0">
                <a:ea typeface="+mn-ea"/>
                <a:cs typeface="+mn-cs"/>
              </a:rPr>
              <a:t> 	Iron</a:t>
            </a:r>
            <a:r>
              <a:rPr lang="en-US" dirty="0" smtClean="0">
                <a:solidFill>
                  <a:srgbClr val="FF66FF"/>
                </a:solidFill>
                <a:ea typeface="+mn-ea"/>
                <a:cs typeface="+mn-cs"/>
              </a:rPr>
              <a:t>(II)</a:t>
            </a:r>
          </a:p>
          <a:p>
            <a:pPr algn="ctr">
              <a:defRPr/>
            </a:pPr>
            <a:r>
              <a:rPr lang="en-US" dirty="0" smtClean="0">
                <a:ea typeface="+mn-ea"/>
                <a:cs typeface="+mn-cs"/>
              </a:rPr>
              <a:t>Fe</a:t>
            </a:r>
            <a:r>
              <a:rPr lang="en-US" baseline="30000" dirty="0" smtClean="0">
                <a:solidFill>
                  <a:srgbClr val="FF66FF"/>
                </a:solidFill>
                <a:ea typeface="+mn-ea"/>
                <a:cs typeface="+mn-cs"/>
              </a:rPr>
              <a:t>3+</a:t>
            </a:r>
            <a:r>
              <a:rPr lang="en-US" dirty="0" smtClean="0">
                <a:ea typeface="+mn-ea"/>
                <a:cs typeface="+mn-cs"/>
              </a:rPr>
              <a:t> 	Iron</a:t>
            </a:r>
            <a:r>
              <a:rPr lang="en-US" dirty="0" smtClean="0">
                <a:solidFill>
                  <a:srgbClr val="FF66FF"/>
                </a:solidFill>
                <a:ea typeface="+mn-ea"/>
                <a:cs typeface="+mn-cs"/>
              </a:rPr>
              <a:t>(III)</a:t>
            </a:r>
            <a:endParaRPr lang="en-US" dirty="0">
              <a:solidFill>
                <a:srgbClr val="FF66FF"/>
              </a:solidFill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le 1"/>
          <p:cNvSpPr>
            <a:spLocks noGrp="1"/>
          </p:cNvSpPr>
          <p:nvPr>
            <p:ph type="title"/>
          </p:nvPr>
        </p:nvSpPr>
        <p:spPr bwMode="auto">
          <a:xfrm>
            <a:off x="0" y="1"/>
            <a:ext cx="9144000" cy="144655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  <a:miter lim="800000"/>
            <a:headEnd/>
            <a:tailEnd/>
          </a:ln>
        </p:spPr>
        <p:txBody>
          <a:bodyPr wrap="square" lIns="45720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mtClean="0"/>
              <a:t>Naming Type II Binary Ionic Compounds</a:t>
            </a:r>
          </a:p>
        </p:txBody>
      </p:sp>
      <p:sp>
        <p:nvSpPr>
          <p:cNvPr id="53251" name="Content Placeholder 2"/>
          <p:cNvSpPr>
            <a:spLocks noGrp="1"/>
          </p:cNvSpPr>
          <p:nvPr>
            <p:ph idx="1"/>
          </p:nvPr>
        </p:nvSpPr>
        <p:spPr>
          <a:xfrm>
            <a:off x="381000" y="914400"/>
            <a:ext cx="8229600" cy="5632450"/>
          </a:xfrm>
        </p:spPr>
        <p:txBody>
          <a:bodyPr/>
          <a:lstStyle/>
          <a:p>
            <a:r>
              <a:rPr lang="en-US" smtClean="0"/>
              <a:t>The full names for compounds containing metals that form more than one kind of cation have the following form:</a:t>
            </a:r>
          </a:p>
          <a:p>
            <a:pPr>
              <a:buFontTx/>
              <a:buNone/>
            </a:pPr>
            <a:endParaRPr lang="en-US" smtClean="0"/>
          </a:p>
          <a:p>
            <a:pPr>
              <a:buFontTx/>
              <a:buNone/>
            </a:pPr>
            <a:endParaRPr lang="en-US" smtClean="0"/>
          </a:p>
          <a:p>
            <a:endParaRPr lang="en-US" smtClean="0"/>
          </a:p>
          <a:p>
            <a:pPr marL="342900" lvl="2" indent="-342900"/>
            <a:endParaRPr lang="en-US" smtClean="0"/>
          </a:p>
          <a:p>
            <a:pPr marL="342900" lvl="2" indent="-342900"/>
            <a:endParaRPr lang="en-US" smtClean="0"/>
          </a:p>
          <a:p>
            <a:pPr marL="342900" lvl="2" indent="-342900">
              <a:buFontTx/>
              <a:buNone/>
            </a:pPr>
            <a:r>
              <a:rPr lang="en-US" smtClean="0"/>
              <a:t>	The charge of the metal cation can be determined by inference from the sum of the charges of the nonmetal.</a:t>
            </a:r>
          </a:p>
          <a:p>
            <a:endParaRPr lang="en-US" smtClean="0"/>
          </a:p>
        </p:txBody>
      </p:sp>
      <p:pic>
        <p:nvPicPr>
          <p:cNvPr id="53252" name="Picture 1"/>
          <p:cNvPicPr>
            <a:picLocks noChangeAspect="1"/>
          </p:cNvPicPr>
          <p:nvPr/>
        </p:nvPicPr>
        <p:blipFill>
          <a:blip r:embed="rId3" cstate="print"/>
          <a:srcRect b="8527"/>
          <a:stretch>
            <a:fillRect/>
          </a:stretch>
        </p:blipFill>
        <p:spPr bwMode="auto">
          <a:xfrm>
            <a:off x="304800" y="2800352"/>
            <a:ext cx="8534400" cy="192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itle 1"/>
          <p:cNvSpPr>
            <a:spLocks noGrp="1"/>
          </p:cNvSpPr>
          <p:nvPr>
            <p:ph type="title"/>
          </p:nvPr>
        </p:nvSpPr>
        <p:spPr bwMode="auto">
          <a:xfrm>
            <a:off x="0" y="1"/>
            <a:ext cx="9144000" cy="144655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  <a:miter lim="800000"/>
            <a:headEnd/>
            <a:tailEnd/>
          </a:ln>
        </p:spPr>
        <p:txBody>
          <a:bodyPr wrap="square" lIns="45720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mtClean="0"/>
              <a:t>Naming Type II Binary Ionic Compounds</a:t>
            </a:r>
          </a:p>
        </p:txBody>
      </p:sp>
      <p:sp>
        <p:nvSpPr>
          <p:cNvPr id="54275" name="Content Placeholder 2"/>
          <p:cNvSpPr>
            <a:spLocks noGrp="1"/>
          </p:cNvSpPr>
          <p:nvPr>
            <p:ph idx="1"/>
          </p:nvPr>
        </p:nvSpPr>
        <p:spPr>
          <a:xfrm>
            <a:off x="381000" y="914402"/>
            <a:ext cx="8229600" cy="4918075"/>
          </a:xfrm>
        </p:spPr>
        <p:txBody>
          <a:bodyPr/>
          <a:lstStyle/>
          <a:p>
            <a:r>
              <a:rPr lang="en-US" smtClean="0"/>
              <a:t>For example, to name CrBr</a:t>
            </a:r>
            <a:r>
              <a:rPr lang="en-US" baseline="-25000" smtClean="0"/>
              <a:t>3</a:t>
            </a:r>
            <a:r>
              <a:rPr lang="en-US" smtClean="0"/>
              <a:t> determine the charge on the chromium.</a:t>
            </a:r>
          </a:p>
          <a:p>
            <a:pPr lvl="2"/>
            <a:r>
              <a:rPr lang="en-US" smtClean="0"/>
              <a:t>Total charge on cation + total anion charge = 0.</a:t>
            </a:r>
          </a:p>
          <a:p>
            <a:pPr lvl="2"/>
            <a:r>
              <a:rPr lang="en-US" smtClean="0"/>
              <a:t>Cr charge + 3(Br</a:t>
            </a:r>
            <a:r>
              <a:rPr lang="en-US" baseline="30000" smtClean="0"/>
              <a:t>–</a:t>
            </a:r>
            <a:r>
              <a:rPr lang="en-US" smtClean="0"/>
              <a:t> charge) = 0.</a:t>
            </a:r>
          </a:p>
          <a:p>
            <a:pPr lvl="2"/>
            <a:r>
              <a:rPr lang="en-US" smtClean="0"/>
              <a:t>Since each Br has a –1 charge, then</a:t>
            </a:r>
          </a:p>
          <a:p>
            <a:pPr lvl="3"/>
            <a:r>
              <a:rPr lang="en-US" smtClean="0"/>
              <a:t>Cr charge + 3(–1) = 0</a:t>
            </a:r>
          </a:p>
          <a:p>
            <a:pPr lvl="3"/>
            <a:r>
              <a:rPr lang="en-US" smtClean="0"/>
              <a:t>Cr charge –3 = 0</a:t>
            </a:r>
          </a:p>
          <a:p>
            <a:pPr lvl="3"/>
            <a:r>
              <a:rPr lang="en-US" smtClean="0"/>
              <a:t>Cr = +3</a:t>
            </a:r>
          </a:p>
          <a:p>
            <a:pPr lvl="2"/>
            <a:r>
              <a:rPr lang="en-US" smtClean="0"/>
              <a:t>Hence, the cation Cr</a:t>
            </a:r>
            <a:r>
              <a:rPr lang="en-US" baseline="30000" smtClean="0">
                <a:solidFill>
                  <a:srgbClr val="FF66FF"/>
                </a:solidFill>
              </a:rPr>
              <a:t>3+</a:t>
            </a:r>
            <a:r>
              <a:rPr lang="en-US" smtClean="0"/>
              <a:t> is called chromium</a:t>
            </a:r>
            <a:r>
              <a:rPr lang="en-US" smtClean="0">
                <a:solidFill>
                  <a:srgbClr val="FF66FF"/>
                </a:solidFill>
              </a:rPr>
              <a:t>(III)</a:t>
            </a:r>
            <a:r>
              <a:rPr lang="en-US" smtClean="0"/>
              <a:t>, while Br</a:t>
            </a:r>
            <a:r>
              <a:rPr lang="en-US" baseline="30000" smtClean="0"/>
              <a:t>–</a:t>
            </a:r>
            <a:r>
              <a:rPr lang="en-US" smtClean="0"/>
              <a:t> is called bromide.</a:t>
            </a:r>
          </a:p>
          <a:p>
            <a:pPr lvl="1">
              <a:buFontTx/>
              <a:buNone/>
            </a:pPr>
            <a:r>
              <a:rPr lang="en-US" smtClean="0"/>
              <a:t>Therefore, CrBr</a:t>
            </a:r>
            <a:r>
              <a:rPr lang="en-US" baseline="-25000" smtClean="0"/>
              <a:t>3</a:t>
            </a:r>
            <a:r>
              <a:rPr lang="en-US" smtClean="0"/>
              <a:t> is </a:t>
            </a:r>
            <a:r>
              <a:rPr lang="en-US" b="1" smtClean="0">
                <a:solidFill>
                  <a:srgbClr val="333399"/>
                </a:solidFill>
              </a:rPr>
              <a:t>chromium(III) bromide</a:t>
            </a:r>
            <a:r>
              <a:rPr lang="en-US" b="1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xfrm>
            <a:off x="0" y="1"/>
            <a:ext cx="9144000" cy="769441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  <a:miter lim="800000"/>
            <a:headEnd/>
            <a:tailEnd/>
          </a:ln>
        </p:spPr>
        <p:txBody>
          <a:bodyPr wrap="square" lIns="45720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mtClean="0"/>
              <a:t>Type II Cation</a:t>
            </a:r>
          </a:p>
        </p:txBody>
      </p:sp>
      <p:pic>
        <p:nvPicPr>
          <p:cNvPr id="55299" name="Picture 2"/>
          <p:cNvPicPr>
            <a:picLocks noChangeAspect="1"/>
          </p:cNvPicPr>
          <p:nvPr/>
        </p:nvPicPr>
        <p:blipFill>
          <a:blip r:embed="rId3" cstate="print"/>
          <a:srcRect b="2779"/>
          <a:stretch>
            <a:fillRect/>
          </a:stretch>
        </p:blipFill>
        <p:spPr bwMode="auto">
          <a:xfrm>
            <a:off x="2568576" y="669925"/>
            <a:ext cx="4062413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itle 1"/>
          <p:cNvSpPr>
            <a:spLocks noGrp="1"/>
          </p:cNvSpPr>
          <p:nvPr>
            <p:ph type="title"/>
          </p:nvPr>
        </p:nvSpPr>
        <p:spPr bwMode="auto">
          <a:xfrm>
            <a:off x="0" y="1"/>
            <a:ext cx="9144000" cy="144655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  <a:miter lim="800000"/>
            <a:headEnd/>
            <a:tailEnd/>
          </a:ln>
        </p:spPr>
        <p:txBody>
          <a:bodyPr wrap="square" lIns="45720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mtClean="0"/>
              <a:t>Naming Ionic Compounds Containing Polyatomic 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5126" y="1141415"/>
            <a:ext cx="8550275" cy="5360987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ea typeface="+mn-ea"/>
                <a:cs typeface="+mn-cs"/>
              </a:rPr>
              <a:t>We name ionic compounds that contain a polyatomic ion in the same way as other ionic compounds, except that we use the name of the polyatomic ion whenever it occurs. </a:t>
            </a:r>
          </a:p>
          <a:p>
            <a:pPr>
              <a:defRPr/>
            </a:pPr>
            <a:r>
              <a:rPr lang="en-US" dirty="0" smtClean="0">
                <a:ea typeface="+mn-ea"/>
                <a:cs typeface="+mn-cs"/>
              </a:rPr>
              <a:t>For example,  NaNO</a:t>
            </a:r>
            <a:r>
              <a:rPr lang="en-US" baseline="-25000" dirty="0" smtClean="0">
                <a:ea typeface="+mn-ea"/>
                <a:cs typeface="+mn-cs"/>
              </a:rPr>
              <a:t>2</a:t>
            </a:r>
            <a:r>
              <a:rPr lang="en-US" dirty="0" smtClean="0">
                <a:ea typeface="+mn-ea"/>
                <a:cs typeface="+mn-cs"/>
              </a:rPr>
              <a:t> is named according to </a:t>
            </a:r>
          </a:p>
          <a:p>
            <a:pPr lvl="1">
              <a:defRPr/>
            </a:pPr>
            <a:r>
              <a:rPr lang="en-US" dirty="0" smtClean="0">
                <a:ea typeface="+mn-ea"/>
                <a:cs typeface="+mn-cs"/>
              </a:rPr>
              <a:t>its cation, Na</a:t>
            </a:r>
            <a:r>
              <a:rPr lang="en-US" baseline="30000" dirty="0" smtClean="0">
                <a:ea typeface="+mn-ea"/>
                <a:cs typeface="+mn-cs"/>
              </a:rPr>
              <a:t>+</a:t>
            </a:r>
            <a:r>
              <a:rPr lang="en-US" dirty="0" smtClean="0">
                <a:ea typeface="+mn-ea"/>
                <a:cs typeface="+mn-cs"/>
              </a:rPr>
              <a:t>, </a:t>
            </a:r>
            <a:r>
              <a:rPr lang="en-US" i="1" dirty="0" smtClean="0">
                <a:solidFill>
                  <a:srgbClr val="FF66FF"/>
                </a:solidFill>
                <a:ea typeface="+mn-ea"/>
                <a:cs typeface="+mn-cs"/>
              </a:rPr>
              <a:t>sodium</a:t>
            </a:r>
            <a:r>
              <a:rPr lang="en-US" dirty="0" smtClean="0">
                <a:ea typeface="+mn-ea"/>
                <a:cs typeface="+mn-cs"/>
              </a:rPr>
              <a:t>, and </a:t>
            </a:r>
          </a:p>
          <a:p>
            <a:pPr lvl="1">
              <a:defRPr/>
            </a:pPr>
            <a:r>
              <a:rPr lang="en-US" dirty="0" smtClean="0">
                <a:ea typeface="+mn-ea"/>
                <a:cs typeface="+mn-cs"/>
              </a:rPr>
              <a:t>its polyatomic anion, NO</a:t>
            </a:r>
            <a:r>
              <a:rPr lang="en-US" baseline="-25000" dirty="0" smtClean="0">
                <a:ea typeface="+mn-ea"/>
                <a:cs typeface="+mn-cs"/>
              </a:rPr>
              <a:t>2</a:t>
            </a:r>
            <a:r>
              <a:rPr lang="en-US" baseline="30000" dirty="0" smtClean="0">
                <a:ea typeface="+mn-ea"/>
                <a:cs typeface="+mn-cs"/>
              </a:rPr>
              <a:t>–</a:t>
            </a:r>
            <a:r>
              <a:rPr lang="en-US" dirty="0" smtClean="0">
                <a:ea typeface="+mn-ea"/>
                <a:cs typeface="+mn-cs"/>
              </a:rPr>
              <a:t>, </a:t>
            </a:r>
            <a:r>
              <a:rPr lang="en-US" i="1" dirty="0" smtClean="0">
                <a:solidFill>
                  <a:srgbClr val="FF66FF"/>
                </a:solidFill>
                <a:ea typeface="+mn-ea"/>
                <a:cs typeface="+mn-cs"/>
              </a:rPr>
              <a:t>nitrite</a:t>
            </a:r>
            <a:r>
              <a:rPr lang="en-US" dirty="0" smtClean="0">
                <a:ea typeface="+mn-ea"/>
                <a:cs typeface="+mn-cs"/>
              </a:rPr>
              <a:t>. </a:t>
            </a:r>
          </a:p>
          <a:p>
            <a:pPr>
              <a:defRPr/>
            </a:pPr>
            <a:r>
              <a:rPr lang="en-US" dirty="0" smtClean="0">
                <a:ea typeface="+mn-ea"/>
                <a:cs typeface="+mn-cs"/>
              </a:rPr>
              <a:t>Hence, NaNO</a:t>
            </a:r>
            <a:r>
              <a:rPr lang="en-US" baseline="-25000" dirty="0" smtClean="0">
                <a:ea typeface="+mn-ea"/>
                <a:cs typeface="+mn-cs"/>
              </a:rPr>
              <a:t>2</a:t>
            </a:r>
            <a:r>
              <a:rPr lang="en-US" dirty="0" smtClean="0">
                <a:ea typeface="+mn-ea"/>
                <a:cs typeface="+mn-cs"/>
              </a:rPr>
              <a:t> is </a:t>
            </a:r>
            <a:r>
              <a:rPr lang="en-US" i="1" dirty="0" smtClean="0">
                <a:solidFill>
                  <a:srgbClr val="FF66FF"/>
                </a:solidFill>
                <a:ea typeface="+mn-ea"/>
                <a:cs typeface="+mn-cs"/>
              </a:rPr>
              <a:t>sodium nitrite</a:t>
            </a:r>
            <a:r>
              <a:rPr lang="en-US" dirty="0" smtClean="0">
                <a:ea typeface="+mn-ea"/>
                <a:cs typeface="+mn-cs"/>
              </a:rPr>
              <a:t>.</a:t>
            </a:r>
          </a:p>
          <a:p>
            <a:pPr>
              <a:defRPr/>
            </a:pPr>
            <a:endParaRPr lang="en-US" dirty="0"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 bwMode="auto">
          <a:xfrm>
            <a:off x="0" y="1"/>
            <a:ext cx="9144000" cy="769441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  <a:miter lim="800000"/>
            <a:headEnd/>
            <a:tailEnd/>
          </a:ln>
        </p:spPr>
        <p:txBody>
          <a:bodyPr wrap="square" lIns="45720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eaLnBrk="1" hangingPunct="1"/>
            <a:r>
              <a:rPr lang="en-US" smtClean="0"/>
              <a:t>Chemical Bonds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066800"/>
            <a:ext cx="8839200" cy="48133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ea typeface="+mn-ea"/>
                <a:cs typeface="+mn-cs"/>
              </a:rPr>
              <a:t>Compounds are composed of atoms held together by </a:t>
            </a:r>
            <a:r>
              <a:rPr lang="en-US" b="1" i="1" dirty="0" smtClean="0">
                <a:solidFill>
                  <a:srgbClr val="333399"/>
                </a:solidFill>
                <a:ea typeface="+mn-ea"/>
                <a:cs typeface="+mn-cs"/>
              </a:rPr>
              <a:t>chemical bonds</a:t>
            </a:r>
            <a:r>
              <a:rPr lang="en-US" i="1" dirty="0" smtClean="0">
                <a:ea typeface="+mn-ea"/>
                <a:cs typeface="+mn-cs"/>
              </a:rPr>
              <a:t>.</a:t>
            </a:r>
          </a:p>
          <a:p>
            <a:pPr eaLnBrk="1" hangingPunct="1">
              <a:buFontTx/>
              <a:buNone/>
              <a:defRPr/>
            </a:pPr>
            <a:endParaRPr lang="en-US" sz="1050" dirty="0" smtClean="0">
              <a:ea typeface="+mn-ea"/>
              <a:cs typeface="+mn-cs"/>
            </a:endParaRPr>
          </a:p>
          <a:p>
            <a:pPr eaLnBrk="1" hangingPunct="1">
              <a:defRPr/>
            </a:pPr>
            <a:r>
              <a:rPr lang="en-US" dirty="0" smtClean="0">
                <a:ea typeface="+mn-ea"/>
                <a:cs typeface="+mn-cs"/>
              </a:rPr>
              <a:t>Chemical bonds result from the attractions between the charged particles (the electrons and protons) that compose atoms.</a:t>
            </a:r>
          </a:p>
          <a:p>
            <a:pPr eaLnBrk="1" hangingPunct="1">
              <a:buFontTx/>
              <a:buNone/>
              <a:defRPr/>
            </a:pPr>
            <a:endParaRPr lang="en-US" sz="1050" dirty="0" smtClean="0">
              <a:ea typeface="+mn-ea"/>
              <a:cs typeface="+mn-cs"/>
            </a:endParaRPr>
          </a:p>
          <a:p>
            <a:pPr eaLnBrk="1" hangingPunct="1">
              <a:defRPr/>
            </a:pPr>
            <a:r>
              <a:rPr lang="en-US" dirty="0" smtClean="0">
                <a:ea typeface="+mn-ea"/>
                <a:cs typeface="+mn-cs"/>
              </a:rPr>
              <a:t>Chemical bonds are classified into two types: </a:t>
            </a:r>
          </a:p>
          <a:p>
            <a:pPr lvl="1" eaLnBrk="1" hangingPunct="1">
              <a:defRPr/>
            </a:pPr>
            <a:r>
              <a:rPr lang="en-US" dirty="0" smtClean="0">
                <a:ea typeface="+mn-ea"/>
                <a:cs typeface="+mn-cs"/>
              </a:rPr>
              <a:t>Ionic</a:t>
            </a:r>
          </a:p>
          <a:p>
            <a:pPr lvl="1" eaLnBrk="1" hangingPunct="1">
              <a:defRPr/>
            </a:pPr>
            <a:r>
              <a:rPr lang="en-US" dirty="0" smtClean="0">
                <a:ea typeface="+mn-ea"/>
                <a:cs typeface="+mn-cs"/>
              </a:rPr>
              <a:t>Covalent</a:t>
            </a:r>
            <a:endParaRPr lang="en-US" dirty="0" smtClean="0">
              <a:ea typeface="ＭＳ Ｐゴシック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itle 1"/>
          <p:cNvSpPr>
            <a:spLocks noGrp="1"/>
          </p:cNvSpPr>
          <p:nvPr>
            <p:ph type="title"/>
          </p:nvPr>
        </p:nvSpPr>
        <p:spPr bwMode="auto">
          <a:xfrm>
            <a:off x="0" y="1"/>
            <a:ext cx="9144000" cy="769441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  <a:miter lim="800000"/>
            <a:headEnd/>
            <a:tailEnd/>
          </a:ln>
        </p:spPr>
        <p:txBody>
          <a:bodyPr wrap="square" lIns="45720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mtClean="0"/>
              <a:t>Common Polyatomic Ions</a:t>
            </a:r>
          </a:p>
        </p:txBody>
      </p:sp>
      <p:pic>
        <p:nvPicPr>
          <p:cNvPr id="57347" name="Picture 2"/>
          <p:cNvPicPr>
            <a:picLocks noChangeAspect="1"/>
          </p:cNvPicPr>
          <p:nvPr/>
        </p:nvPicPr>
        <p:blipFill>
          <a:blip r:embed="rId3" cstate="print"/>
          <a:srcRect b="2959"/>
          <a:stretch>
            <a:fillRect/>
          </a:stretch>
        </p:blipFill>
        <p:spPr bwMode="auto">
          <a:xfrm>
            <a:off x="490539" y="774702"/>
            <a:ext cx="8129587" cy="571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itle 1"/>
          <p:cNvSpPr>
            <a:spLocks noGrp="1"/>
          </p:cNvSpPr>
          <p:nvPr>
            <p:ph type="title"/>
          </p:nvPr>
        </p:nvSpPr>
        <p:spPr bwMode="auto">
          <a:xfrm>
            <a:off x="0" y="1"/>
            <a:ext cx="9144000" cy="769441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  <a:miter lim="800000"/>
            <a:headEnd/>
            <a:tailEnd/>
          </a:ln>
        </p:spPr>
        <p:txBody>
          <a:bodyPr wrap="square" lIns="45720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mtClean="0"/>
              <a:t>Oxyanions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1" y="762002"/>
            <a:ext cx="8834438" cy="5819775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ea typeface="+mn-ea"/>
                <a:cs typeface="+mn-cs"/>
              </a:rPr>
              <a:t>Most polyatomic ions are </a:t>
            </a:r>
            <a:r>
              <a:rPr lang="en-US" b="1" dirty="0" err="1" smtClean="0">
                <a:solidFill>
                  <a:srgbClr val="333399"/>
                </a:solidFill>
                <a:ea typeface="+mn-ea"/>
                <a:cs typeface="+mn-cs"/>
              </a:rPr>
              <a:t>oxyanions</a:t>
            </a:r>
            <a:r>
              <a:rPr lang="en-US" dirty="0" smtClean="0">
                <a:ea typeface="+mn-ea"/>
                <a:cs typeface="+mn-cs"/>
              </a:rPr>
              <a:t>, anions containing oxygen and another element. </a:t>
            </a:r>
          </a:p>
          <a:p>
            <a:pPr>
              <a:spcBef>
                <a:spcPts val="660"/>
              </a:spcBef>
              <a:defRPr/>
            </a:pPr>
            <a:r>
              <a:rPr lang="en-US" dirty="0" smtClean="0">
                <a:ea typeface="+mn-ea"/>
                <a:cs typeface="+mn-cs"/>
              </a:rPr>
              <a:t>Notice that when a series of oxyanions contains different numbers of oxygen </a:t>
            </a:r>
            <a:r>
              <a:rPr lang="en-US" dirty="0">
                <a:ea typeface="+mn-ea"/>
                <a:cs typeface="+mn-cs"/>
              </a:rPr>
              <a:t>atoms, they are named according to the number of oxygen atoms in the ion.</a:t>
            </a:r>
            <a:endParaRPr lang="en-US" dirty="0" smtClean="0">
              <a:ea typeface="+mn-ea"/>
              <a:cs typeface="+mn-cs"/>
            </a:endParaRPr>
          </a:p>
          <a:p>
            <a:pPr>
              <a:spcBef>
                <a:spcPts val="660"/>
              </a:spcBef>
              <a:defRPr/>
            </a:pPr>
            <a:r>
              <a:rPr lang="en-US" dirty="0" smtClean="0">
                <a:ea typeface="+mn-ea"/>
                <a:cs typeface="+mn-cs"/>
              </a:rPr>
              <a:t>If there are two ions in the series, </a:t>
            </a:r>
          </a:p>
          <a:p>
            <a:pPr lvl="2">
              <a:spcBef>
                <a:spcPts val="400"/>
              </a:spcBef>
              <a:defRPr/>
            </a:pPr>
            <a:r>
              <a:rPr lang="en-US" sz="2300" dirty="0" smtClean="0">
                <a:ea typeface="+mn-ea"/>
                <a:cs typeface="+mn-cs"/>
              </a:rPr>
              <a:t>the one with more oxygen atoms has the ending </a:t>
            </a:r>
            <a:r>
              <a:rPr lang="en-US" sz="2300" i="1" dirty="0" smtClean="0">
                <a:solidFill>
                  <a:srgbClr val="333399"/>
                </a:solidFill>
                <a:ea typeface="+mn-ea"/>
                <a:cs typeface="+mn-cs"/>
              </a:rPr>
              <a:t>-ate</a:t>
            </a:r>
            <a:r>
              <a:rPr lang="en-US" sz="2300" dirty="0" smtClean="0">
                <a:ea typeface="+mn-ea"/>
                <a:cs typeface="+mn-cs"/>
              </a:rPr>
              <a:t>, and</a:t>
            </a:r>
          </a:p>
          <a:p>
            <a:pPr lvl="2">
              <a:spcBef>
                <a:spcPts val="0"/>
              </a:spcBef>
              <a:defRPr/>
            </a:pPr>
            <a:r>
              <a:rPr lang="en-US" sz="2300" dirty="0" smtClean="0">
                <a:ea typeface="+mn-ea"/>
                <a:cs typeface="+mn-cs"/>
              </a:rPr>
              <a:t>the one with fewer has the ending </a:t>
            </a:r>
            <a:r>
              <a:rPr lang="en-US" sz="2300" i="1" dirty="0" smtClean="0">
                <a:solidFill>
                  <a:srgbClr val="333399"/>
                </a:solidFill>
                <a:ea typeface="+mn-ea"/>
                <a:cs typeface="+mn-cs"/>
              </a:rPr>
              <a:t>-</a:t>
            </a:r>
            <a:r>
              <a:rPr lang="en-US" sz="2300" i="1" dirty="0" err="1" smtClean="0">
                <a:solidFill>
                  <a:srgbClr val="333399"/>
                </a:solidFill>
                <a:ea typeface="+mn-ea"/>
                <a:cs typeface="+mn-cs"/>
              </a:rPr>
              <a:t>ite</a:t>
            </a:r>
            <a:r>
              <a:rPr lang="en-US" sz="2300" dirty="0" smtClean="0">
                <a:ea typeface="+mn-ea"/>
                <a:cs typeface="+mn-cs"/>
              </a:rPr>
              <a:t>.</a:t>
            </a:r>
          </a:p>
          <a:p>
            <a:pPr>
              <a:spcBef>
                <a:spcPts val="660"/>
              </a:spcBef>
              <a:defRPr/>
            </a:pPr>
            <a:r>
              <a:rPr lang="en-US" dirty="0" smtClean="0">
                <a:ea typeface="+mn-ea"/>
                <a:cs typeface="+mn-cs"/>
              </a:rPr>
              <a:t>For example, </a:t>
            </a:r>
          </a:p>
          <a:p>
            <a:pPr lvl="2">
              <a:spcBef>
                <a:spcPts val="400"/>
              </a:spcBef>
              <a:defRPr/>
            </a:pPr>
            <a:r>
              <a:rPr lang="en-US" sz="2300" dirty="0" smtClean="0">
                <a:ea typeface="+mn-ea"/>
                <a:cs typeface="+mn-cs"/>
              </a:rPr>
              <a:t>NO</a:t>
            </a:r>
            <a:r>
              <a:rPr lang="en-US" sz="2300" baseline="-25000" dirty="0" smtClean="0">
                <a:ea typeface="+mn-ea"/>
                <a:cs typeface="+mn-cs"/>
              </a:rPr>
              <a:t>3</a:t>
            </a:r>
            <a:r>
              <a:rPr lang="en-US" sz="2300" baseline="30000" dirty="0" smtClean="0">
                <a:ea typeface="+mn-ea"/>
                <a:cs typeface="+mn-cs"/>
              </a:rPr>
              <a:t>–</a:t>
            </a:r>
            <a:r>
              <a:rPr lang="en-US" sz="2300" dirty="0" smtClean="0">
                <a:ea typeface="+mn-ea"/>
                <a:cs typeface="+mn-cs"/>
              </a:rPr>
              <a:t>  is </a:t>
            </a:r>
            <a:r>
              <a:rPr lang="en-US" sz="2300" b="1" i="1" dirty="0" smtClean="0">
                <a:solidFill>
                  <a:srgbClr val="333399"/>
                </a:solidFill>
                <a:ea typeface="+mn-ea"/>
                <a:cs typeface="+mn-cs"/>
              </a:rPr>
              <a:t>nitrate		</a:t>
            </a:r>
            <a:r>
              <a:rPr lang="en-US" sz="2300" dirty="0" smtClean="0">
                <a:ea typeface="+mn-ea"/>
                <a:cs typeface="+mn-cs"/>
              </a:rPr>
              <a:t>SO</a:t>
            </a:r>
            <a:r>
              <a:rPr lang="en-US" sz="2300" baseline="-25000" dirty="0" smtClean="0">
                <a:ea typeface="+mn-ea"/>
                <a:cs typeface="+mn-cs"/>
              </a:rPr>
              <a:t>4</a:t>
            </a:r>
            <a:r>
              <a:rPr lang="en-US" sz="2300" baseline="30000" dirty="0" smtClean="0">
                <a:ea typeface="+mn-ea"/>
                <a:cs typeface="+mn-cs"/>
              </a:rPr>
              <a:t>2–</a:t>
            </a:r>
            <a:r>
              <a:rPr lang="en-US" sz="2300" dirty="0" smtClean="0">
                <a:ea typeface="+mn-ea"/>
                <a:cs typeface="+mn-cs"/>
              </a:rPr>
              <a:t>	 is </a:t>
            </a:r>
            <a:r>
              <a:rPr lang="en-US" sz="2300" b="1" i="1" dirty="0" smtClean="0">
                <a:solidFill>
                  <a:srgbClr val="333399"/>
                </a:solidFill>
                <a:ea typeface="+mn-ea"/>
                <a:cs typeface="+mn-cs"/>
              </a:rPr>
              <a:t>sulfate</a:t>
            </a:r>
          </a:p>
          <a:p>
            <a:pPr lvl="2">
              <a:spcBef>
                <a:spcPts val="0"/>
              </a:spcBef>
              <a:defRPr/>
            </a:pPr>
            <a:r>
              <a:rPr lang="en-US" sz="2300" dirty="0" smtClean="0">
                <a:ea typeface="+mn-ea"/>
                <a:cs typeface="+mn-cs"/>
              </a:rPr>
              <a:t>NO</a:t>
            </a:r>
            <a:r>
              <a:rPr lang="en-US" sz="2300" baseline="-25000" dirty="0" smtClean="0">
                <a:ea typeface="+mn-ea"/>
                <a:cs typeface="+mn-cs"/>
              </a:rPr>
              <a:t>2</a:t>
            </a:r>
            <a:r>
              <a:rPr lang="en-US" sz="2300" baseline="30000" dirty="0" smtClean="0">
                <a:ea typeface="+mn-ea"/>
                <a:cs typeface="+mn-cs"/>
              </a:rPr>
              <a:t>–</a:t>
            </a:r>
            <a:r>
              <a:rPr lang="en-US" sz="2300" dirty="0" smtClean="0">
                <a:ea typeface="+mn-ea"/>
                <a:cs typeface="+mn-cs"/>
              </a:rPr>
              <a:t>  is </a:t>
            </a:r>
            <a:r>
              <a:rPr lang="en-US" sz="2300" b="1" i="1" dirty="0" smtClean="0">
                <a:solidFill>
                  <a:srgbClr val="333399"/>
                </a:solidFill>
                <a:ea typeface="+mn-ea"/>
                <a:cs typeface="+mn-cs"/>
              </a:rPr>
              <a:t>nitrite		</a:t>
            </a:r>
            <a:r>
              <a:rPr lang="en-US" sz="2300" dirty="0" smtClean="0">
                <a:ea typeface="+mn-ea"/>
                <a:cs typeface="+mn-cs"/>
              </a:rPr>
              <a:t>SO</a:t>
            </a:r>
            <a:r>
              <a:rPr lang="en-US" sz="2300" baseline="-25000" dirty="0" smtClean="0">
                <a:ea typeface="+mn-ea"/>
                <a:cs typeface="+mn-cs"/>
              </a:rPr>
              <a:t>3</a:t>
            </a:r>
            <a:r>
              <a:rPr lang="en-US" sz="2300" baseline="30000" dirty="0" smtClean="0">
                <a:ea typeface="+mn-ea"/>
                <a:cs typeface="+mn-cs"/>
              </a:rPr>
              <a:t>2–</a:t>
            </a:r>
            <a:r>
              <a:rPr lang="en-US" sz="2300" dirty="0" smtClean="0">
                <a:ea typeface="+mn-ea"/>
                <a:cs typeface="+mn-cs"/>
              </a:rPr>
              <a:t> 	 is </a:t>
            </a:r>
            <a:r>
              <a:rPr lang="en-US" sz="2300" b="1" i="1" dirty="0" smtClean="0">
                <a:solidFill>
                  <a:srgbClr val="333399"/>
                </a:solidFill>
                <a:ea typeface="+mn-ea"/>
                <a:cs typeface="+mn-cs"/>
              </a:rPr>
              <a:t>sulfite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itle 1"/>
          <p:cNvSpPr>
            <a:spLocks noGrp="1"/>
          </p:cNvSpPr>
          <p:nvPr>
            <p:ph type="title"/>
          </p:nvPr>
        </p:nvSpPr>
        <p:spPr bwMode="auto">
          <a:xfrm>
            <a:off x="0" y="1"/>
            <a:ext cx="9144000" cy="769441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  <a:miter lim="800000"/>
            <a:headEnd/>
            <a:tailEnd/>
          </a:ln>
        </p:spPr>
        <p:txBody>
          <a:bodyPr wrap="square" lIns="45720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mtClean="0"/>
              <a:t>Oxyanions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5125" y="1141415"/>
            <a:ext cx="8229600" cy="4029075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ea typeface="+mn-ea"/>
                <a:cs typeface="+mn-cs"/>
              </a:rPr>
              <a:t>If there are more than two ions in the series then the prefixes </a:t>
            </a:r>
            <a:r>
              <a:rPr lang="en-US" i="1" dirty="0" smtClean="0">
                <a:solidFill>
                  <a:srgbClr val="333399"/>
                </a:solidFill>
                <a:ea typeface="+mn-ea"/>
                <a:cs typeface="+mn-cs"/>
              </a:rPr>
              <a:t>hypo-</a:t>
            </a:r>
            <a:r>
              <a:rPr lang="en-US" dirty="0" smtClean="0">
                <a:ea typeface="+mn-ea"/>
                <a:cs typeface="+mn-cs"/>
              </a:rPr>
              <a:t>, meaning </a:t>
            </a:r>
            <a:r>
              <a:rPr lang="en-US" i="1" dirty="0" smtClean="0">
                <a:ea typeface="+mn-ea"/>
                <a:cs typeface="+mn-cs"/>
              </a:rPr>
              <a:t>less than</a:t>
            </a:r>
            <a:r>
              <a:rPr lang="en-US" dirty="0" smtClean="0">
                <a:ea typeface="+mn-ea"/>
                <a:cs typeface="+mn-cs"/>
              </a:rPr>
              <a:t>, and </a:t>
            </a:r>
            <a:r>
              <a:rPr lang="en-US" i="1" dirty="0" smtClean="0">
                <a:solidFill>
                  <a:srgbClr val="333399"/>
                </a:solidFill>
                <a:ea typeface="+mn-ea"/>
                <a:cs typeface="+mn-cs"/>
              </a:rPr>
              <a:t>per-</a:t>
            </a:r>
            <a:r>
              <a:rPr lang="en-US" dirty="0" smtClean="0">
                <a:ea typeface="+mn-ea"/>
                <a:cs typeface="+mn-cs"/>
              </a:rPr>
              <a:t>, meaning </a:t>
            </a:r>
            <a:r>
              <a:rPr lang="en-US" i="1" dirty="0" smtClean="0">
                <a:ea typeface="+mn-ea"/>
                <a:cs typeface="+mn-cs"/>
              </a:rPr>
              <a:t>more than</a:t>
            </a:r>
            <a:r>
              <a:rPr lang="en-US" dirty="0" smtClean="0">
                <a:ea typeface="+mn-ea"/>
                <a:cs typeface="+mn-cs"/>
              </a:rPr>
              <a:t>, are used.</a:t>
            </a:r>
          </a:p>
          <a:p>
            <a:pPr>
              <a:buFontTx/>
              <a:buNone/>
              <a:defRPr/>
            </a:pPr>
            <a:endParaRPr lang="en-US" sz="1050" dirty="0" smtClean="0">
              <a:ea typeface="+mn-ea"/>
              <a:cs typeface="+mn-cs"/>
            </a:endParaRPr>
          </a:p>
          <a:p>
            <a:pPr lvl="2">
              <a:buFontTx/>
              <a:buNone/>
              <a:defRPr/>
            </a:pPr>
            <a:r>
              <a:rPr lang="pt-BR" dirty="0" smtClean="0">
                <a:ea typeface="+mn-ea"/>
                <a:cs typeface="+mn-cs"/>
              </a:rPr>
              <a:t>ClO</a:t>
            </a:r>
            <a:r>
              <a:rPr lang="pt-BR" baseline="30000" dirty="0" smtClean="0">
                <a:ea typeface="+mn-ea"/>
                <a:cs typeface="+mn-cs"/>
              </a:rPr>
              <a:t>–</a:t>
            </a:r>
            <a:r>
              <a:rPr lang="pt-BR" dirty="0" smtClean="0">
                <a:ea typeface="+mn-ea"/>
                <a:cs typeface="+mn-cs"/>
              </a:rPr>
              <a:t>	</a:t>
            </a:r>
            <a:r>
              <a:rPr lang="pt-BR" i="1" dirty="0" smtClean="0">
                <a:solidFill>
                  <a:srgbClr val="FF66FF"/>
                </a:solidFill>
                <a:ea typeface="+mn-ea"/>
                <a:cs typeface="+mn-cs"/>
              </a:rPr>
              <a:t>hypoc</a:t>
            </a:r>
            <a:r>
              <a:rPr lang="pt-BR" dirty="0" smtClean="0">
                <a:ea typeface="+mn-ea"/>
                <a:cs typeface="+mn-cs"/>
              </a:rPr>
              <a:t>hlor</a:t>
            </a:r>
            <a:r>
              <a:rPr lang="pt-BR" i="1" dirty="0" smtClean="0">
                <a:solidFill>
                  <a:srgbClr val="FF66FF"/>
                </a:solidFill>
                <a:ea typeface="+mn-ea"/>
                <a:cs typeface="+mn-cs"/>
              </a:rPr>
              <a:t>ite		</a:t>
            </a:r>
            <a:r>
              <a:rPr lang="pt-BR" dirty="0" smtClean="0">
                <a:ea typeface="ＭＳ Ｐゴシック" charset="0"/>
              </a:rPr>
              <a:t>BrO</a:t>
            </a:r>
            <a:r>
              <a:rPr lang="pt-BR" baseline="30000" dirty="0" smtClean="0">
                <a:ea typeface="ＭＳ Ｐゴシック" charset="0"/>
              </a:rPr>
              <a:t>–</a:t>
            </a:r>
            <a:r>
              <a:rPr lang="pt-BR" dirty="0" smtClean="0">
                <a:ea typeface="ＭＳ Ｐゴシック" charset="0"/>
              </a:rPr>
              <a:t>	</a:t>
            </a:r>
            <a:r>
              <a:rPr lang="pt-BR" i="1" dirty="0" smtClean="0">
                <a:solidFill>
                  <a:srgbClr val="FF66FF"/>
                </a:solidFill>
                <a:ea typeface="ＭＳ Ｐゴシック" charset="0"/>
              </a:rPr>
              <a:t>hypo</a:t>
            </a:r>
            <a:r>
              <a:rPr lang="pt-BR" dirty="0" smtClean="0">
                <a:ea typeface="ＭＳ Ｐゴシック" charset="0"/>
              </a:rPr>
              <a:t>brom</a:t>
            </a:r>
            <a:r>
              <a:rPr lang="pt-BR" i="1" dirty="0" smtClean="0">
                <a:solidFill>
                  <a:srgbClr val="FF66FF"/>
                </a:solidFill>
                <a:ea typeface="ＭＳ Ｐゴシック" charset="0"/>
              </a:rPr>
              <a:t>ite</a:t>
            </a:r>
            <a:endParaRPr lang="en-US" dirty="0" smtClean="0">
              <a:solidFill>
                <a:srgbClr val="FF66FF"/>
              </a:solidFill>
              <a:ea typeface="+mn-ea"/>
              <a:cs typeface="+mn-cs"/>
            </a:endParaRPr>
          </a:p>
          <a:p>
            <a:pPr lvl="2">
              <a:buFontTx/>
              <a:buNone/>
              <a:defRPr/>
            </a:pPr>
            <a:r>
              <a:rPr lang="en-US" dirty="0" smtClean="0">
                <a:ea typeface="+mn-ea"/>
                <a:cs typeface="+mn-cs"/>
              </a:rPr>
              <a:t>ClO</a:t>
            </a:r>
            <a:r>
              <a:rPr lang="en-US" baseline="-25000" dirty="0" smtClean="0">
                <a:ea typeface="+mn-ea"/>
                <a:cs typeface="+mn-cs"/>
              </a:rPr>
              <a:t>2</a:t>
            </a:r>
            <a:r>
              <a:rPr lang="en-US" baseline="30000" dirty="0" smtClean="0">
                <a:ea typeface="+mn-ea"/>
                <a:cs typeface="+mn-cs"/>
              </a:rPr>
              <a:t>–</a:t>
            </a:r>
            <a:r>
              <a:rPr lang="en-US" dirty="0" smtClean="0">
                <a:ea typeface="+mn-ea"/>
                <a:cs typeface="+mn-cs"/>
              </a:rPr>
              <a:t>	</a:t>
            </a:r>
            <a:r>
              <a:rPr lang="pt-BR" dirty="0" smtClean="0">
                <a:ea typeface="+mn-ea"/>
                <a:cs typeface="+mn-cs"/>
              </a:rPr>
              <a:t>chlor</a:t>
            </a:r>
            <a:r>
              <a:rPr lang="pt-BR" i="1" dirty="0" smtClean="0">
                <a:solidFill>
                  <a:srgbClr val="FF66FF"/>
                </a:solidFill>
                <a:ea typeface="+mn-ea"/>
                <a:cs typeface="+mn-cs"/>
              </a:rPr>
              <a:t>ite		</a:t>
            </a:r>
            <a:r>
              <a:rPr lang="en-US" dirty="0" smtClean="0">
                <a:ea typeface="ＭＳ Ｐゴシック" charset="0"/>
              </a:rPr>
              <a:t>BrO</a:t>
            </a:r>
            <a:r>
              <a:rPr lang="en-US" baseline="-25000" dirty="0" smtClean="0">
                <a:ea typeface="ＭＳ Ｐゴシック" charset="0"/>
              </a:rPr>
              <a:t>2</a:t>
            </a:r>
            <a:r>
              <a:rPr lang="en-US" baseline="30000" dirty="0" smtClean="0">
                <a:ea typeface="ＭＳ Ｐゴシック" charset="0"/>
              </a:rPr>
              <a:t>–</a:t>
            </a:r>
            <a:r>
              <a:rPr lang="en-US" dirty="0" smtClean="0">
                <a:ea typeface="ＭＳ Ｐゴシック" charset="0"/>
              </a:rPr>
              <a:t>	</a:t>
            </a:r>
            <a:r>
              <a:rPr lang="pt-BR" dirty="0" smtClean="0">
                <a:ea typeface="ＭＳ Ｐゴシック" charset="0"/>
              </a:rPr>
              <a:t>brom</a:t>
            </a:r>
            <a:r>
              <a:rPr lang="pt-BR" i="1" dirty="0" smtClean="0">
                <a:solidFill>
                  <a:srgbClr val="FF66FF"/>
                </a:solidFill>
                <a:ea typeface="ＭＳ Ｐゴシック" charset="0"/>
              </a:rPr>
              <a:t>ite</a:t>
            </a:r>
            <a:endParaRPr lang="en-US" dirty="0" smtClean="0">
              <a:solidFill>
                <a:srgbClr val="FF66FF"/>
              </a:solidFill>
              <a:ea typeface="+mn-ea"/>
              <a:cs typeface="+mn-cs"/>
            </a:endParaRPr>
          </a:p>
          <a:p>
            <a:pPr lvl="2">
              <a:buFontTx/>
              <a:buNone/>
              <a:defRPr/>
            </a:pPr>
            <a:r>
              <a:rPr lang="en-US" dirty="0" smtClean="0">
                <a:ea typeface="+mn-ea"/>
                <a:cs typeface="+mn-cs"/>
              </a:rPr>
              <a:t>ClO</a:t>
            </a:r>
            <a:r>
              <a:rPr lang="en-US" baseline="-25000" dirty="0" smtClean="0">
                <a:ea typeface="+mn-ea"/>
                <a:cs typeface="+mn-cs"/>
              </a:rPr>
              <a:t>3</a:t>
            </a:r>
            <a:r>
              <a:rPr lang="en-US" baseline="30000" dirty="0" smtClean="0">
                <a:ea typeface="+mn-ea"/>
                <a:cs typeface="+mn-cs"/>
              </a:rPr>
              <a:t>–</a:t>
            </a:r>
            <a:r>
              <a:rPr lang="en-US" dirty="0" smtClean="0">
                <a:ea typeface="+mn-ea"/>
                <a:cs typeface="+mn-cs"/>
              </a:rPr>
              <a:t>	</a:t>
            </a:r>
            <a:r>
              <a:rPr lang="pt-BR" dirty="0" smtClean="0">
                <a:ea typeface="+mn-ea"/>
                <a:cs typeface="+mn-cs"/>
              </a:rPr>
              <a:t>chlor</a:t>
            </a:r>
            <a:r>
              <a:rPr lang="pt-BR" i="1" dirty="0" smtClean="0">
                <a:solidFill>
                  <a:srgbClr val="FF66FF"/>
                </a:solidFill>
                <a:ea typeface="+mn-ea"/>
                <a:cs typeface="+mn-cs"/>
              </a:rPr>
              <a:t>ate		</a:t>
            </a:r>
            <a:r>
              <a:rPr lang="en-US" dirty="0" smtClean="0">
                <a:ea typeface="ＭＳ Ｐゴシック" charset="0"/>
              </a:rPr>
              <a:t>BrO</a:t>
            </a:r>
            <a:r>
              <a:rPr lang="en-US" baseline="-25000" dirty="0" smtClean="0">
                <a:ea typeface="ＭＳ Ｐゴシック" charset="0"/>
              </a:rPr>
              <a:t>3</a:t>
            </a:r>
            <a:r>
              <a:rPr lang="en-US" baseline="30000" dirty="0" smtClean="0">
                <a:ea typeface="ＭＳ Ｐゴシック" charset="0"/>
              </a:rPr>
              <a:t>–</a:t>
            </a:r>
            <a:r>
              <a:rPr lang="en-US" dirty="0" smtClean="0">
                <a:ea typeface="ＭＳ Ｐゴシック" charset="0"/>
              </a:rPr>
              <a:t>	</a:t>
            </a:r>
            <a:r>
              <a:rPr lang="pt-BR" dirty="0" smtClean="0">
                <a:ea typeface="ＭＳ Ｐゴシック" charset="0"/>
              </a:rPr>
              <a:t>brom</a:t>
            </a:r>
            <a:r>
              <a:rPr lang="pt-BR" i="1" dirty="0" smtClean="0">
                <a:solidFill>
                  <a:srgbClr val="FF66FF"/>
                </a:solidFill>
                <a:ea typeface="ＭＳ Ｐゴシック" charset="0"/>
              </a:rPr>
              <a:t>ate</a:t>
            </a:r>
            <a:r>
              <a:rPr lang="pt-BR" i="1" dirty="0" smtClean="0">
                <a:solidFill>
                  <a:srgbClr val="FF66FF"/>
                </a:solidFill>
                <a:ea typeface="+mn-ea"/>
                <a:cs typeface="+mn-cs"/>
              </a:rPr>
              <a:t>	</a:t>
            </a:r>
            <a:endParaRPr lang="en-US" dirty="0" smtClean="0">
              <a:solidFill>
                <a:srgbClr val="FF66FF"/>
              </a:solidFill>
              <a:ea typeface="+mn-ea"/>
              <a:cs typeface="+mn-cs"/>
            </a:endParaRPr>
          </a:p>
          <a:p>
            <a:pPr lvl="2">
              <a:buFontTx/>
              <a:buNone/>
              <a:defRPr/>
            </a:pPr>
            <a:r>
              <a:rPr lang="en-US" dirty="0" smtClean="0">
                <a:ea typeface="+mn-ea"/>
                <a:cs typeface="+mn-cs"/>
              </a:rPr>
              <a:t>ClO</a:t>
            </a:r>
            <a:r>
              <a:rPr lang="en-US" baseline="-25000" dirty="0" smtClean="0">
                <a:ea typeface="+mn-ea"/>
                <a:cs typeface="+mn-cs"/>
              </a:rPr>
              <a:t>4</a:t>
            </a:r>
            <a:r>
              <a:rPr lang="en-US" baseline="30000" dirty="0" smtClean="0">
                <a:ea typeface="+mn-ea"/>
                <a:cs typeface="+mn-cs"/>
              </a:rPr>
              <a:t>–</a:t>
            </a:r>
            <a:r>
              <a:rPr lang="en-US" dirty="0" smtClean="0">
                <a:ea typeface="+mn-ea"/>
                <a:cs typeface="+mn-cs"/>
              </a:rPr>
              <a:t>	</a:t>
            </a:r>
            <a:r>
              <a:rPr lang="en-US" i="1" dirty="0" smtClean="0">
                <a:solidFill>
                  <a:srgbClr val="FF66FF"/>
                </a:solidFill>
                <a:ea typeface="+mn-ea"/>
                <a:cs typeface="+mn-cs"/>
              </a:rPr>
              <a:t>per</a:t>
            </a:r>
            <a:r>
              <a:rPr lang="en-US" i="1" dirty="0" smtClean="0">
                <a:ea typeface="+mn-ea"/>
                <a:cs typeface="+mn-cs"/>
              </a:rPr>
              <a:t>c</a:t>
            </a:r>
            <a:r>
              <a:rPr lang="en-US" dirty="0" smtClean="0">
                <a:ea typeface="+mn-ea"/>
                <a:cs typeface="+mn-cs"/>
              </a:rPr>
              <a:t>hlor</a:t>
            </a:r>
            <a:r>
              <a:rPr lang="en-US" i="1" dirty="0" smtClean="0">
                <a:solidFill>
                  <a:srgbClr val="FF66FF"/>
                </a:solidFill>
                <a:ea typeface="+mn-ea"/>
                <a:cs typeface="+mn-cs"/>
              </a:rPr>
              <a:t>ate		</a:t>
            </a:r>
            <a:r>
              <a:rPr lang="en-US" dirty="0" smtClean="0">
                <a:ea typeface="ＭＳ Ｐゴシック" charset="0"/>
              </a:rPr>
              <a:t>BrO</a:t>
            </a:r>
            <a:r>
              <a:rPr lang="en-US" baseline="-25000" dirty="0" smtClean="0">
                <a:ea typeface="ＭＳ Ｐゴシック" charset="0"/>
              </a:rPr>
              <a:t>4</a:t>
            </a:r>
            <a:r>
              <a:rPr lang="en-US" baseline="30000" dirty="0" smtClean="0">
                <a:ea typeface="ＭＳ Ｐゴシック" charset="0"/>
              </a:rPr>
              <a:t>–</a:t>
            </a:r>
            <a:r>
              <a:rPr lang="en-US" dirty="0" smtClean="0">
                <a:ea typeface="ＭＳ Ｐゴシック" charset="0"/>
              </a:rPr>
              <a:t>	</a:t>
            </a:r>
            <a:r>
              <a:rPr lang="en-US" i="1" dirty="0" err="1" smtClean="0">
                <a:solidFill>
                  <a:srgbClr val="FF66FF"/>
                </a:solidFill>
                <a:ea typeface="ＭＳ Ｐゴシック" charset="0"/>
              </a:rPr>
              <a:t>per</a:t>
            </a:r>
            <a:r>
              <a:rPr lang="en-US" dirty="0" err="1" smtClean="0">
                <a:ea typeface="ＭＳ Ｐゴシック" charset="0"/>
              </a:rPr>
              <a:t>brom</a:t>
            </a:r>
            <a:r>
              <a:rPr lang="en-US" i="1" dirty="0" err="1" smtClean="0">
                <a:solidFill>
                  <a:srgbClr val="FF66FF"/>
                </a:solidFill>
                <a:ea typeface="ＭＳ Ｐゴシック" charset="0"/>
              </a:rPr>
              <a:t>ate</a:t>
            </a:r>
            <a:endParaRPr lang="en-US" dirty="0" smtClean="0">
              <a:solidFill>
                <a:srgbClr val="FF66FF"/>
              </a:solidFill>
              <a:ea typeface="ＭＳ Ｐゴシック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itle 1"/>
          <p:cNvSpPr>
            <a:spLocks noGrp="1"/>
          </p:cNvSpPr>
          <p:nvPr>
            <p:ph type="title"/>
          </p:nvPr>
        </p:nvSpPr>
        <p:spPr bwMode="auto">
          <a:xfrm>
            <a:off x="0" y="1"/>
            <a:ext cx="9144000" cy="769441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  <a:miter lim="800000"/>
            <a:headEnd/>
            <a:tailEnd/>
          </a:ln>
        </p:spPr>
        <p:txBody>
          <a:bodyPr wrap="square" lIns="45720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mtClean="0"/>
              <a:t>Hydrated Ionic Compounds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8229600" cy="4370388"/>
          </a:xfrm>
        </p:spPr>
        <p:txBody>
          <a:bodyPr/>
          <a:lstStyle/>
          <a:p>
            <a:pPr>
              <a:defRPr/>
            </a:pPr>
            <a:r>
              <a:rPr lang="en-US" b="1" dirty="0" smtClean="0">
                <a:ea typeface="+mn-ea"/>
                <a:cs typeface="+mn-cs"/>
              </a:rPr>
              <a:t>Hydrates </a:t>
            </a:r>
            <a:r>
              <a:rPr lang="en-US" dirty="0" smtClean="0">
                <a:ea typeface="+mn-ea"/>
                <a:cs typeface="+mn-cs"/>
              </a:rPr>
              <a:t>are ionic compounds containing  a specific number of water molecules associated with each formula unit. </a:t>
            </a:r>
          </a:p>
          <a:p>
            <a:pPr>
              <a:defRPr/>
            </a:pPr>
            <a:endParaRPr lang="en-US" sz="1050" dirty="0" smtClean="0">
              <a:ea typeface="+mn-ea"/>
              <a:cs typeface="+mn-cs"/>
            </a:endParaRPr>
          </a:p>
          <a:p>
            <a:pPr lvl="1">
              <a:defRPr/>
            </a:pPr>
            <a:r>
              <a:rPr lang="en-US" dirty="0" smtClean="0">
                <a:ea typeface="+mn-ea"/>
                <a:cs typeface="+mn-cs"/>
              </a:rPr>
              <a:t>For example, the formula for </a:t>
            </a:r>
            <a:r>
              <a:rPr lang="en-US" dirty="0" err="1" smtClean="0">
                <a:ea typeface="+mn-ea"/>
                <a:cs typeface="+mn-cs"/>
              </a:rPr>
              <a:t>epsom</a:t>
            </a:r>
            <a:r>
              <a:rPr lang="en-US" dirty="0" smtClean="0">
                <a:ea typeface="+mn-ea"/>
                <a:cs typeface="+mn-cs"/>
              </a:rPr>
              <a:t> salts is  MgSO</a:t>
            </a:r>
            <a:r>
              <a:rPr lang="en-US" baseline="-25000" dirty="0" smtClean="0">
                <a:ea typeface="+mn-ea"/>
                <a:cs typeface="+mn-cs"/>
              </a:rPr>
              <a:t>4 </a:t>
            </a:r>
            <a:r>
              <a:rPr lang="en-US" dirty="0" smtClean="0">
                <a:ea typeface="+mn-ea"/>
                <a:cs typeface="+mn-cs"/>
              </a:rPr>
              <a:t>• 7H</a:t>
            </a:r>
            <a:r>
              <a:rPr lang="en-US" baseline="-25000" dirty="0" smtClean="0">
                <a:ea typeface="+mn-ea"/>
                <a:cs typeface="+mn-cs"/>
              </a:rPr>
              <a:t>2</a:t>
            </a:r>
            <a:r>
              <a:rPr lang="en-US" dirty="0" smtClean="0">
                <a:ea typeface="+mn-ea"/>
                <a:cs typeface="+mn-cs"/>
              </a:rPr>
              <a:t>O.</a:t>
            </a:r>
          </a:p>
          <a:p>
            <a:pPr lvl="1">
              <a:defRPr/>
            </a:pPr>
            <a:r>
              <a:rPr lang="en-US" dirty="0" smtClean="0">
                <a:ea typeface="+mn-ea"/>
                <a:cs typeface="+mn-cs"/>
              </a:rPr>
              <a:t>Its systematic name is </a:t>
            </a:r>
            <a:r>
              <a:rPr lang="en-US" dirty="0" smtClean="0">
                <a:solidFill>
                  <a:srgbClr val="333399"/>
                </a:solidFill>
                <a:ea typeface="+mn-ea"/>
                <a:cs typeface="+mn-cs"/>
              </a:rPr>
              <a:t>magnesium sulfate </a:t>
            </a:r>
            <a:r>
              <a:rPr lang="en-US" dirty="0" err="1" smtClean="0">
                <a:solidFill>
                  <a:srgbClr val="333399"/>
                </a:solidFill>
                <a:ea typeface="+mn-ea"/>
                <a:cs typeface="+mn-cs"/>
              </a:rPr>
              <a:t>heptahydrate</a:t>
            </a:r>
            <a:r>
              <a:rPr lang="en-US" dirty="0" smtClean="0">
                <a:solidFill>
                  <a:srgbClr val="333399"/>
                </a:solidFill>
                <a:ea typeface="+mn-ea"/>
                <a:cs typeface="+mn-cs"/>
              </a:rPr>
              <a:t>. </a:t>
            </a:r>
          </a:p>
          <a:p>
            <a:pPr lvl="1">
              <a:buFontTx/>
              <a:buNone/>
              <a:defRPr/>
            </a:pPr>
            <a:endParaRPr lang="en-US" sz="1050" dirty="0" smtClean="0">
              <a:solidFill>
                <a:srgbClr val="333399"/>
              </a:solidFill>
              <a:ea typeface="+mn-ea"/>
              <a:cs typeface="+mn-cs"/>
            </a:endParaRPr>
          </a:p>
          <a:p>
            <a:pPr lvl="1">
              <a:defRPr/>
            </a:pPr>
            <a:r>
              <a:rPr lang="en-US" dirty="0" smtClean="0">
                <a:solidFill>
                  <a:srgbClr val="333399"/>
                </a:solidFill>
                <a:ea typeface="+mn-ea"/>
                <a:cs typeface="+mn-cs"/>
              </a:rPr>
              <a:t>CoCl</a:t>
            </a:r>
            <a:r>
              <a:rPr lang="en-US" baseline="-25000" dirty="0" smtClean="0">
                <a:solidFill>
                  <a:srgbClr val="333399"/>
                </a:solidFill>
                <a:ea typeface="+mn-ea"/>
                <a:cs typeface="+mn-cs"/>
              </a:rPr>
              <a:t>2 </a:t>
            </a:r>
            <a:r>
              <a:rPr lang="en-US" sz="2400" dirty="0" smtClean="0">
                <a:solidFill>
                  <a:srgbClr val="333399"/>
                </a:solidFill>
                <a:ea typeface="ＭＳ Ｐゴシック" charset="0"/>
              </a:rPr>
              <a:t>• </a:t>
            </a:r>
            <a:r>
              <a:rPr lang="en-US" dirty="0" smtClean="0">
                <a:solidFill>
                  <a:srgbClr val="333399"/>
                </a:solidFill>
                <a:ea typeface="+mn-ea"/>
                <a:cs typeface="+mn-cs"/>
              </a:rPr>
              <a:t>6H</a:t>
            </a:r>
            <a:r>
              <a:rPr lang="en-US" baseline="-25000" dirty="0" smtClean="0">
                <a:solidFill>
                  <a:srgbClr val="333399"/>
                </a:solidFill>
                <a:ea typeface="+mn-ea"/>
                <a:cs typeface="+mn-cs"/>
              </a:rPr>
              <a:t>2</a:t>
            </a:r>
            <a:r>
              <a:rPr lang="en-US" dirty="0" smtClean="0">
                <a:solidFill>
                  <a:srgbClr val="333399"/>
                </a:solidFill>
                <a:ea typeface="+mn-ea"/>
                <a:cs typeface="+mn-cs"/>
              </a:rPr>
              <a:t>O is cobalt(II)chloride </a:t>
            </a:r>
            <a:r>
              <a:rPr lang="en-US" dirty="0" err="1" smtClean="0">
                <a:solidFill>
                  <a:srgbClr val="333399"/>
                </a:solidFill>
                <a:ea typeface="+mn-ea"/>
                <a:cs typeface="+mn-cs"/>
              </a:rPr>
              <a:t>hexahydrate</a:t>
            </a:r>
            <a:r>
              <a:rPr lang="en-US" dirty="0" smtClean="0">
                <a:solidFill>
                  <a:srgbClr val="333399"/>
                </a:solidFill>
                <a:ea typeface="+mn-ea"/>
                <a:cs typeface="+mn-cs"/>
              </a:rPr>
              <a:t>.</a:t>
            </a:r>
            <a:endParaRPr lang="en-US" dirty="0">
              <a:solidFill>
                <a:srgbClr val="333399"/>
              </a:solidFill>
              <a:ea typeface="ＭＳ Ｐゴシック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4" name="Title 4"/>
          <p:cNvSpPr>
            <a:spLocks noGrp="1"/>
          </p:cNvSpPr>
          <p:nvPr>
            <p:ph type="title"/>
          </p:nvPr>
        </p:nvSpPr>
        <p:spPr bwMode="auto">
          <a:xfrm>
            <a:off x="0" y="1"/>
            <a:ext cx="9144000" cy="769441"/>
          </a:xfrm>
          <a:solidFill>
            <a:srgbClr val="FFFFFF"/>
          </a:solidFill>
          <a:ln>
            <a:solidFill>
              <a:srgbClr val="FFFFFF"/>
            </a:solidFill>
            <a:miter lim="800000"/>
            <a:headEnd/>
            <a:tailEnd/>
          </a:ln>
        </p:spPr>
        <p:txBody>
          <a:bodyPr wrap="square" lIns="45720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mtClean="0"/>
              <a:t>Hydrates</a:t>
            </a:r>
          </a:p>
        </p:txBody>
      </p:sp>
      <p:sp>
        <p:nvSpPr>
          <p:cNvPr id="109569" name="Content Placeholder 5"/>
          <p:cNvSpPr>
            <a:spLocks noGrp="1"/>
          </p:cNvSpPr>
          <p:nvPr>
            <p:ph sz="half" idx="1"/>
          </p:nvPr>
        </p:nvSpPr>
        <p:spPr>
          <a:xfrm>
            <a:off x="381000" y="762002"/>
            <a:ext cx="4038600" cy="6124575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n-US" dirty="0" smtClean="0">
                <a:ea typeface="ＭＳ Ｐゴシック" pitchFamily="34" charset="-128"/>
              </a:rPr>
              <a:t>Common hydrate prefixes</a:t>
            </a:r>
          </a:p>
          <a:p>
            <a:pPr>
              <a:defRPr/>
            </a:pPr>
            <a:r>
              <a:rPr lang="en-US" dirty="0" smtClean="0">
                <a:ea typeface="ＭＳ Ｐゴシック" pitchFamily="34" charset="-128"/>
              </a:rPr>
              <a:t>hemi = ½</a:t>
            </a:r>
          </a:p>
          <a:p>
            <a:pPr>
              <a:defRPr/>
            </a:pPr>
            <a:r>
              <a:rPr lang="en-US" dirty="0" smtClean="0">
                <a:ea typeface="ＭＳ Ｐゴシック" pitchFamily="34" charset="-128"/>
              </a:rPr>
              <a:t>mono = 1</a:t>
            </a:r>
          </a:p>
          <a:p>
            <a:pPr>
              <a:defRPr/>
            </a:pPr>
            <a:r>
              <a:rPr lang="en-US" dirty="0" smtClean="0">
                <a:ea typeface="ＭＳ Ｐゴシック" pitchFamily="34" charset="-128"/>
              </a:rPr>
              <a:t>di = 2</a:t>
            </a:r>
          </a:p>
          <a:p>
            <a:pPr>
              <a:defRPr/>
            </a:pPr>
            <a:r>
              <a:rPr lang="en-US" dirty="0" smtClean="0">
                <a:ea typeface="ＭＳ Ｐゴシック" pitchFamily="34" charset="-128"/>
              </a:rPr>
              <a:t>tri = 3</a:t>
            </a:r>
          </a:p>
          <a:p>
            <a:pPr>
              <a:defRPr/>
            </a:pPr>
            <a:r>
              <a:rPr lang="en-US" dirty="0" smtClean="0">
                <a:ea typeface="ＭＳ Ｐゴシック" pitchFamily="34" charset="-128"/>
              </a:rPr>
              <a:t>tetra = 4</a:t>
            </a:r>
          </a:p>
          <a:p>
            <a:pPr>
              <a:defRPr/>
            </a:pPr>
            <a:r>
              <a:rPr lang="en-US" dirty="0" err="1" smtClean="0">
                <a:ea typeface="ＭＳ Ｐゴシック" pitchFamily="34" charset="-128"/>
              </a:rPr>
              <a:t>penta</a:t>
            </a:r>
            <a:r>
              <a:rPr lang="en-US" dirty="0" smtClean="0">
                <a:ea typeface="ＭＳ Ｐゴシック" pitchFamily="34" charset="-128"/>
              </a:rPr>
              <a:t> = 5</a:t>
            </a:r>
          </a:p>
          <a:p>
            <a:pPr>
              <a:defRPr/>
            </a:pPr>
            <a:r>
              <a:rPr lang="en-US" dirty="0" err="1" smtClean="0">
                <a:ea typeface="ＭＳ Ｐゴシック" pitchFamily="34" charset="-128"/>
              </a:rPr>
              <a:t>hexa</a:t>
            </a:r>
            <a:r>
              <a:rPr lang="en-US" dirty="0" smtClean="0">
                <a:ea typeface="ＭＳ Ｐゴシック" pitchFamily="34" charset="-128"/>
              </a:rPr>
              <a:t> = 6</a:t>
            </a:r>
          </a:p>
          <a:p>
            <a:pPr>
              <a:defRPr/>
            </a:pPr>
            <a:r>
              <a:rPr lang="en-US" dirty="0" err="1" smtClean="0">
                <a:ea typeface="ＭＳ Ｐゴシック" pitchFamily="34" charset="-128"/>
              </a:rPr>
              <a:t>hepta</a:t>
            </a:r>
            <a:r>
              <a:rPr lang="en-US" dirty="0" smtClean="0">
                <a:ea typeface="ＭＳ Ｐゴシック" pitchFamily="34" charset="-128"/>
              </a:rPr>
              <a:t> = 7</a:t>
            </a:r>
          </a:p>
          <a:p>
            <a:pPr>
              <a:defRPr/>
            </a:pPr>
            <a:r>
              <a:rPr lang="en-US" dirty="0" err="1" smtClean="0">
                <a:ea typeface="ＭＳ Ｐゴシック" pitchFamily="34" charset="-128"/>
              </a:rPr>
              <a:t>octa</a:t>
            </a:r>
            <a:r>
              <a:rPr lang="en-US" dirty="0" smtClean="0">
                <a:ea typeface="ＭＳ Ｐゴシック" pitchFamily="34" charset="-128"/>
              </a:rPr>
              <a:t> = 8</a:t>
            </a:r>
          </a:p>
          <a:p>
            <a:pPr>
              <a:defRPr/>
            </a:pPr>
            <a:endParaRPr lang="en-US" dirty="0" smtClean="0">
              <a:ea typeface="ＭＳ Ｐゴシック" pitchFamily="34" charset="-128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3657600" y="1295402"/>
            <a:ext cx="5334000" cy="4016375"/>
          </a:xfrm>
        </p:spPr>
        <p:txBody>
          <a:bodyPr/>
          <a:lstStyle/>
          <a:p>
            <a:pPr lvl="1">
              <a:buFontTx/>
              <a:buNone/>
              <a:defRPr/>
            </a:pPr>
            <a:r>
              <a:rPr lang="en-US" dirty="0" smtClean="0">
                <a:ea typeface="ＭＳ Ｐゴシック" charset="0"/>
              </a:rPr>
              <a:t>	</a:t>
            </a:r>
            <a:r>
              <a:rPr lang="en-US" sz="2800" dirty="0" smtClean="0">
                <a:ea typeface="ＭＳ Ｐゴシック" charset="0"/>
              </a:rPr>
              <a:t>Other common hydrated ionic compounds and their names are as follows</a:t>
            </a:r>
            <a:r>
              <a:rPr lang="en-US" dirty="0" smtClean="0">
                <a:ea typeface="ＭＳ Ｐゴシック" charset="0"/>
              </a:rPr>
              <a:t>:</a:t>
            </a:r>
          </a:p>
          <a:p>
            <a:pPr lvl="1">
              <a:buFontTx/>
              <a:buNone/>
              <a:defRPr/>
            </a:pPr>
            <a:endParaRPr lang="en-US" sz="1050" dirty="0" smtClean="0">
              <a:ea typeface="ＭＳ Ｐゴシック" charset="0"/>
            </a:endParaRPr>
          </a:p>
          <a:p>
            <a:pPr lvl="1">
              <a:defRPr/>
            </a:pPr>
            <a:r>
              <a:rPr lang="en-US" dirty="0" smtClean="0">
                <a:ea typeface="ＭＳ Ｐゴシック" charset="0"/>
              </a:rPr>
              <a:t>CaSO</a:t>
            </a:r>
            <a:r>
              <a:rPr lang="en-US" baseline="-25000" dirty="0" smtClean="0">
                <a:ea typeface="ＭＳ Ｐゴシック" charset="0"/>
              </a:rPr>
              <a:t>4 </a:t>
            </a:r>
            <a:r>
              <a:rPr lang="en-US" sz="1800" dirty="0" smtClean="0">
                <a:ea typeface="ＭＳ Ｐゴシック" charset="0"/>
              </a:rPr>
              <a:t>• </a:t>
            </a:r>
            <a:r>
              <a:rPr lang="en-US" dirty="0" smtClean="0">
                <a:ea typeface="ＭＳ Ｐゴシック" charset="0"/>
              </a:rPr>
              <a:t>1/2H</a:t>
            </a:r>
            <a:r>
              <a:rPr lang="en-US" baseline="-25000" dirty="0" smtClean="0">
                <a:ea typeface="ＭＳ Ｐゴシック" charset="0"/>
              </a:rPr>
              <a:t>2</a:t>
            </a:r>
            <a:r>
              <a:rPr lang="en-US" dirty="0" smtClean="0">
                <a:ea typeface="ＭＳ Ｐゴシック" charset="0"/>
              </a:rPr>
              <a:t>O is called calcium sulfate hemihydrate.</a:t>
            </a:r>
          </a:p>
          <a:p>
            <a:pPr lvl="1">
              <a:defRPr/>
            </a:pPr>
            <a:r>
              <a:rPr lang="en-US" dirty="0" smtClean="0">
                <a:ea typeface="ＭＳ Ｐゴシック" charset="0"/>
              </a:rPr>
              <a:t>BaCl</a:t>
            </a:r>
            <a:r>
              <a:rPr lang="en-US" baseline="-25000" dirty="0" smtClean="0">
                <a:ea typeface="ＭＳ Ｐゴシック" charset="0"/>
              </a:rPr>
              <a:t>2</a:t>
            </a:r>
            <a:r>
              <a:rPr lang="en-US" dirty="0" smtClean="0">
                <a:ea typeface="ＭＳ Ｐゴシック" charset="0"/>
              </a:rPr>
              <a:t> </a:t>
            </a:r>
            <a:r>
              <a:rPr lang="en-US" sz="1800" dirty="0" smtClean="0">
                <a:ea typeface="ＭＳ Ｐゴシック" charset="0"/>
              </a:rPr>
              <a:t>• </a:t>
            </a:r>
            <a:r>
              <a:rPr lang="en-US" dirty="0" smtClean="0">
                <a:ea typeface="ＭＳ Ｐゴシック" charset="0"/>
              </a:rPr>
              <a:t>6H</a:t>
            </a:r>
            <a:r>
              <a:rPr lang="en-US" baseline="-25000" dirty="0" smtClean="0">
                <a:ea typeface="ＭＳ Ｐゴシック" charset="0"/>
              </a:rPr>
              <a:t>2</a:t>
            </a:r>
            <a:r>
              <a:rPr lang="en-US" dirty="0" smtClean="0">
                <a:ea typeface="ＭＳ Ｐゴシック" charset="0"/>
              </a:rPr>
              <a:t>O is called barium chloride </a:t>
            </a:r>
            <a:r>
              <a:rPr lang="en-US" dirty="0" err="1" smtClean="0">
                <a:ea typeface="ＭＳ Ｐゴシック" charset="0"/>
              </a:rPr>
              <a:t>hexahydrate</a:t>
            </a:r>
            <a:r>
              <a:rPr lang="en-US" dirty="0" smtClean="0">
                <a:ea typeface="ＭＳ Ｐゴシック" charset="0"/>
              </a:rPr>
              <a:t>.</a:t>
            </a:r>
          </a:p>
          <a:p>
            <a:pPr lvl="1">
              <a:defRPr/>
            </a:pPr>
            <a:r>
              <a:rPr lang="en-US" dirty="0" smtClean="0">
                <a:ea typeface="ＭＳ Ｐゴシック" charset="0"/>
              </a:rPr>
              <a:t>CuSO</a:t>
            </a:r>
            <a:r>
              <a:rPr lang="en-US" baseline="-25000" dirty="0" smtClean="0">
                <a:ea typeface="ＭＳ Ｐゴシック" charset="0"/>
              </a:rPr>
              <a:t>4</a:t>
            </a:r>
            <a:r>
              <a:rPr lang="en-US" dirty="0" smtClean="0">
                <a:ea typeface="ＭＳ Ｐゴシック" charset="0"/>
              </a:rPr>
              <a:t> </a:t>
            </a:r>
            <a:r>
              <a:rPr lang="en-US" sz="1800" dirty="0" smtClean="0">
                <a:ea typeface="ＭＳ Ｐゴシック" charset="0"/>
              </a:rPr>
              <a:t>• </a:t>
            </a:r>
            <a:r>
              <a:rPr lang="en-US" dirty="0" smtClean="0">
                <a:ea typeface="ＭＳ Ｐゴシック" charset="0"/>
              </a:rPr>
              <a:t>6H</a:t>
            </a:r>
            <a:r>
              <a:rPr lang="en-US" baseline="-25000" dirty="0" smtClean="0">
                <a:ea typeface="ＭＳ Ｐゴシック" charset="0"/>
              </a:rPr>
              <a:t>2</a:t>
            </a:r>
            <a:r>
              <a:rPr lang="en-US" dirty="0" smtClean="0">
                <a:ea typeface="ＭＳ Ｐゴシック" charset="0"/>
              </a:rPr>
              <a:t>O is called copper sulfate </a:t>
            </a:r>
            <a:r>
              <a:rPr lang="en-US" dirty="0" err="1" smtClean="0">
                <a:ea typeface="ＭＳ Ｐゴシック" charset="0"/>
              </a:rPr>
              <a:t>hexahydrate</a:t>
            </a:r>
            <a:r>
              <a:rPr lang="en-US" dirty="0" smtClean="0">
                <a:ea typeface="ＭＳ Ｐゴシック" charset="0"/>
              </a:rPr>
              <a:t>.</a:t>
            </a:r>
            <a:endParaRPr lang="en-US" dirty="0">
              <a:ea typeface="ＭＳ Ｐゴシック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itle 5"/>
          <p:cNvSpPr>
            <a:spLocks noGrp="1"/>
          </p:cNvSpPr>
          <p:nvPr>
            <p:ph type="title"/>
          </p:nvPr>
        </p:nvSpPr>
        <p:spPr bwMode="auto">
          <a:xfrm>
            <a:off x="0" y="1"/>
            <a:ext cx="9144000" cy="144655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  <a:miter lim="800000"/>
            <a:headEnd/>
            <a:tailEnd/>
          </a:ln>
        </p:spPr>
        <p:txBody>
          <a:bodyPr wrap="square" lIns="45720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mtClean="0"/>
              <a:t>Molecular Compounds: Formulas and Names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365125" y="1141413"/>
            <a:ext cx="8229600" cy="470535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ea typeface="+mn-ea"/>
                <a:cs typeface="+mn-cs"/>
              </a:rPr>
              <a:t>The formula for a molecular compound </a:t>
            </a:r>
            <a:r>
              <a:rPr lang="en-US" i="1" dirty="0" smtClean="0">
                <a:ea typeface="+mn-ea"/>
                <a:cs typeface="+mn-cs"/>
              </a:rPr>
              <a:t>cannot</a:t>
            </a:r>
            <a:r>
              <a:rPr lang="en-US" dirty="0" smtClean="0">
                <a:ea typeface="+mn-ea"/>
                <a:cs typeface="+mn-cs"/>
              </a:rPr>
              <a:t> readily be determined from its constituent elements because the same combination of elements may form many different molecular compounds, each with a different formula. </a:t>
            </a:r>
          </a:p>
          <a:p>
            <a:pPr>
              <a:defRPr/>
            </a:pPr>
            <a:endParaRPr lang="en-US" sz="1050" dirty="0" smtClean="0">
              <a:ea typeface="+mn-ea"/>
              <a:cs typeface="+mn-cs"/>
            </a:endParaRPr>
          </a:p>
          <a:p>
            <a:pPr lvl="1">
              <a:defRPr/>
            </a:pPr>
            <a:r>
              <a:rPr lang="en-US" dirty="0" smtClean="0">
                <a:ea typeface="+mn-ea"/>
                <a:cs typeface="+mn-cs"/>
              </a:rPr>
              <a:t>Nitrogen and oxygen form all of the following unique molecular compounds:</a:t>
            </a:r>
            <a:br>
              <a:rPr lang="en-US" dirty="0" smtClean="0">
                <a:ea typeface="+mn-ea"/>
                <a:cs typeface="+mn-cs"/>
              </a:rPr>
            </a:br>
            <a:r>
              <a:rPr lang="en-US" dirty="0" smtClean="0">
                <a:ea typeface="ＭＳ Ｐゴシック" charset="0"/>
              </a:rPr>
              <a:t>NO, NO</a:t>
            </a:r>
            <a:r>
              <a:rPr lang="en-US" baseline="-25000" dirty="0" smtClean="0">
                <a:ea typeface="ＭＳ Ｐゴシック" charset="0"/>
              </a:rPr>
              <a:t>2</a:t>
            </a:r>
            <a:r>
              <a:rPr lang="en-US" dirty="0" smtClean="0">
                <a:ea typeface="ＭＳ Ｐゴシック" charset="0"/>
              </a:rPr>
              <a:t>, N</a:t>
            </a:r>
            <a:r>
              <a:rPr lang="en-US" baseline="-25000" dirty="0" smtClean="0">
                <a:ea typeface="ＭＳ Ｐゴシック" charset="0"/>
              </a:rPr>
              <a:t>2</a:t>
            </a:r>
            <a:r>
              <a:rPr lang="en-US" dirty="0" smtClean="0">
                <a:ea typeface="ＭＳ Ｐゴシック" charset="0"/>
              </a:rPr>
              <a:t>O, N</a:t>
            </a:r>
            <a:r>
              <a:rPr lang="en-US" baseline="-25000" dirty="0" smtClean="0">
                <a:ea typeface="ＭＳ Ｐゴシック" charset="0"/>
              </a:rPr>
              <a:t>2</a:t>
            </a:r>
            <a:r>
              <a:rPr lang="en-US" dirty="0" smtClean="0">
                <a:ea typeface="ＭＳ Ｐゴシック" charset="0"/>
              </a:rPr>
              <a:t>O</a:t>
            </a:r>
            <a:r>
              <a:rPr lang="en-US" baseline="-25000" dirty="0" smtClean="0">
                <a:ea typeface="ＭＳ Ｐゴシック" charset="0"/>
              </a:rPr>
              <a:t>3</a:t>
            </a:r>
            <a:r>
              <a:rPr lang="en-US" dirty="0" smtClean="0">
                <a:ea typeface="ＭＳ Ｐゴシック" charset="0"/>
              </a:rPr>
              <a:t>, N</a:t>
            </a:r>
            <a:r>
              <a:rPr lang="en-US" baseline="-25000" dirty="0" smtClean="0">
                <a:ea typeface="ＭＳ Ｐゴシック" charset="0"/>
              </a:rPr>
              <a:t>2</a:t>
            </a:r>
            <a:r>
              <a:rPr lang="en-US" dirty="0" smtClean="0">
                <a:ea typeface="ＭＳ Ｐゴシック" charset="0"/>
              </a:rPr>
              <a:t>O</a:t>
            </a:r>
            <a:r>
              <a:rPr lang="en-US" baseline="-25000" dirty="0" smtClean="0">
                <a:ea typeface="ＭＳ Ｐゴシック" charset="0"/>
              </a:rPr>
              <a:t>4</a:t>
            </a:r>
            <a:r>
              <a:rPr lang="en-US" dirty="0" smtClean="0">
                <a:ea typeface="ＭＳ Ｐゴシック" charset="0"/>
              </a:rPr>
              <a:t>, and N</a:t>
            </a:r>
            <a:r>
              <a:rPr lang="en-US" baseline="-25000" dirty="0" smtClean="0">
                <a:ea typeface="ＭＳ Ｐゴシック" charset="0"/>
              </a:rPr>
              <a:t>2</a:t>
            </a:r>
            <a:r>
              <a:rPr lang="en-US" dirty="0" smtClean="0">
                <a:ea typeface="ＭＳ Ｐゴシック" charset="0"/>
              </a:rPr>
              <a:t>O</a:t>
            </a:r>
            <a:r>
              <a:rPr lang="en-US" baseline="-25000" dirty="0" smtClean="0">
                <a:ea typeface="ＭＳ Ｐゴシック" charset="0"/>
              </a:rPr>
              <a:t>5</a:t>
            </a:r>
            <a:r>
              <a:rPr lang="en-US" dirty="0" smtClean="0">
                <a:ea typeface="ＭＳ Ｐゴシック" charset="0"/>
              </a:rPr>
              <a:t>.</a:t>
            </a:r>
            <a:endParaRPr lang="en-US" dirty="0">
              <a:ea typeface="ＭＳ Ｐゴシック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itle 1"/>
          <p:cNvSpPr>
            <a:spLocks noGrp="1"/>
          </p:cNvSpPr>
          <p:nvPr>
            <p:ph type="title"/>
          </p:nvPr>
        </p:nvSpPr>
        <p:spPr bwMode="auto">
          <a:xfrm>
            <a:off x="0" y="1"/>
            <a:ext cx="9144000" cy="769441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  <a:miter lim="800000"/>
            <a:headEnd/>
            <a:tailEnd/>
          </a:ln>
        </p:spPr>
        <p:txBody>
          <a:bodyPr wrap="square" lIns="45720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mtClean="0"/>
              <a:t>Molecular Compounds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914400"/>
            <a:ext cx="8229600" cy="5207000"/>
          </a:xfrm>
        </p:spPr>
        <p:txBody>
          <a:bodyPr/>
          <a:lstStyle/>
          <a:p>
            <a:pPr>
              <a:defRPr/>
            </a:pPr>
            <a:r>
              <a:rPr lang="en-US" i="1" dirty="0" smtClean="0">
                <a:solidFill>
                  <a:srgbClr val="333399"/>
                </a:solidFill>
                <a:ea typeface="+mn-ea"/>
                <a:cs typeface="+mn-cs"/>
              </a:rPr>
              <a:t>Molecular compounds are composed of two or more nonmetals</a:t>
            </a:r>
            <a:r>
              <a:rPr lang="en-US" dirty="0" smtClean="0">
                <a:solidFill>
                  <a:srgbClr val="333399"/>
                </a:solidFill>
                <a:ea typeface="+mn-ea"/>
                <a:cs typeface="+mn-cs"/>
              </a:rPr>
              <a:t>.</a:t>
            </a:r>
          </a:p>
          <a:p>
            <a:pPr>
              <a:buFontTx/>
              <a:buNone/>
              <a:defRPr/>
            </a:pPr>
            <a:endParaRPr lang="en-US" sz="1050" dirty="0" smtClean="0">
              <a:solidFill>
                <a:srgbClr val="333399"/>
              </a:solidFill>
              <a:ea typeface="+mn-ea"/>
              <a:cs typeface="+mn-cs"/>
            </a:endParaRPr>
          </a:p>
          <a:p>
            <a:pPr>
              <a:defRPr/>
            </a:pPr>
            <a:r>
              <a:rPr lang="en-US" dirty="0" smtClean="0">
                <a:ea typeface="+mn-ea"/>
                <a:cs typeface="+mn-cs"/>
              </a:rPr>
              <a:t>Generally, write the name of the element with the smallest group number first. </a:t>
            </a:r>
          </a:p>
          <a:p>
            <a:pPr>
              <a:buFontTx/>
              <a:buNone/>
              <a:defRPr/>
            </a:pPr>
            <a:endParaRPr lang="en-US" sz="1050" dirty="0" smtClean="0">
              <a:ea typeface="+mn-ea"/>
              <a:cs typeface="+mn-cs"/>
            </a:endParaRPr>
          </a:p>
          <a:p>
            <a:pPr>
              <a:defRPr/>
            </a:pPr>
            <a:r>
              <a:rPr lang="en-US" dirty="0" smtClean="0">
                <a:ea typeface="+mn-ea"/>
                <a:cs typeface="+mn-cs"/>
              </a:rPr>
              <a:t>If the two elements lie in the same group, then write the element with the greatest row number first.</a:t>
            </a:r>
          </a:p>
          <a:p>
            <a:pPr lvl="1">
              <a:defRPr/>
            </a:pPr>
            <a:r>
              <a:rPr lang="en-US" dirty="0" smtClean="0">
                <a:ea typeface="+mn-ea"/>
                <a:cs typeface="+mn-cs"/>
              </a:rPr>
              <a:t>The prefixes given to each element indicate the number of atoms present.</a:t>
            </a:r>
            <a:endParaRPr lang="en-US" dirty="0">
              <a:ea typeface="ＭＳ Ｐゴシック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itle 1"/>
          <p:cNvSpPr>
            <a:spLocks noGrp="1"/>
          </p:cNvSpPr>
          <p:nvPr>
            <p:ph type="title"/>
          </p:nvPr>
        </p:nvSpPr>
        <p:spPr bwMode="auto">
          <a:xfrm>
            <a:off x="0" y="1"/>
            <a:ext cx="9144000" cy="769441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  <a:miter lim="800000"/>
            <a:headEnd/>
            <a:tailEnd/>
          </a:ln>
        </p:spPr>
        <p:txBody>
          <a:bodyPr wrap="square" lIns="45720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mtClean="0"/>
              <a:t>Binary Molecular Compounds</a:t>
            </a:r>
          </a:p>
        </p:txBody>
      </p:sp>
      <p:sp>
        <p:nvSpPr>
          <p:cNvPr id="115714" name="Content Placeholder 2"/>
          <p:cNvSpPr>
            <a:spLocks noGrp="1"/>
          </p:cNvSpPr>
          <p:nvPr>
            <p:ph idx="1"/>
          </p:nvPr>
        </p:nvSpPr>
        <p:spPr>
          <a:xfrm>
            <a:off x="228600" y="1066802"/>
            <a:ext cx="8229600" cy="5311775"/>
          </a:xfrm>
        </p:spPr>
        <p:txBody>
          <a:bodyPr/>
          <a:lstStyle/>
          <a:p>
            <a:pPr>
              <a:defRPr/>
            </a:pPr>
            <a:endParaRPr lang="en-US" dirty="0" smtClean="0">
              <a:ea typeface="ＭＳ Ｐゴシック" pitchFamily="34" charset="-128"/>
            </a:endParaRPr>
          </a:p>
          <a:p>
            <a:pPr>
              <a:defRPr/>
            </a:pPr>
            <a:endParaRPr lang="en-US" dirty="0" smtClean="0">
              <a:ea typeface="ＭＳ Ｐゴシック" pitchFamily="34" charset="-128"/>
            </a:endParaRPr>
          </a:p>
          <a:p>
            <a:pPr>
              <a:defRPr/>
            </a:pPr>
            <a:r>
              <a:rPr lang="en-US" dirty="0" smtClean="0">
                <a:ea typeface="ＭＳ Ｐゴシック" pitchFamily="34" charset="-128"/>
              </a:rPr>
              <a:t>These prefixes are the same as those used in naming hydrates:</a:t>
            </a:r>
          </a:p>
          <a:p>
            <a:pPr lvl="1">
              <a:buFontTx/>
              <a:buNone/>
              <a:defRPr/>
            </a:pPr>
            <a:r>
              <a:rPr lang="en-US" dirty="0" smtClean="0">
                <a:ea typeface="ＭＳ Ｐゴシック" pitchFamily="34" charset="-128"/>
              </a:rPr>
              <a:t>			mono = 1		</a:t>
            </a:r>
            <a:r>
              <a:rPr lang="en-US" dirty="0" err="1" smtClean="0">
                <a:ea typeface="ＭＳ Ｐゴシック" pitchFamily="34" charset="-128"/>
              </a:rPr>
              <a:t>hexa</a:t>
            </a:r>
            <a:r>
              <a:rPr lang="en-US" dirty="0" smtClean="0">
                <a:ea typeface="ＭＳ Ｐゴシック" pitchFamily="34" charset="-128"/>
              </a:rPr>
              <a:t> = 6</a:t>
            </a:r>
            <a:br>
              <a:rPr lang="en-US" dirty="0" smtClean="0">
                <a:ea typeface="ＭＳ Ｐゴシック" pitchFamily="34" charset="-128"/>
              </a:rPr>
            </a:br>
            <a:r>
              <a:rPr lang="en-US" dirty="0" smtClean="0">
                <a:ea typeface="ＭＳ Ｐゴシック" pitchFamily="34" charset="-128"/>
              </a:rPr>
              <a:t>		di = 2			</a:t>
            </a:r>
            <a:r>
              <a:rPr lang="en-US" dirty="0" err="1" smtClean="0">
                <a:ea typeface="ＭＳ Ｐゴシック" pitchFamily="34" charset="-128"/>
              </a:rPr>
              <a:t>hepta</a:t>
            </a:r>
            <a:r>
              <a:rPr lang="en-US" dirty="0" smtClean="0">
                <a:ea typeface="ＭＳ Ｐゴシック" pitchFamily="34" charset="-128"/>
              </a:rPr>
              <a:t> = 7</a:t>
            </a:r>
            <a:br>
              <a:rPr lang="en-US" dirty="0" smtClean="0">
                <a:ea typeface="ＭＳ Ｐゴシック" pitchFamily="34" charset="-128"/>
              </a:rPr>
            </a:br>
            <a:r>
              <a:rPr lang="en-US" dirty="0" smtClean="0">
                <a:ea typeface="ＭＳ Ｐゴシック" pitchFamily="34" charset="-128"/>
              </a:rPr>
              <a:t>		tri = 3			</a:t>
            </a:r>
            <a:r>
              <a:rPr lang="en-US" dirty="0" err="1" smtClean="0">
                <a:ea typeface="ＭＳ Ｐゴシック" pitchFamily="34" charset="-128"/>
              </a:rPr>
              <a:t>octa</a:t>
            </a:r>
            <a:r>
              <a:rPr lang="en-US" dirty="0" smtClean="0">
                <a:ea typeface="ＭＳ Ｐゴシック" pitchFamily="34" charset="-128"/>
              </a:rPr>
              <a:t> = 8</a:t>
            </a:r>
            <a:br>
              <a:rPr lang="en-US" dirty="0" smtClean="0">
                <a:ea typeface="ＭＳ Ｐゴシック" pitchFamily="34" charset="-128"/>
              </a:rPr>
            </a:br>
            <a:r>
              <a:rPr lang="en-US" dirty="0" smtClean="0">
                <a:ea typeface="ＭＳ Ｐゴシック" pitchFamily="34" charset="-128"/>
              </a:rPr>
              <a:t>		tetra = 4		</a:t>
            </a:r>
            <a:r>
              <a:rPr lang="en-US" dirty="0" err="1" smtClean="0">
                <a:ea typeface="ＭＳ Ｐゴシック" pitchFamily="34" charset="-128"/>
              </a:rPr>
              <a:t>nona</a:t>
            </a:r>
            <a:r>
              <a:rPr lang="en-US" dirty="0" smtClean="0">
                <a:ea typeface="ＭＳ Ｐゴシック" pitchFamily="34" charset="-128"/>
              </a:rPr>
              <a:t> = 9</a:t>
            </a:r>
            <a:br>
              <a:rPr lang="en-US" dirty="0" smtClean="0">
                <a:ea typeface="ＭＳ Ｐゴシック" pitchFamily="34" charset="-128"/>
              </a:rPr>
            </a:br>
            <a:r>
              <a:rPr lang="en-US" dirty="0" smtClean="0">
                <a:ea typeface="ＭＳ Ｐゴシック" pitchFamily="34" charset="-128"/>
              </a:rPr>
              <a:t>		</a:t>
            </a:r>
            <a:r>
              <a:rPr lang="en-US" dirty="0" err="1" smtClean="0">
                <a:ea typeface="ＭＳ Ｐゴシック" pitchFamily="34" charset="-128"/>
              </a:rPr>
              <a:t>penta</a:t>
            </a:r>
            <a:r>
              <a:rPr lang="en-US" dirty="0" smtClean="0">
                <a:ea typeface="ＭＳ Ｐゴシック" pitchFamily="34" charset="-128"/>
              </a:rPr>
              <a:t> = 5		</a:t>
            </a:r>
            <a:r>
              <a:rPr lang="en-US" dirty="0" err="1" smtClean="0">
                <a:ea typeface="ＭＳ Ｐゴシック" pitchFamily="34" charset="-128"/>
              </a:rPr>
              <a:t>deca</a:t>
            </a:r>
            <a:r>
              <a:rPr lang="en-US" dirty="0" smtClean="0">
                <a:ea typeface="ＭＳ Ｐゴシック" pitchFamily="34" charset="-128"/>
              </a:rPr>
              <a:t> = 10</a:t>
            </a:r>
          </a:p>
          <a:p>
            <a:pPr marL="347472" lvl="1" indent="0">
              <a:spcBef>
                <a:spcPts val="672"/>
              </a:spcBef>
              <a:buFontTx/>
              <a:buNone/>
              <a:defRPr/>
            </a:pPr>
            <a:r>
              <a:rPr lang="en-US" sz="2400" dirty="0" smtClean="0">
                <a:ea typeface="ＭＳ Ｐゴシック" pitchFamily="34" charset="-128"/>
              </a:rPr>
              <a:t>If there is only one atom of the </a:t>
            </a:r>
            <a:r>
              <a:rPr lang="en-US" sz="2400" i="1" dirty="0" smtClean="0">
                <a:ea typeface="ＭＳ Ｐゴシック" pitchFamily="34" charset="-128"/>
              </a:rPr>
              <a:t>first element</a:t>
            </a:r>
            <a:r>
              <a:rPr lang="en-US" sz="2400" dirty="0" smtClean="0">
                <a:ea typeface="ＭＳ Ｐゴシック" pitchFamily="34" charset="-128"/>
              </a:rPr>
              <a:t> in the formula, the prefix </a:t>
            </a:r>
            <a:r>
              <a:rPr lang="en-US" sz="2400" i="1" dirty="0" smtClean="0">
                <a:ea typeface="ＭＳ Ｐゴシック" pitchFamily="34" charset="-128"/>
              </a:rPr>
              <a:t>mono</a:t>
            </a:r>
            <a:r>
              <a:rPr lang="en-US" sz="2400" dirty="0" smtClean="0">
                <a:ea typeface="ＭＳ Ｐゴシック" pitchFamily="34" charset="-128"/>
              </a:rPr>
              <a:t>- is normally omitted.</a:t>
            </a:r>
          </a:p>
        </p:txBody>
      </p:sp>
      <p:pic>
        <p:nvPicPr>
          <p:cNvPr id="64516" name="Picture 1"/>
          <p:cNvPicPr>
            <a:picLocks noChangeAspect="1"/>
          </p:cNvPicPr>
          <p:nvPr/>
        </p:nvPicPr>
        <p:blipFill>
          <a:blip r:embed="rId3" cstate="print"/>
          <a:srcRect b="6198"/>
          <a:stretch>
            <a:fillRect/>
          </a:stretch>
        </p:blipFill>
        <p:spPr bwMode="auto">
          <a:xfrm>
            <a:off x="1452564" y="673100"/>
            <a:ext cx="6292850" cy="153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Title 1"/>
          <p:cNvSpPr>
            <a:spLocks noGrp="1"/>
          </p:cNvSpPr>
          <p:nvPr>
            <p:ph type="title"/>
          </p:nvPr>
        </p:nvSpPr>
        <p:spPr bwMode="auto">
          <a:xfrm>
            <a:off x="0" y="1"/>
            <a:ext cx="9144000" cy="769441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  <a:miter lim="800000"/>
            <a:headEnd/>
            <a:tailEnd/>
          </a:ln>
        </p:spPr>
        <p:txBody>
          <a:bodyPr wrap="square" lIns="45720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mtClean="0"/>
              <a:t>Acids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5126" y="1141414"/>
            <a:ext cx="8397875" cy="4911725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ea typeface="+mn-ea"/>
                <a:cs typeface="+mn-cs"/>
              </a:rPr>
              <a:t>Acids are molecular compounds that release hydrogen ions (H</a:t>
            </a:r>
            <a:r>
              <a:rPr lang="en-US" baseline="30000" dirty="0" smtClean="0">
                <a:ea typeface="+mn-ea"/>
                <a:cs typeface="+mn-cs"/>
              </a:rPr>
              <a:t>+</a:t>
            </a:r>
            <a:r>
              <a:rPr lang="en-US" dirty="0" smtClean="0">
                <a:ea typeface="+mn-ea"/>
                <a:cs typeface="+mn-cs"/>
              </a:rPr>
              <a:t>) when dissolved in water. </a:t>
            </a:r>
          </a:p>
          <a:p>
            <a:pPr>
              <a:defRPr/>
            </a:pPr>
            <a:endParaRPr lang="en-US" sz="1050" dirty="0" smtClean="0">
              <a:ea typeface="+mn-ea"/>
              <a:cs typeface="+mn-cs"/>
            </a:endParaRPr>
          </a:p>
          <a:p>
            <a:pPr>
              <a:defRPr/>
            </a:pPr>
            <a:r>
              <a:rPr lang="en-US" dirty="0" smtClean="0">
                <a:ea typeface="+mn-ea"/>
                <a:cs typeface="+mn-cs"/>
              </a:rPr>
              <a:t>Acids are composed of hydrogen, usually written first in their formula, and one or more nonmetals, written second.</a:t>
            </a:r>
          </a:p>
          <a:p>
            <a:pPr>
              <a:buFontTx/>
              <a:buNone/>
              <a:defRPr/>
            </a:pPr>
            <a:endParaRPr lang="en-US" sz="1050" dirty="0" smtClean="0">
              <a:ea typeface="+mn-ea"/>
              <a:cs typeface="+mn-cs"/>
            </a:endParaRPr>
          </a:p>
          <a:p>
            <a:pPr lvl="1">
              <a:defRPr/>
            </a:pPr>
            <a:r>
              <a:rPr lang="en-US" dirty="0" err="1" smtClean="0">
                <a:ea typeface="+mn-ea"/>
                <a:cs typeface="+mn-cs"/>
              </a:rPr>
              <a:t>HCl</a:t>
            </a:r>
            <a:r>
              <a:rPr lang="en-US" dirty="0" smtClean="0">
                <a:ea typeface="+mn-ea"/>
                <a:cs typeface="+mn-cs"/>
              </a:rPr>
              <a:t> is a molecular compound that, when dissolved in water, forms </a:t>
            </a:r>
            <a:r>
              <a:rPr lang="en-US" i="1" dirty="0" smtClean="0">
                <a:ea typeface="+mn-ea"/>
                <a:cs typeface="+mn-cs"/>
              </a:rPr>
              <a:t>H</a:t>
            </a:r>
            <a:r>
              <a:rPr lang="en-US" i="1" baseline="30000" dirty="0" smtClean="0">
                <a:ea typeface="+mn-ea"/>
                <a:cs typeface="+mn-cs"/>
              </a:rPr>
              <a:t>+</a:t>
            </a:r>
            <a:r>
              <a:rPr lang="en-US" i="1" baseline="-25000" dirty="0" smtClean="0">
                <a:ea typeface="+mn-ea"/>
                <a:cs typeface="+mn-cs"/>
              </a:rPr>
              <a:t>(</a:t>
            </a:r>
            <a:r>
              <a:rPr lang="en-US" i="1" baseline="-25000" dirty="0" err="1" smtClean="0">
                <a:ea typeface="+mn-ea"/>
                <a:cs typeface="+mn-cs"/>
              </a:rPr>
              <a:t>aq</a:t>
            </a:r>
            <a:r>
              <a:rPr lang="en-US" i="1" baseline="-25000" dirty="0" smtClean="0">
                <a:ea typeface="+mn-ea"/>
                <a:cs typeface="+mn-cs"/>
              </a:rPr>
              <a:t>)</a:t>
            </a:r>
            <a:r>
              <a:rPr lang="en-US" i="1" dirty="0" smtClean="0">
                <a:ea typeface="+mn-ea"/>
                <a:cs typeface="+mn-cs"/>
              </a:rPr>
              <a:t> </a:t>
            </a:r>
            <a:r>
              <a:rPr lang="en-US" dirty="0" smtClean="0">
                <a:ea typeface="+mn-ea"/>
                <a:cs typeface="+mn-cs"/>
              </a:rPr>
              <a:t>and </a:t>
            </a:r>
            <a:r>
              <a:rPr lang="en-US" i="1" dirty="0" err="1" smtClean="0">
                <a:ea typeface="+mn-ea"/>
                <a:cs typeface="+mn-cs"/>
              </a:rPr>
              <a:t>Cl</a:t>
            </a:r>
            <a:r>
              <a:rPr lang="en-US" i="1" baseline="30000" dirty="0" smtClean="0">
                <a:ea typeface="+mn-ea"/>
                <a:cs typeface="+mn-cs"/>
              </a:rPr>
              <a:t>–</a:t>
            </a:r>
            <a:r>
              <a:rPr lang="en-US" i="1" baseline="-25000" dirty="0" smtClean="0">
                <a:ea typeface="+mn-ea"/>
                <a:cs typeface="+mn-cs"/>
              </a:rPr>
              <a:t>(</a:t>
            </a:r>
            <a:r>
              <a:rPr lang="en-US" i="1" baseline="-25000" dirty="0" err="1" smtClean="0">
                <a:ea typeface="+mn-ea"/>
                <a:cs typeface="+mn-cs"/>
              </a:rPr>
              <a:t>aq</a:t>
            </a:r>
            <a:r>
              <a:rPr lang="en-US" i="1" baseline="-25000" dirty="0" smtClean="0">
                <a:ea typeface="+mn-ea"/>
                <a:cs typeface="+mn-cs"/>
              </a:rPr>
              <a:t>) </a:t>
            </a:r>
            <a:r>
              <a:rPr lang="en-US" dirty="0" smtClean="0">
                <a:ea typeface="+mn-ea"/>
                <a:cs typeface="+mn-cs"/>
              </a:rPr>
              <a:t>ions, where </a:t>
            </a:r>
            <a:r>
              <a:rPr lang="en-US" i="1" dirty="0" smtClean="0">
                <a:ea typeface="+mn-ea"/>
                <a:cs typeface="+mn-cs"/>
              </a:rPr>
              <a:t>aqueous</a:t>
            </a:r>
            <a:r>
              <a:rPr lang="en-US" dirty="0" smtClean="0">
                <a:ea typeface="+mn-ea"/>
                <a:cs typeface="+mn-cs"/>
              </a:rPr>
              <a:t> (</a:t>
            </a:r>
            <a:r>
              <a:rPr lang="en-US" i="1" dirty="0" err="1" smtClean="0">
                <a:ea typeface="+mn-ea"/>
                <a:cs typeface="+mn-cs"/>
              </a:rPr>
              <a:t>aq</a:t>
            </a:r>
            <a:r>
              <a:rPr lang="en-US" dirty="0" smtClean="0">
                <a:ea typeface="+mn-ea"/>
                <a:cs typeface="+mn-cs"/>
              </a:rPr>
              <a:t>) means </a:t>
            </a:r>
            <a:r>
              <a:rPr lang="en-US" i="1" dirty="0" smtClean="0">
                <a:ea typeface="+mn-ea"/>
                <a:cs typeface="+mn-cs"/>
              </a:rPr>
              <a:t>dissolved in water</a:t>
            </a:r>
            <a:r>
              <a:rPr lang="en-US" dirty="0" smtClean="0">
                <a:ea typeface="+mn-ea"/>
                <a:cs typeface="+mn-cs"/>
              </a:rPr>
              <a:t>.</a:t>
            </a:r>
            <a:endParaRPr lang="en-US" dirty="0">
              <a:ea typeface="ＭＳ Ｐゴシック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itle 1"/>
          <p:cNvSpPr>
            <a:spLocks noGrp="1"/>
          </p:cNvSpPr>
          <p:nvPr>
            <p:ph type="title"/>
          </p:nvPr>
        </p:nvSpPr>
        <p:spPr bwMode="auto">
          <a:xfrm>
            <a:off x="0" y="1"/>
            <a:ext cx="9144000" cy="769441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  <a:miter lim="800000"/>
            <a:headEnd/>
            <a:tailEnd/>
          </a:ln>
        </p:spPr>
        <p:txBody>
          <a:bodyPr wrap="square" lIns="45720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mtClean="0"/>
              <a:t>Acids</a:t>
            </a:r>
          </a:p>
        </p:txBody>
      </p:sp>
      <p:sp>
        <p:nvSpPr>
          <p:cNvPr id="66563" name="Content Placeholder 2"/>
          <p:cNvSpPr>
            <a:spLocks noGrp="1"/>
          </p:cNvSpPr>
          <p:nvPr>
            <p:ph idx="1"/>
          </p:nvPr>
        </p:nvSpPr>
        <p:spPr>
          <a:xfrm>
            <a:off x="381000" y="914401"/>
            <a:ext cx="8229600" cy="5953125"/>
          </a:xfrm>
        </p:spPr>
        <p:txBody>
          <a:bodyPr/>
          <a:lstStyle/>
          <a:p>
            <a:r>
              <a:rPr lang="en-US" smtClean="0"/>
              <a:t>Acids are molecular compounds that form H</a:t>
            </a:r>
            <a:r>
              <a:rPr lang="en-US" baseline="30000" smtClean="0"/>
              <a:t>+</a:t>
            </a:r>
            <a:r>
              <a:rPr lang="en-US" smtClean="0"/>
              <a:t> when dissolved in water.</a:t>
            </a:r>
          </a:p>
          <a:p>
            <a:pPr marL="1200150" lvl="3" indent="-342900"/>
            <a:r>
              <a:rPr lang="en-US" sz="2400" smtClean="0"/>
              <a:t>To indicate the compound is dissolved in water (</a:t>
            </a:r>
            <a:r>
              <a:rPr lang="en-US" sz="2400" i="1" smtClean="0"/>
              <a:t>aq</a:t>
            </a:r>
            <a:r>
              <a:rPr lang="en-US" sz="2400" smtClean="0"/>
              <a:t>) is written after the formula.</a:t>
            </a:r>
          </a:p>
          <a:p>
            <a:pPr marL="1257300" lvl="4" indent="-342900"/>
            <a:r>
              <a:rPr lang="en-US" sz="2400" smtClean="0"/>
              <a:t>A compound is not considered an acid if it does not dissolve in water.</a:t>
            </a:r>
          </a:p>
          <a:p>
            <a:r>
              <a:rPr lang="en-US" smtClean="0"/>
              <a:t>Sour taste</a:t>
            </a:r>
          </a:p>
          <a:p>
            <a:r>
              <a:rPr lang="en-US" smtClean="0"/>
              <a:t>Dissolve many metals</a:t>
            </a:r>
          </a:p>
          <a:p>
            <a:pPr marL="1200150" lvl="3" indent="-342900"/>
            <a:r>
              <a:rPr lang="en-US" sz="2400" smtClean="0"/>
              <a:t>such as Zn, Fe, Mg; but not Au, Ag, Pt</a:t>
            </a:r>
          </a:p>
          <a:p>
            <a:r>
              <a:rPr lang="en-US" smtClean="0"/>
              <a:t>Formula generally starts with H</a:t>
            </a:r>
          </a:p>
          <a:p>
            <a:pPr marL="1200150" lvl="3" indent="-342900"/>
            <a:r>
              <a:rPr lang="en-US" sz="2400" smtClean="0"/>
              <a:t>e.g., HCl, H</a:t>
            </a:r>
            <a:r>
              <a:rPr lang="en-US" sz="2400" baseline="-25000" smtClean="0"/>
              <a:t>2</a:t>
            </a:r>
            <a:r>
              <a:rPr lang="en-US" sz="2400" smtClean="0"/>
              <a:t>SO</a:t>
            </a:r>
            <a:r>
              <a:rPr lang="en-US" sz="2400" baseline="-25000" smtClean="0"/>
              <a:t>4</a:t>
            </a:r>
            <a:endParaRPr lang="en-US" sz="2400" smtClean="0"/>
          </a:p>
          <a:p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 bwMode="auto">
          <a:xfrm>
            <a:off x="0" y="1"/>
            <a:ext cx="9144000" cy="769441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  <a:miter lim="800000"/>
            <a:headEnd/>
            <a:tailEnd/>
          </a:ln>
        </p:spPr>
        <p:txBody>
          <a:bodyPr wrap="square" lIns="45720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eaLnBrk="1" hangingPunct="1"/>
            <a:r>
              <a:rPr lang="en-US" smtClean="0"/>
              <a:t>Ionic Bonds</a:t>
            </a:r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>
          <a:xfrm>
            <a:off x="365126" y="1141415"/>
            <a:ext cx="8321675" cy="4714875"/>
          </a:xfrm>
        </p:spPr>
        <p:txBody>
          <a:bodyPr/>
          <a:lstStyle/>
          <a:p>
            <a:pPr eaLnBrk="1" hangingPunct="1"/>
            <a:r>
              <a:rPr lang="en-US" i="1" smtClean="0"/>
              <a:t>Ionic bonds</a:t>
            </a:r>
            <a:r>
              <a:rPr lang="en-US" smtClean="0"/>
              <a:t>—which occur between metals and nonmetals—involve the </a:t>
            </a:r>
            <a:r>
              <a:rPr lang="en-US" i="1" smtClean="0"/>
              <a:t>transfer</a:t>
            </a:r>
            <a:r>
              <a:rPr lang="en-US" smtClean="0"/>
              <a:t> of electrons from one atom to another. </a:t>
            </a:r>
          </a:p>
          <a:p>
            <a:pPr eaLnBrk="1" hangingPunct="1">
              <a:buFontTx/>
              <a:buNone/>
            </a:pPr>
            <a:endParaRPr lang="en-US" sz="1000" smtClean="0"/>
          </a:p>
          <a:p>
            <a:pPr eaLnBrk="1" hangingPunct="1"/>
            <a:r>
              <a:rPr lang="en-US" smtClean="0"/>
              <a:t>When a metal interacts with a nonmetal, it can transfer one or more of its electrons to the nonmetal.</a:t>
            </a:r>
          </a:p>
          <a:p>
            <a:pPr eaLnBrk="1" hangingPunct="1">
              <a:buFontTx/>
              <a:buNone/>
            </a:pPr>
            <a:endParaRPr lang="en-US" sz="1000" smtClean="0"/>
          </a:p>
          <a:p>
            <a:pPr lvl="1" eaLnBrk="1" hangingPunct="1"/>
            <a:r>
              <a:rPr lang="en-US" smtClean="0"/>
              <a:t>The metal atom then becomes a </a:t>
            </a:r>
            <a:r>
              <a:rPr lang="en-US" i="1" smtClean="0"/>
              <a:t>cation</a:t>
            </a:r>
            <a:r>
              <a:rPr lang="en-US" smtClean="0"/>
              <a:t>. </a:t>
            </a:r>
          </a:p>
          <a:p>
            <a:pPr lvl="1" eaLnBrk="1" hangingPunct="1"/>
            <a:r>
              <a:rPr lang="en-US" smtClean="0"/>
              <a:t>The nonmetal atom becomes an </a:t>
            </a:r>
            <a:r>
              <a:rPr lang="en-US" i="1" smtClean="0"/>
              <a:t>anion</a:t>
            </a:r>
            <a:r>
              <a:rPr lang="en-US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7" name="Title 1"/>
          <p:cNvSpPr>
            <a:spLocks noGrp="1"/>
          </p:cNvSpPr>
          <p:nvPr>
            <p:ph type="title"/>
          </p:nvPr>
        </p:nvSpPr>
        <p:spPr bwMode="auto">
          <a:xfrm>
            <a:off x="0" y="1"/>
            <a:ext cx="9144000" cy="769441"/>
          </a:xfrm>
          <a:solidFill>
            <a:srgbClr val="FFFFFF"/>
          </a:solidFill>
          <a:ln>
            <a:solidFill>
              <a:srgbClr val="FFFFFF"/>
            </a:solidFill>
            <a:miter lim="800000"/>
            <a:headEnd/>
            <a:tailEnd/>
          </a:ln>
        </p:spPr>
        <p:txBody>
          <a:bodyPr wrap="square" lIns="45720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mtClean="0"/>
              <a:t>Acids</a:t>
            </a:r>
          </a:p>
        </p:txBody>
      </p:sp>
      <p:sp>
        <p:nvSpPr>
          <p:cNvPr id="67586" name="Content Placeholder 2"/>
          <p:cNvSpPr>
            <a:spLocks noGrp="1"/>
          </p:cNvSpPr>
          <p:nvPr>
            <p:ph sz="half" idx="1"/>
          </p:nvPr>
        </p:nvSpPr>
        <p:spPr>
          <a:xfrm>
            <a:off x="152400" y="762001"/>
            <a:ext cx="4267200" cy="5559425"/>
          </a:xfrm>
        </p:spPr>
        <p:txBody>
          <a:bodyPr/>
          <a:lstStyle/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pPr>
              <a:lnSpc>
                <a:spcPct val="90000"/>
              </a:lnSpc>
              <a:buSzPct val="120000"/>
            </a:pPr>
            <a:r>
              <a:rPr lang="en-US" smtClean="0"/>
              <a:t>Binary acids have H</a:t>
            </a:r>
            <a:r>
              <a:rPr lang="en-US" baseline="30000" smtClean="0"/>
              <a:t>+1</a:t>
            </a:r>
            <a:r>
              <a:rPr lang="en-US" smtClean="0"/>
              <a:t> cation and nonmetal anion.</a:t>
            </a:r>
          </a:p>
          <a:p>
            <a:pPr>
              <a:lnSpc>
                <a:spcPct val="90000"/>
              </a:lnSpc>
              <a:buSzPct val="120000"/>
            </a:pPr>
            <a:r>
              <a:rPr lang="en-US" smtClean="0"/>
              <a:t>Oxyacids have H</a:t>
            </a:r>
            <a:r>
              <a:rPr lang="en-US" baseline="30000" smtClean="0"/>
              <a:t>+</a:t>
            </a:r>
            <a:r>
              <a:rPr lang="en-US" smtClean="0"/>
              <a:t> cation and polyatomic anion.</a:t>
            </a:r>
          </a:p>
        </p:txBody>
      </p:sp>
      <p:pic>
        <p:nvPicPr>
          <p:cNvPr id="67588" name="Picture 1"/>
          <p:cNvPicPr>
            <a:picLocks noChangeAspect="1"/>
          </p:cNvPicPr>
          <p:nvPr/>
        </p:nvPicPr>
        <p:blipFill>
          <a:blip r:embed="rId3" cstate="print"/>
          <a:srcRect b="2977"/>
          <a:stretch>
            <a:fillRect/>
          </a:stretch>
        </p:blipFill>
        <p:spPr bwMode="auto">
          <a:xfrm>
            <a:off x="277813" y="889000"/>
            <a:ext cx="3922712" cy="269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89" name="Picture 3"/>
          <p:cNvPicPr>
            <a:picLocks noChangeAspect="1"/>
          </p:cNvPicPr>
          <p:nvPr/>
        </p:nvPicPr>
        <p:blipFill>
          <a:blip r:embed="rId4" cstate="print"/>
          <a:srcRect b="2779"/>
          <a:stretch>
            <a:fillRect/>
          </a:stretch>
        </p:blipFill>
        <p:spPr bwMode="auto">
          <a:xfrm>
            <a:off x="4529138" y="889000"/>
            <a:ext cx="4297362" cy="372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itle 1"/>
          <p:cNvSpPr>
            <a:spLocks noGrp="1"/>
          </p:cNvSpPr>
          <p:nvPr>
            <p:ph type="title"/>
          </p:nvPr>
        </p:nvSpPr>
        <p:spPr bwMode="auto">
          <a:xfrm>
            <a:off x="0" y="1"/>
            <a:ext cx="9144000" cy="769441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  <a:miter lim="800000"/>
            <a:headEnd/>
            <a:tailEnd/>
          </a:ln>
        </p:spPr>
        <p:txBody>
          <a:bodyPr wrap="square" lIns="45720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mtClean="0"/>
              <a:t>Naming Binary Acids</a:t>
            </a:r>
          </a:p>
        </p:txBody>
      </p:sp>
      <p:sp>
        <p:nvSpPr>
          <p:cNvPr id="68611" name="Content Placeholder 2"/>
          <p:cNvSpPr>
            <a:spLocks noGrp="1"/>
          </p:cNvSpPr>
          <p:nvPr>
            <p:ph idx="1"/>
          </p:nvPr>
        </p:nvSpPr>
        <p:spPr>
          <a:xfrm>
            <a:off x="381000" y="990602"/>
            <a:ext cx="8451850" cy="2849563"/>
          </a:xfrm>
        </p:spPr>
        <p:txBody>
          <a:bodyPr/>
          <a:lstStyle/>
          <a:p>
            <a:r>
              <a:rPr lang="en-US" smtClean="0"/>
              <a:t>Write a </a:t>
            </a:r>
            <a:r>
              <a:rPr lang="en-US" b="1" i="1" smtClean="0">
                <a:solidFill>
                  <a:schemeClr val="accent2"/>
                </a:solidFill>
              </a:rPr>
              <a:t>hydro-</a:t>
            </a:r>
            <a:r>
              <a:rPr lang="en-US" smtClean="0"/>
              <a:t> prefix.</a:t>
            </a:r>
          </a:p>
          <a:p>
            <a:r>
              <a:rPr lang="en-US" smtClean="0"/>
              <a:t>Follow with the nonmetal name.</a:t>
            </a:r>
          </a:p>
          <a:p>
            <a:r>
              <a:rPr lang="en-US" smtClean="0"/>
              <a:t>Change ending on nonmetal name to </a:t>
            </a:r>
            <a:r>
              <a:rPr lang="en-US" i="1" smtClean="0">
                <a:solidFill>
                  <a:schemeClr val="accent2"/>
                </a:solidFill>
              </a:rPr>
              <a:t>–ic</a:t>
            </a:r>
            <a:r>
              <a:rPr lang="en-US" smtClean="0"/>
              <a:t>.</a:t>
            </a:r>
            <a:endParaRPr lang="en-US" smtClean="0">
              <a:solidFill>
                <a:schemeClr val="accent2"/>
              </a:solidFill>
            </a:endParaRPr>
          </a:p>
          <a:p>
            <a:r>
              <a:rPr lang="en-US" smtClean="0"/>
              <a:t>Write the word </a:t>
            </a:r>
            <a:r>
              <a:rPr lang="en-US" b="1" smtClean="0">
                <a:solidFill>
                  <a:schemeClr val="accent2"/>
                </a:solidFill>
              </a:rPr>
              <a:t>acid</a:t>
            </a:r>
            <a:r>
              <a:rPr lang="en-US" smtClean="0"/>
              <a:t> at the end of the name.</a:t>
            </a:r>
          </a:p>
        </p:txBody>
      </p:sp>
      <p:pic>
        <p:nvPicPr>
          <p:cNvPr id="68612" name="Picture 1"/>
          <p:cNvPicPr>
            <a:picLocks noChangeAspect="1"/>
          </p:cNvPicPr>
          <p:nvPr/>
        </p:nvPicPr>
        <p:blipFill>
          <a:blip r:embed="rId3" cstate="print"/>
          <a:srcRect b="5917"/>
          <a:stretch>
            <a:fillRect/>
          </a:stretch>
        </p:blipFill>
        <p:spPr bwMode="auto">
          <a:xfrm>
            <a:off x="1006476" y="3675063"/>
            <a:ext cx="7213600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Title 1"/>
          <p:cNvSpPr>
            <a:spLocks noGrp="1"/>
          </p:cNvSpPr>
          <p:nvPr>
            <p:ph type="title"/>
          </p:nvPr>
        </p:nvSpPr>
        <p:spPr bwMode="auto">
          <a:xfrm>
            <a:off x="0" y="1"/>
            <a:ext cx="9144000" cy="769441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  <a:miter lim="800000"/>
            <a:headEnd/>
            <a:tailEnd/>
          </a:ln>
        </p:spPr>
        <p:txBody>
          <a:bodyPr wrap="square" lIns="45720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mtClean="0"/>
              <a:t>Naming Oxyacids</a:t>
            </a:r>
          </a:p>
        </p:txBody>
      </p:sp>
      <p:sp>
        <p:nvSpPr>
          <p:cNvPr id="69635" name="Content Placeholder 2"/>
          <p:cNvSpPr>
            <a:spLocks noGrp="1"/>
          </p:cNvSpPr>
          <p:nvPr>
            <p:ph idx="1"/>
          </p:nvPr>
        </p:nvSpPr>
        <p:spPr>
          <a:xfrm>
            <a:off x="365125" y="1141415"/>
            <a:ext cx="8229600" cy="2751137"/>
          </a:xfrm>
        </p:spPr>
        <p:txBody>
          <a:bodyPr/>
          <a:lstStyle/>
          <a:p>
            <a:r>
              <a:rPr lang="en-US" smtClean="0"/>
              <a:t>If polyatomic ion name ends in </a:t>
            </a:r>
            <a:r>
              <a:rPr lang="en-US" smtClean="0">
                <a:solidFill>
                  <a:schemeClr val="accent2"/>
                </a:solidFill>
              </a:rPr>
              <a:t>–</a:t>
            </a:r>
            <a:r>
              <a:rPr lang="en-US" i="1" smtClean="0">
                <a:solidFill>
                  <a:schemeClr val="accent2"/>
                </a:solidFill>
              </a:rPr>
              <a:t>ate</a:t>
            </a:r>
            <a:r>
              <a:rPr lang="en-US" i="1" smtClean="0"/>
              <a:t>, </a:t>
            </a:r>
            <a:r>
              <a:rPr lang="en-US" smtClean="0"/>
              <a:t>then change ending to </a:t>
            </a:r>
            <a:r>
              <a:rPr lang="en-US" i="1" smtClean="0">
                <a:solidFill>
                  <a:schemeClr val="accent2"/>
                </a:solidFill>
              </a:rPr>
              <a:t>–ic</a:t>
            </a:r>
            <a:r>
              <a:rPr lang="en-US" i="1" smtClean="0"/>
              <a:t> </a:t>
            </a:r>
            <a:r>
              <a:rPr lang="en-US" smtClean="0"/>
              <a:t>suffix.</a:t>
            </a:r>
          </a:p>
          <a:p>
            <a:r>
              <a:rPr lang="en-US" smtClean="0"/>
              <a:t>If polyatomic ion name ends in </a:t>
            </a:r>
            <a:r>
              <a:rPr lang="en-US" smtClean="0">
                <a:solidFill>
                  <a:schemeClr val="accent2"/>
                </a:solidFill>
              </a:rPr>
              <a:t>–</a:t>
            </a:r>
            <a:r>
              <a:rPr lang="en-US" i="1" smtClean="0">
                <a:solidFill>
                  <a:schemeClr val="accent2"/>
                </a:solidFill>
              </a:rPr>
              <a:t>ite</a:t>
            </a:r>
            <a:r>
              <a:rPr lang="en-US" smtClean="0"/>
              <a:t>, then change ending to </a:t>
            </a:r>
            <a:r>
              <a:rPr lang="en-US" smtClean="0">
                <a:solidFill>
                  <a:schemeClr val="accent2"/>
                </a:solidFill>
              </a:rPr>
              <a:t>–</a:t>
            </a:r>
            <a:r>
              <a:rPr lang="en-US" i="1" smtClean="0">
                <a:solidFill>
                  <a:schemeClr val="accent2"/>
                </a:solidFill>
              </a:rPr>
              <a:t>ous</a:t>
            </a:r>
            <a:r>
              <a:rPr lang="en-US" i="1" smtClean="0"/>
              <a:t> </a:t>
            </a:r>
            <a:r>
              <a:rPr lang="en-US" smtClean="0"/>
              <a:t>suffix.</a:t>
            </a:r>
          </a:p>
          <a:p>
            <a:r>
              <a:rPr lang="en-US" smtClean="0"/>
              <a:t>Write word </a:t>
            </a:r>
            <a:r>
              <a:rPr lang="en-US" b="1" smtClean="0">
                <a:solidFill>
                  <a:schemeClr val="accent2"/>
                </a:solidFill>
              </a:rPr>
              <a:t>acid</a:t>
            </a:r>
            <a:r>
              <a:rPr lang="en-US" b="1" smtClean="0"/>
              <a:t> </a:t>
            </a:r>
            <a:r>
              <a:rPr lang="en-US" smtClean="0"/>
              <a:t>at the end of all names.</a:t>
            </a:r>
          </a:p>
        </p:txBody>
      </p:sp>
      <p:graphicFrame>
        <p:nvGraphicFramePr>
          <p:cNvPr id="64531" name="Group 19"/>
          <p:cNvGraphicFramePr>
            <a:graphicFrameLocks noGrp="1"/>
          </p:cNvGraphicFramePr>
          <p:nvPr/>
        </p:nvGraphicFramePr>
        <p:xfrm>
          <a:off x="955675" y="4102102"/>
          <a:ext cx="7246938" cy="2143125"/>
        </p:xfrm>
        <a:graphic>
          <a:graphicData uri="http://schemas.openxmlformats.org/drawingml/2006/table">
            <a:tbl>
              <a:tblPr/>
              <a:tblGrid>
                <a:gridCol w="3623469"/>
                <a:gridCol w="3623469"/>
              </a:tblGrid>
              <a:tr h="1065222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0"/>
                        <a:cs typeface="Times New Roman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ＭＳ Ｐゴシック" charset="0"/>
                          <a:cs typeface="Times New Roman" charset="0"/>
                        </a:rPr>
                        <a:t>oxyanions ending with -</a:t>
                      </a:r>
                      <a:r>
                        <a:rPr kumimoji="0" lang="en-US" sz="2000" b="0" i="1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ＭＳ Ｐゴシック" charset="0"/>
                          <a:cs typeface="Times New Roman" charset="0"/>
                        </a:rPr>
                        <a:t>ate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0"/>
                        <a:cs typeface="Times New Roman" charset="0"/>
                      </a:endParaRPr>
                    </a:p>
                  </a:txBody>
                  <a:tcPr marL="68571" marR="6857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0"/>
                        <a:cs typeface="Times New Roman" charset="0"/>
                      </a:endParaRPr>
                    </a:p>
                  </a:txBody>
                  <a:tcPr marL="68571" marR="6857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7790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0"/>
                        <a:cs typeface="Times New Roman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  <a:cs typeface="Times New Roman" charset="0"/>
                        </a:rPr>
                        <a:t>oxyanions ending with -</a:t>
                      </a:r>
                      <a:r>
                        <a:rPr kumimoji="0" lang="en-US" sz="2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  <a:cs typeface="Times New Roman" charset="0"/>
                        </a:rPr>
                        <a:t>ite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0"/>
                        <a:cs typeface="Times New Roman" charset="0"/>
                      </a:endParaRPr>
                    </a:p>
                  </a:txBody>
                  <a:tcPr marL="68571" marR="6857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0"/>
                        <a:cs typeface="Times New Roman" charset="0"/>
                      </a:endParaRPr>
                    </a:p>
                  </a:txBody>
                  <a:tcPr marL="68571" marR="6857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69647" name="Picture 1"/>
          <p:cNvPicPr>
            <a:picLocks noChangeAspect="1"/>
          </p:cNvPicPr>
          <p:nvPr/>
        </p:nvPicPr>
        <p:blipFill>
          <a:blip r:embed="rId3" cstate="print"/>
          <a:srcRect b="4260"/>
          <a:stretch>
            <a:fillRect/>
          </a:stretch>
        </p:blipFill>
        <p:spPr bwMode="auto">
          <a:xfrm>
            <a:off x="5497514" y="4202115"/>
            <a:ext cx="1792287" cy="87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48" name="Picture 2"/>
          <p:cNvPicPr>
            <a:picLocks noChangeAspect="1"/>
          </p:cNvPicPr>
          <p:nvPr/>
        </p:nvPicPr>
        <p:blipFill>
          <a:blip r:embed="rId4" cstate="print"/>
          <a:srcRect b="4295"/>
          <a:stretch>
            <a:fillRect/>
          </a:stretch>
        </p:blipFill>
        <p:spPr bwMode="auto">
          <a:xfrm>
            <a:off x="5497513" y="5265738"/>
            <a:ext cx="1827212" cy="887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9" name="Title 1"/>
          <p:cNvSpPr>
            <a:spLocks noGrp="1"/>
          </p:cNvSpPr>
          <p:nvPr>
            <p:ph type="title"/>
          </p:nvPr>
        </p:nvSpPr>
        <p:spPr bwMode="auto">
          <a:xfrm>
            <a:off x="0" y="1"/>
            <a:ext cx="9144000" cy="769441"/>
          </a:xfrm>
          <a:solidFill>
            <a:srgbClr val="FFFFFF"/>
          </a:solidFill>
          <a:ln>
            <a:solidFill>
              <a:srgbClr val="FFFFFF"/>
            </a:solidFill>
            <a:miter lim="800000"/>
            <a:headEnd/>
            <a:tailEnd/>
          </a:ln>
        </p:spPr>
        <p:txBody>
          <a:bodyPr wrap="square" lIns="45720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mtClean="0"/>
              <a:t>Name the Following</a:t>
            </a:r>
          </a:p>
        </p:txBody>
      </p:sp>
      <p:sp>
        <p:nvSpPr>
          <p:cNvPr id="70658" name="Content Placeholder 2"/>
          <p:cNvSpPr>
            <a:spLocks noGrp="1"/>
          </p:cNvSpPr>
          <p:nvPr>
            <p:ph sz="half" idx="1"/>
          </p:nvPr>
        </p:nvSpPr>
        <p:spPr>
          <a:xfrm>
            <a:off x="365125" y="1141415"/>
            <a:ext cx="4038600" cy="4548187"/>
          </a:xfrm>
        </p:spPr>
        <p:txBody>
          <a:bodyPr/>
          <a:lstStyle/>
          <a:p>
            <a:pPr>
              <a:spcBef>
                <a:spcPct val="250000"/>
              </a:spcBef>
              <a:buFontTx/>
              <a:buNone/>
            </a:pPr>
            <a:r>
              <a:rPr lang="en-US" sz="3200" b="1" smtClean="0"/>
              <a:t>1.	 H</a:t>
            </a:r>
            <a:r>
              <a:rPr lang="en-US" sz="3200" b="1" baseline="-25000" smtClean="0"/>
              <a:t>2</a:t>
            </a:r>
            <a:r>
              <a:rPr lang="en-US" sz="3200" b="1" smtClean="0"/>
              <a:t>S</a:t>
            </a:r>
          </a:p>
          <a:p>
            <a:pPr>
              <a:spcBef>
                <a:spcPct val="250000"/>
              </a:spcBef>
              <a:buFontTx/>
              <a:buNone/>
            </a:pPr>
            <a:r>
              <a:rPr lang="en-US" sz="3200" b="1" smtClean="0"/>
              <a:t>2.	 HClO</a:t>
            </a:r>
            <a:r>
              <a:rPr lang="en-US" sz="3200" b="1" baseline="-25000" smtClean="0"/>
              <a:t>3</a:t>
            </a:r>
            <a:endParaRPr lang="en-US" sz="3200" b="1" smtClean="0"/>
          </a:p>
          <a:p>
            <a:pPr>
              <a:spcBef>
                <a:spcPct val="250000"/>
              </a:spcBef>
              <a:buFontTx/>
              <a:buNone/>
            </a:pPr>
            <a:r>
              <a:rPr lang="en-US" sz="3200" b="1" smtClean="0"/>
              <a:t>3.	 HC</a:t>
            </a:r>
            <a:r>
              <a:rPr lang="en-US" sz="3200" b="1" baseline="-25000" smtClean="0"/>
              <a:t>2</a:t>
            </a:r>
            <a:r>
              <a:rPr lang="en-US" sz="3200" b="1" smtClean="0"/>
              <a:t>H</a:t>
            </a:r>
            <a:r>
              <a:rPr lang="en-US" sz="3200" b="1" baseline="-25000" smtClean="0"/>
              <a:t>3</a:t>
            </a:r>
            <a:r>
              <a:rPr lang="en-US" sz="3200" b="1" smtClean="0"/>
              <a:t>O</a:t>
            </a:r>
            <a:r>
              <a:rPr lang="en-US" sz="3200" b="1" baseline="-25000" smtClean="0"/>
              <a:t>2</a:t>
            </a:r>
            <a:endParaRPr lang="en-US" sz="3200" b="1" smtClean="0"/>
          </a:p>
          <a:p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Content Placeholder 3"/>
          <p:cNvSpPr>
            <a:spLocks noGrp="1"/>
          </p:cNvSpPr>
          <p:nvPr>
            <p:ph sz="half" idx="4294967295"/>
          </p:nvPr>
        </p:nvSpPr>
        <p:spPr>
          <a:xfrm>
            <a:off x="5105400" y="1141413"/>
            <a:ext cx="4038600" cy="4548187"/>
          </a:xfrm>
        </p:spPr>
        <p:txBody>
          <a:bodyPr/>
          <a:lstStyle/>
          <a:p>
            <a:pPr>
              <a:spcBef>
                <a:spcPct val="250000"/>
              </a:spcBef>
              <a:buFontTx/>
              <a:buNone/>
            </a:pPr>
            <a:r>
              <a:rPr lang="en-US" b="1" smtClean="0">
                <a:solidFill>
                  <a:schemeClr val="accent2"/>
                </a:solidFill>
              </a:rPr>
              <a:t>hydrosulfuric acid</a:t>
            </a:r>
          </a:p>
          <a:p>
            <a:pPr>
              <a:spcBef>
                <a:spcPct val="250000"/>
              </a:spcBef>
              <a:buFontTx/>
              <a:buNone/>
            </a:pPr>
            <a:r>
              <a:rPr lang="en-US" b="1" smtClean="0">
                <a:solidFill>
                  <a:schemeClr val="accent2"/>
                </a:solidFill>
              </a:rPr>
              <a:t>chloric acid</a:t>
            </a:r>
          </a:p>
          <a:p>
            <a:pPr>
              <a:spcBef>
                <a:spcPct val="250000"/>
              </a:spcBef>
              <a:buFontTx/>
              <a:buNone/>
            </a:pPr>
            <a:r>
              <a:rPr lang="en-US" b="1" smtClean="0">
                <a:solidFill>
                  <a:schemeClr val="accent2"/>
                </a:solidFill>
              </a:rPr>
              <a:t>acetic acid</a:t>
            </a:r>
          </a:p>
          <a:p>
            <a:endParaRPr lang="en-US" sz="2800" smtClean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365125" y="1141415"/>
            <a:ext cx="4038600" cy="4548187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ct val="250000"/>
              </a:spcBef>
              <a:buFontTx/>
              <a:buNone/>
              <a:defRPr/>
            </a:pPr>
            <a:r>
              <a:rPr lang="en-US" b="1" kern="0" dirty="0" smtClean="0">
                <a:ea typeface="ＭＳ Ｐゴシック" pitchFamily="34" charset="-128"/>
              </a:rPr>
              <a:t>1.	 H</a:t>
            </a:r>
            <a:r>
              <a:rPr lang="en-US" b="1" kern="0" baseline="-25000" dirty="0" smtClean="0">
                <a:ea typeface="ＭＳ Ｐゴシック" pitchFamily="34" charset="-128"/>
              </a:rPr>
              <a:t>2</a:t>
            </a:r>
            <a:r>
              <a:rPr lang="en-US" b="1" kern="0" dirty="0" smtClean="0">
                <a:ea typeface="ＭＳ Ｐゴシック" pitchFamily="34" charset="-128"/>
              </a:rPr>
              <a:t>S</a:t>
            </a:r>
          </a:p>
          <a:p>
            <a:pPr>
              <a:spcBef>
                <a:spcPct val="250000"/>
              </a:spcBef>
              <a:buFontTx/>
              <a:buNone/>
              <a:defRPr/>
            </a:pPr>
            <a:r>
              <a:rPr lang="en-US" b="1" kern="0" dirty="0" smtClean="0">
                <a:ea typeface="ＭＳ Ｐゴシック" pitchFamily="34" charset="-128"/>
              </a:rPr>
              <a:t>2.	 HClO</a:t>
            </a:r>
            <a:r>
              <a:rPr lang="en-US" b="1" kern="0" baseline="-25000" dirty="0" smtClean="0">
                <a:ea typeface="ＭＳ Ｐゴシック" pitchFamily="34" charset="-128"/>
              </a:rPr>
              <a:t>3</a:t>
            </a:r>
            <a:endParaRPr lang="en-US" b="1" kern="0" dirty="0" smtClean="0">
              <a:ea typeface="ＭＳ Ｐゴシック" pitchFamily="34" charset="-128"/>
            </a:endParaRPr>
          </a:p>
          <a:p>
            <a:pPr>
              <a:spcBef>
                <a:spcPct val="250000"/>
              </a:spcBef>
              <a:buFontTx/>
              <a:buNone/>
              <a:defRPr/>
            </a:pPr>
            <a:r>
              <a:rPr lang="en-US" b="1" kern="0" dirty="0" smtClean="0">
                <a:ea typeface="ＭＳ Ｐゴシック" pitchFamily="34" charset="-128"/>
              </a:rPr>
              <a:t>3.	 HC</a:t>
            </a:r>
            <a:r>
              <a:rPr lang="en-US" b="1" kern="0" baseline="-25000" dirty="0" smtClean="0">
                <a:ea typeface="ＭＳ Ｐゴシック" pitchFamily="34" charset="-128"/>
              </a:rPr>
              <a:t>2</a:t>
            </a:r>
            <a:r>
              <a:rPr lang="en-US" b="1" kern="0" dirty="0" smtClean="0">
                <a:ea typeface="ＭＳ Ｐゴシック" pitchFamily="34" charset="-128"/>
              </a:rPr>
              <a:t>H</a:t>
            </a:r>
            <a:r>
              <a:rPr lang="en-US" b="1" kern="0" baseline="-25000" dirty="0" smtClean="0">
                <a:ea typeface="ＭＳ Ｐゴシック" pitchFamily="34" charset="-128"/>
              </a:rPr>
              <a:t>3</a:t>
            </a:r>
            <a:r>
              <a:rPr lang="en-US" b="1" kern="0" dirty="0" smtClean="0">
                <a:ea typeface="ＭＳ Ｐゴシック" pitchFamily="34" charset="-128"/>
              </a:rPr>
              <a:t>O</a:t>
            </a:r>
            <a:r>
              <a:rPr lang="en-US" b="1" kern="0" baseline="-25000" dirty="0" smtClean="0">
                <a:ea typeface="ＭＳ Ｐゴシック" pitchFamily="34" charset="-128"/>
              </a:rPr>
              <a:t>2</a:t>
            </a:r>
            <a:endParaRPr lang="en-US" b="1" kern="0" dirty="0" smtClean="0">
              <a:ea typeface="ＭＳ Ｐゴシック" pitchFamily="34" charset="-128"/>
            </a:endParaRPr>
          </a:p>
          <a:p>
            <a:pPr>
              <a:defRPr/>
            </a:pPr>
            <a:endParaRPr lang="en-US" kern="0" dirty="0" smtClean="0">
              <a:ea typeface="ＭＳ Ｐゴシック" pitchFamily="34" charset="-128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0" y="2"/>
            <a:ext cx="9144000" cy="588963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  <a:miter lim="800000"/>
            <a:headEnd/>
            <a:tailEnd/>
          </a:ln>
        </p:spPr>
        <p:txBody>
          <a:bodyPr lIns="457200">
            <a:spAutoFit/>
          </a:bodyPr>
          <a:lstStyle>
            <a:lvl1pPr algn="l" rtl="0" eaLnBrk="0" fontAlgn="base" hangingPunct="0">
              <a:spcBef>
                <a:spcPct val="5000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+mj-lt"/>
                <a:ea typeface="ＭＳ Ｐゴシック" charset="0"/>
                <a:cs typeface="+mj-cs"/>
              </a:defRPr>
            </a:lvl1pPr>
            <a:lvl2pPr algn="l" rtl="0" eaLnBrk="0" fontAlgn="base" hangingPunct="0">
              <a:spcBef>
                <a:spcPct val="5000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  <a:cs typeface="Times New Roman" charset="0"/>
              </a:defRPr>
            </a:lvl2pPr>
            <a:lvl3pPr algn="l" rtl="0" eaLnBrk="0" fontAlgn="base" hangingPunct="0">
              <a:spcBef>
                <a:spcPct val="5000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  <a:cs typeface="Times New Roman" charset="0"/>
              </a:defRPr>
            </a:lvl3pPr>
            <a:lvl4pPr algn="l" rtl="0" eaLnBrk="0" fontAlgn="base" hangingPunct="0">
              <a:spcBef>
                <a:spcPct val="5000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  <a:cs typeface="Times New Roman" charset="0"/>
              </a:defRPr>
            </a:lvl4pPr>
            <a:lvl5pPr algn="l" rtl="0" eaLnBrk="0" fontAlgn="base" hangingPunct="0">
              <a:spcBef>
                <a:spcPct val="5000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  <a:cs typeface="Times New Roman" charset="0"/>
              </a:defRPr>
            </a:lvl5pPr>
            <a:lvl6pPr marL="457200" algn="l" rtl="0" fontAlgn="base">
              <a:spcBef>
                <a:spcPct val="5000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charset="0"/>
                <a:cs typeface="Times New Roman" charset="0"/>
              </a:defRPr>
            </a:lvl6pPr>
            <a:lvl7pPr marL="914400" algn="l" rtl="0" fontAlgn="base">
              <a:spcBef>
                <a:spcPct val="5000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charset="0"/>
                <a:cs typeface="Times New Roman" charset="0"/>
              </a:defRPr>
            </a:lvl7pPr>
            <a:lvl8pPr marL="1371600" algn="l" rtl="0" fontAlgn="base">
              <a:spcBef>
                <a:spcPct val="5000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charset="0"/>
                <a:cs typeface="Times New Roman" charset="0"/>
              </a:defRPr>
            </a:lvl8pPr>
            <a:lvl9pPr marL="1828800" algn="l" rtl="0" fontAlgn="base">
              <a:spcBef>
                <a:spcPct val="5000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charset="0"/>
                <a:cs typeface="Times New Roman" charset="0"/>
              </a:defRPr>
            </a:lvl9pPr>
          </a:lstStyle>
          <a:p>
            <a:pPr>
              <a:defRPr/>
            </a:pPr>
            <a:r>
              <a:rPr lang="en-US" kern="0" dirty="0" smtClean="0">
                <a:solidFill>
                  <a:srgbClr val="FF6600"/>
                </a:solidFill>
                <a:ea typeface="ＭＳ Ｐゴシック" pitchFamily="34" charset="-128"/>
              </a:rPr>
              <a:t>Name the Following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itle 1"/>
          <p:cNvSpPr>
            <a:spLocks noGrp="1"/>
          </p:cNvSpPr>
          <p:nvPr>
            <p:ph type="title"/>
          </p:nvPr>
        </p:nvSpPr>
        <p:spPr bwMode="auto">
          <a:xfrm>
            <a:off x="0" y="1"/>
            <a:ext cx="9144000" cy="769441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  <a:miter lim="800000"/>
            <a:headEnd/>
            <a:tailEnd/>
          </a:ln>
        </p:spPr>
        <p:txBody>
          <a:bodyPr wrap="square" lIns="45720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mtClean="0"/>
              <a:t>Writing Formulas for Acids</a:t>
            </a:r>
          </a:p>
        </p:txBody>
      </p:sp>
      <p:sp>
        <p:nvSpPr>
          <p:cNvPr id="72707" name="Content Placeholder 2"/>
          <p:cNvSpPr>
            <a:spLocks noGrp="1"/>
          </p:cNvSpPr>
          <p:nvPr>
            <p:ph idx="1"/>
          </p:nvPr>
        </p:nvSpPr>
        <p:spPr>
          <a:xfrm>
            <a:off x="381001" y="838200"/>
            <a:ext cx="8469313" cy="5459413"/>
          </a:xfrm>
        </p:spPr>
        <p:txBody>
          <a:bodyPr/>
          <a:lstStyle/>
          <a:p>
            <a:r>
              <a:rPr lang="en-US" smtClean="0"/>
              <a:t>When name ends in </a:t>
            </a:r>
            <a:r>
              <a:rPr lang="en-US" b="1" smtClean="0">
                <a:solidFill>
                  <a:schemeClr val="accent2"/>
                </a:solidFill>
              </a:rPr>
              <a:t>acid</a:t>
            </a:r>
            <a:r>
              <a:rPr lang="en-US" smtClean="0"/>
              <a:t>, formulas starts with </a:t>
            </a:r>
            <a:r>
              <a:rPr lang="en-US" b="1" smtClean="0">
                <a:solidFill>
                  <a:schemeClr val="accent2"/>
                </a:solidFill>
              </a:rPr>
              <a:t>H</a:t>
            </a:r>
            <a:r>
              <a:rPr lang="en-US" b="1" smtClean="0"/>
              <a:t>.</a:t>
            </a:r>
          </a:p>
          <a:p>
            <a:r>
              <a:rPr lang="en-US" smtClean="0"/>
              <a:t>Write formulas as if ionic, even though it is molecular.</a:t>
            </a:r>
          </a:p>
          <a:p>
            <a:r>
              <a:rPr lang="en-US" i="1" smtClean="0"/>
              <a:t>Hydro-</a:t>
            </a:r>
            <a:r>
              <a:rPr lang="en-US" smtClean="0"/>
              <a:t> prefix means it is binary acid; no prefix means it is an oxyacid.</a:t>
            </a:r>
          </a:p>
          <a:p>
            <a:r>
              <a:rPr lang="en-US" smtClean="0"/>
              <a:t>For oxyacid</a:t>
            </a:r>
          </a:p>
          <a:p>
            <a:pPr lvl="1"/>
            <a:r>
              <a:rPr lang="en-US" smtClean="0"/>
              <a:t>if ending is </a:t>
            </a:r>
            <a:r>
              <a:rPr lang="en-US" b="1" i="1" smtClean="0">
                <a:solidFill>
                  <a:srgbClr val="3333CC"/>
                </a:solidFill>
              </a:rPr>
              <a:t>–ic</a:t>
            </a:r>
            <a:r>
              <a:rPr lang="en-US" smtClean="0"/>
              <a:t>, polyatomic ion ends in </a:t>
            </a:r>
            <a:r>
              <a:rPr lang="en-US" i="1" smtClean="0">
                <a:solidFill>
                  <a:srgbClr val="FF66FF"/>
                </a:solidFill>
              </a:rPr>
              <a:t>–ate</a:t>
            </a:r>
            <a:r>
              <a:rPr lang="en-US" smtClean="0"/>
              <a:t>. </a:t>
            </a:r>
          </a:p>
          <a:p>
            <a:pPr lvl="1"/>
            <a:r>
              <a:rPr lang="en-US" smtClean="0"/>
              <a:t>if ending is </a:t>
            </a:r>
            <a:r>
              <a:rPr lang="en-US" b="1" i="1" smtClean="0">
                <a:solidFill>
                  <a:srgbClr val="3333CC"/>
                </a:solidFill>
              </a:rPr>
              <a:t>–ous</a:t>
            </a:r>
            <a:r>
              <a:rPr lang="en-US" smtClean="0"/>
              <a:t>, polyatomic ion ends in </a:t>
            </a:r>
            <a:r>
              <a:rPr lang="en-US" i="1" smtClean="0">
                <a:solidFill>
                  <a:srgbClr val="FF66FF"/>
                </a:solidFill>
              </a:rPr>
              <a:t>–ous</a:t>
            </a:r>
            <a:r>
              <a:rPr lang="en-US" smtClean="0"/>
              <a:t>.</a:t>
            </a:r>
            <a:endParaRPr lang="en-US" smtClean="0">
              <a:solidFill>
                <a:srgbClr val="FF66FF"/>
              </a:solidFill>
            </a:endParaRPr>
          </a:p>
          <a:p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Title 1"/>
          <p:cNvSpPr>
            <a:spLocks noGrp="1"/>
          </p:cNvSpPr>
          <p:nvPr>
            <p:ph type="title"/>
          </p:nvPr>
        </p:nvSpPr>
        <p:spPr bwMode="auto">
          <a:xfrm>
            <a:off x="0" y="1"/>
            <a:ext cx="9144000" cy="769441"/>
          </a:xfrm>
          <a:solidFill>
            <a:srgbClr val="FFFFFF"/>
          </a:solidFill>
          <a:ln>
            <a:solidFill>
              <a:srgbClr val="FFFFFF"/>
            </a:solidFill>
            <a:miter lim="800000"/>
            <a:headEnd/>
            <a:tailEnd/>
          </a:ln>
        </p:spPr>
        <p:txBody>
          <a:bodyPr wrap="square" lIns="45720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mtClean="0"/>
              <a:t>Acid Rain</a:t>
            </a:r>
          </a:p>
        </p:txBody>
      </p:sp>
      <p:sp>
        <p:nvSpPr>
          <p:cNvPr id="134148" name="TextBox 6"/>
          <p:cNvSpPr txBox="1">
            <a:spLocks noChangeArrowheads="1"/>
          </p:cNvSpPr>
          <p:nvPr/>
        </p:nvSpPr>
        <p:spPr bwMode="auto">
          <a:xfrm>
            <a:off x="384175" y="841375"/>
            <a:ext cx="8229600" cy="156966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 marL="347472" indent="-347472">
              <a:buFont typeface="Arial" pitchFamily="34" charset="0"/>
              <a:buChar char="•"/>
              <a:defRPr/>
            </a:pPr>
            <a:r>
              <a:rPr lang="en-US" dirty="0" smtClean="0">
                <a:latin typeface="+mn-lt"/>
              </a:rPr>
              <a:t>Certain pollutants—such as NO, NO</a:t>
            </a:r>
            <a:r>
              <a:rPr lang="en-US" baseline="-25000" dirty="0" smtClean="0">
                <a:latin typeface="+mn-lt"/>
              </a:rPr>
              <a:t>2</a:t>
            </a:r>
            <a:r>
              <a:rPr lang="en-US" dirty="0" smtClean="0">
                <a:latin typeface="+mn-lt"/>
              </a:rPr>
              <a:t>, SO</a:t>
            </a:r>
            <a:r>
              <a:rPr lang="en-US" baseline="-25000" dirty="0" smtClean="0">
                <a:latin typeface="+mn-lt"/>
              </a:rPr>
              <a:t>2</a:t>
            </a:r>
            <a:r>
              <a:rPr lang="en-US" dirty="0" smtClean="0">
                <a:latin typeface="+mn-lt"/>
              </a:rPr>
              <a:t>, SO</a:t>
            </a:r>
            <a:r>
              <a:rPr lang="en-US" baseline="-25000" dirty="0" smtClean="0">
                <a:latin typeface="+mn-lt"/>
              </a:rPr>
              <a:t>3</a:t>
            </a:r>
            <a:r>
              <a:rPr lang="en-US" dirty="0" smtClean="0">
                <a:latin typeface="+mn-lt"/>
              </a:rPr>
              <a:t>—form acids when mixed with water, resulting in acidic rainwater.  </a:t>
            </a:r>
          </a:p>
          <a:p>
            <a:pPr marL="347472" indent="-347472">
              <a:buFont typeface="Arial" pitchFamily="34" charset="0"/>
              <a:buChar char="•"/>
              <a:defRPr/>
            </a:pPr>
            <a:r>
              <a:rPr lang="en-US" dirty="0" smtClean="0">
                <a:latin typeface="+mn-lt"/>
              </a:rPr>
              <a:t>Acid rain can fall or flow into lakes and streams, making these bodies of water more acidic.</a:t>
            </a:r>
          </a:p>
        </p:txBody>
      </p:sp>
      <p:pic>
        <p:nvPicPr>
          <p:cNvPr id="73732" name="Picture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6851" y="3316290"/>
            <a:ext cx="4224338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3" name="Picture 4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60888" y="3316290"/>
            <a:ext cx="4367212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Title 1"/>
          <p:cNvSpPr>
            <a:spLocks noGrp="1"/>
          </p:cNvSpPr>
          <p:nvPr>
            <p:ph type="title"/>
          </p:nvPr>
        </p:nvSpPr>
        <p:spPr bwMode="auto">
          <a:xfrm>
            <a:off x="0" y="1"/>
            <a:ext cx="9144000" cy="769441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  <a:miter lim="800000"/>
            <a:headEnd/>
            <a:tailEnd/>
          </a:ln>
        </p:spPr>
        <p:txBody>
          <a:bodyPr wrap="square" lIns="45720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mtClean="0"/>
              <a:t>Inorganic Nomenclature Flow Chart</a:t>
            </a:r>
          </a:p>
        </p:txBody>
      </p:sp>
      <p:pic>
        <p:nvPicPr>
          <p:cNvPr id="74755" name="Picture 2"/>
          <p:cNvPicPr>
            <a:picLocks noChangeAspect="1"/>
          </p:cNvPicPr>
          <p:nvPr/>
        </p:nvPicPr>
        <p:blipFill>
          <a:blip r:embed="rId3" cstate="print"/>
          <a:srcRect b="3204"/>
          <a:stretch>
            <a:fillRect/>
          </a:stretch>
        </p:blipFill>
        <p:spPr bwMode="auto">
          <a:xfrm>
            <a:off x="304800" y="949327"/>
            <a:ext cx="8534400" cy="5522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Title 1"/>
          <p:cNvSpPr>
            <a:spLocks noGrp="1"/>
          </p:cNvSpPr>
          <p:nvPr>
            <p:ph type="title"/>
          </p:nvPr>
        </p:nvSpPr>
        <p:spPr bwMode="auto">
          <a:xfrm>
            <a:off x="0" y="1"/>
            <a:ext cx="9144000" cy="769441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  <a:miter lim="800000"/>
            <a:headEnd/>
            <a:tailEnd/>
          </a:ln>
        </p:spPr>
        <p:txBody>
          <a:bodyPr wrap="square" lIns="45720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mtClean="0"/>
              <a:t>Formula Mass</a:t>
            </a:r>
          </a:p>
        </p:txBody>
      </p:sp>
      <p:sp>
        <p:nvSpPr>
          <p:cNvPr id="138242" name="Content Placeholder 2"/>
          <p:cNvSpPr>
            <a:spLocks noGrp="1"/>
          </p:cNvSpPr>
          <p:nvPr>
            <p:ph idx="1"/>
          </p:nvPr>
        </p:nvSpPr>
        <p:spPr>
          <a:xfrm>
            <a:off x="381000" y="838202"/>
            <a:ext cx="8229600" cy="3559175"/>
          </a:xfrm>
        </p:spPr>
        <p:txBody>
          <a:bodyPr/>
          <a:lstStyle/>
          <a:p>
            <a:pPr>
              <a:lnSpc>
                <a:spcPct val="90000"/>
              </a:lnSpc>
              <a:buSzPct val="120000"/>
              <a:defRPr/>
            </a:pPr>
            <a:r>
              <a:rPr lang="en-US" sz="2800" dirty="0" smtClean="0">
                <a:ea typeface="ＭＳ Ｐゴシック" pitchFamily="34" charset="-128"/>
              </a:rPr>
              <a:t>The mass of an individual molecule or formula unit</a:t>
            </a:r>
          </a:p>
          <a:p>
            <a:pPr lvl="1">
              <a:lnSpc>
                <a:spcPct val="90000"/>
              </a:lnSpc>
              <a:buFont typeface="Wingdings" pitchFamily="2" charset="2"/>
              <a:buChar char="ü"/>
              <a:defRPr/>
            </a:pPr>
            <a:r>
              <a:rPr lang="en-US" sz="2400" dirty="0" smtClean="0">
                <a:ea typeface="ＭＳ Ｐゴシック" pitchFamily="34" charset="-128"/>
              </a:rPr>
              <a:t>also known as molecular mass or molecular weight</a:t>
            </a:r>
          </a:p>
          <a:p>
            <a:pPr>
              <a:lnSpc>
                <a:spcPct val="90000"/>
              </a:lnSpc>
              <a:buSzPct val="120000"/>
              <a:defRPr/>
            </a:pPr>
            <a:r>
              <a:rPr lang="en-US" sz="2800" dirty="0" smtClean="0">
                <a:ea typeface="ＭＳ Ｐゴシック" pitchFamily="34" charset="-128"/>
              </a:rPr>
              <a:t>Sum of the masses of the atoms in a single molecule or formula unit</a:t>
            </a:r>
          </a:p>
          <a:p>
            <a:pPr lvl="1">
              <a:lnSpc>
                <a:spcPct val="90000"/>
              </a:lnSpc>
              <a:buFont typeface="Wingdings" pitchFamily="2" charset="2"/>
              <a:buChar char="ü"/>
              <a:defRPr/>
            </a:pPr>
            <a:r>
              <a:rPr lang="en-US" sz="2600" dirty="0" smtClean="0">
                <a:ea typeface="ＭＳ Ｐゴシック" pitchFamily="34" charset="-128"/>
              </a:rPr>
              <a:t>whole = sum of the parts!</a:t>
            </a:r>
          </a:p>
          <a:p>
            <a:pPr algn="ctr">
              <a:lnSpc>
                <a:spcPct val="90000"/>
              </a:lnSpc>
              <a:buSzPct val="120000"/>
              <a:defRPr/>
            </a:pPr>
            <a:r>
              <a:rPr lang="en-US" sz="3000" dirty="0" smtClean="0">
                <a:solidFill>
                  <a:schemeClr val="hlink"/>
                </a:solidFill>
                <a:ea typeface="ＭＳ Ｐゴシック" pitchFamily="34" charset="-128"/>
              </a:rPr>
              <a:t>Mass of 1 molecule of H</a:t>
            </a:r>
            <a:r>
              <a:rPr lang="en-US" sz="3000" baseline="-25000" dirty="0" smtClean="0">
                <a:solidFill>
                  <a:schemeClr val="hlink"/>
                </a:solidFill>
                <a:ea typeface="ＭＳ Ｐゴシック" pitchFamily="34" charset="-128"/>
              </a:rPr>
              <a:t>2</a:t>
            </a:r>
            <a:r>
              <a:rPr lang="en-US" sz="3000" dirty="0" smtClean="0">
                <a:solidFill>
                  <a:schemeClr val="hlink"/>
                </a:solidFill>
                <a:ea typeface="ＭＳ Ｐゴシック" pitchFamily="34" charset="-128"/>
              </a:rPr>
              <a:t>O </a:t>
            </a:r>
          </a:p>
          <a:p>
            <a:pPr marL="0" indent="0" algn="ctr">
              <a:lnSpc>
                <a:spcPct val="90000"/>
              </a:lnSpc>
              <a:buSzPct val="120000"/>
              <a:buFontTx/>
              <a:buNone/>
              <a:defRPr/>
            </a:pPr>
            <a:r>
              <a:rPr lang="en-US" sz="3000" dirty="0" smtClean="0">
                <a:solidFill>
                  <a:schemeClr val="hlink"/>
                </a:solidFill>
                <a:ea typeface="ＭＳ Ｐゴシック" pitchFamily="34" charset="-128"/>
              </a:rPr>
              <a:t>= 2(1.01 </a:t>
            </a:r>
            <a:r>
              <a:rPr lang="en-US" sz="3000" dirty="0" err="1" smtClean="0">
                <a:solidFill>
                  <a:schemeClr val="hlink"/>
                </a:solidFill>
                <a:ea typeface="ＭＳ Ｐゴシック" pitchFamily="34" charset="-128"/>
              </a:rPr>
              <a:t>amu</a:t>
            </a:r>
            <a:r>
              <a:rPr lang="en-US" sz="3000" dirty="0" smtClean="0">
                <a:solidFill>
                  <a:schemeClr val="hlink"/>
                </a:solidFill>
                <a:ea typeface="ＭＳ Ｐゴシック" pitchFamily="34" charset="-128"/>
              </a:rPr>
              <a:t> H) + 16.00 </a:t>
            </a:r>
            <a:r>
              <a:rPr lang="en-US" sz="3000" dirty="0" err="1" smtClean="0">
                <a:solidFill>
                  <a:schemeClr val="hlink"/>
                </a:solidFill>
                <a:ea typeface="ＭＳ Ｐゴシック" pitchFamily="34" charset="-128"/>
              </a:rPr>
              <a:t>amu</a:t>
            </a:r>
            <a:r>
              <a:rPr lang="en-US" sz="3000" dirty="0" smtClean="0">
                <a:solidFill>
                  <a:schemeClr val="hlink"/>
                </a:solidFill>
                <a:ea typeface="ＭＳ Ｐゴシック" pitchFamily="34" charset="-128"/>
              </a:rPr>
              <a:t> O = 18.02 </a:t>
            </a:r>
            <a:r>
              <a:rPr lang="en-US" sz="3000" dirty="0" err="1" smtClean="0">
                <a:solidFill>
                  <a:schemeClr val="hlink"/>
                </a:solidFill>
                <a:ea typeface="ＭＳ Ｐゴシック" pitchFamily="34" charset="-128"/>
              </a:rPr>
              <a:t>amu</a:t>
            </a:r>
            <a:endParaRPr lang="en-US" sz="3000" dirty="0" smtClean="0">
              <a:solidFill>
                <a:schemeClr val="hlink"/>
              </a:solidFill>
              <a:ea typeface="ＭＳ Ｐゴシック" pitchFamily="34" charset="-128"/>
            </a:endParaRPr>
          </a:p>
        </p:txBody>
      </p:sp>
      <p:pic>
        <p:nvPicPr>
          <p:cNvPr id="75780" name="Picture 1"/>
          <p:cNvPicPr>
            <a:picLocks noChangeAspect="1"/>
          </p:cNvPicPr>
          <p:nvPr/>
        </p:nvPicPr>
        <p:blipFill>
          <a:blip r:embed="rId3" cstate="print"/>
          <a:srcRect b="14285"/>
          <a:stretch>
            <a:fillRect/>
          </a:stretch>
        </p:blipFill>
        <p:spPr bwMode="auto">
          <a:xfrm>
            <a:off x="304800" y="4892675"/>
            <a:ext cx="853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Title 1"/>
          <p:cNvSpPr>
            <a:spLocks noGrp="1"/>
          </p:cNvSpPr>
          <p:nvPr>
            <p:ph type="title"/>
          </p:nvPr>
        </p:nvSpPr>
        <p:spPr bwMode="auto">
          <a:xfrm>
            <a:off x="0" y="1"/>
            <a:ext cx="9144000" cy="769441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  <a:miter lim="800000"/>
            <a:headEnd/>
            <a:tailEnd/>
          </a:ln>
        </p:spPr>
        <p:txBody>
          <a:bodyPr wrap="square" lIns="45720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mtClean="0"/>
              <a:t>Molar Mass of Compounds</a:t>
            </a:r>
          </a:p>
        </p:txBody>
      </p:sp>
      <p:sp>
        <p:nvSpPr>
          <p:cNvPr id="76803" name="Content Placeholder 2"/>
          <p:cNvSpPr>
            <a:spLocks noGrp="1"/>
          </p:cNvSpPr>
          <p:nvPr>
            <p:ph idx="1"/>
          </p:nvPr>
        </p:nvSpPr>
        <p:spPr>
          <a:xfrm>
            <a:off x="457200" y="1981202"/>
            <a:ext cx="8229600" cy="2062163"/>
          </a:xfrm>
        </p:spPr>
        <p:txBody>
          <a:bodyPr/>
          <a:lstStyle/>
          <a:p>
            <a:pPr algn="ctr">
              <a:buFontTx/>
              <a:buNone/>
            </a:pPr>
            <a:r>
              <a:rPr lang="en-US" b="1" smtClean="0"/>
              <a:t>The </a:t>
            </a:r>
            <a:r>
              <a:rPr lang="en-US" b="1" i="1" smtClean="0"/>
              <a:t>molar mass of a compound</a:t>
            </a:r>
            <a:r>
              <a:rPr lang="en-US" b="1" smtClean="0"/>
              <a:t>—the mass in grams of 1 mol of its molecules or formula units—is numerically equivalent to its formula mass.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 bwMode="auto">
          <a:xfrm>
            <a:off x="0" y="1"/>
            <a:ext cx="9144000" cy="769441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  <a:miter lim="800000"/>
            <a:headEnd/>
            <a:tailEnd/>
          </a:ln>
        </p:spPr>
        <p:txBody>
          <a:bodyPr wrap="square" lIns="45720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eaLnBrk="1" hangingPunct="1"/>
            <a:r>
              <a:rPr lang="en-US" smtClean="0"/>
              <a:t>Ionic Bonds</a:t>
            </a:r>
          </a:p>
        </p:txBody>
      </p:sp>
      <p:sp>
        <p:nvSpPr>
          <p:cNvPr id="22531" name="Content Placeholder 2"/>
          <p:cNvSpPr>
            <a:spLocks noGrp="1"/>
          </p:cNvSpPr>
          <p:nvPr>
            <p:ph idx="1"/>
          </p:nvPr>
        </p:nvSpPr>
        <p:spPr>
          <a:xfrm>
            <a:off x="365125" y="1141415"/>
            <a:ext cx="8229600" cy="4422775"/>
          </a:xfrm>
        </p:spPr>
        <p:txBody>
          <a:bodyPr/>
          <a:lstStyle/>
          <a:p>
            <a:pPr eaLnBrk="1" hangingPunct="1"/>
            <a:r>
              <a:rPr lang="en-US" smtClean="0"/>
              <a:t>These oppositely charged ions attract one another by electrostatic forces and form an </a:t>
            </a:r>
            <a:r>
              <a:rPr lang="en-US" b="1" smtClean="0"/>
              <a:t>ionic bond</a:t>
            </a:r>
            <a:r>
              <a:rPr lang="en-US" smtClean="0"/>
              <a:t>.</a:t>
            </a:r>
          </a:p>
          <a:p>
            <a:pPr eaLnBrk="1" hangingPunct="1"/>
            <a:endParaRPr lang="en-US" sz="1000" smtClean="0"/>
          </a:p>
          <a:p>
            <a:pPr eaLnBrk="1" hangingPunct="1"/>
            <a:r>
              <a:rPr lang="en-US" smtClean="0"/>
              <a:t>The result is an ionic compound, which in the solid phase is composed of a lattice—a regular three-dimensional array—of alternating cations and anions.</a:t>
            </a:r>
          </a:p>
          <a:p>
            <a:pPr eaLnBrk="1" hangingPunct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Title 1"/>
          <p:cNvSpPr>
            <a:spLocks noGrp="1"/>
          </p:cNvSpPr>
          <p:nvPr>
            <p:ph type="title"/>
          </p:nvPr>
        </p:nvSpPr>
        <p:spPr bwMode="auto">
          <a:xfrm>
            <a:off x="0" y="1"/>
            <a:ext cx="9144000" cy="769441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  <a:miter lim="800000"/>
            <a:headEnd/>
            <a:tailEnd/>
          </a:ln>
        </p:spPr>
        <p:txBody>
          <a:bodyPr wrap="square" lIns="45720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mtClean="0"/>
              <a:t>Molar Mass of Compounds</a:t>
            </a:r>
          </a:p>
        </p:txBody>
      </p:sp>
      <p:sp>
        <p:nvSpPr>
          <p:cNvPr id="77827" name="Content Placeholder 2"/>
          <p:cNvSpPr>
            <a:spLocks noGrp="1"/>
          </p:cNvSpPr>
          <p:nvPr>
            <p:ph idx="1"/>
          </p:nvPr>
        </p:nvSpPr>
        <p:spPr>
          <a:xfrm>
            <a:off x="304801" y="990600"/>
            <a:ext cx="8550275" cy="5164138"/>
          </a:xfrm>
        </p:spPr>
        <p:txBody>
          <a:bodyPr/>
          <a:lstStyle/>
          <a:p>
            <a:pPr>
              <a:lnSpc>
                <a:spcPct val="90000"/>
              </a:lnSpc>
              <a:buSzPct val="120000"/>
            </a:pPr>
            <a:r>
              <a:rPr lang="en-US" smtClean="0"/>
              <a:t>The relative masses of molecules can be calculated from atomic masses:</a:t>
            </a:r>
          </a:p>
          <a:p>
            <a:pPr algn="ctr">
              <a:lnSpc>
                <a:spcPct val="90000"/>
              </a:lnSpc>
              <a:buSzPct val="120000"/>
              <a:buFontTx/>
              <a:buNone/>
            </a:pPr>
            <a:r>
              <a:rPr lang="en-US" smtClean="0">
                <a:solidFill>
                  <a:schemeClr val="hlink"/>
                </a:solidFill>
              </a:rPr>
              <a:t>	</a:t>
            </a:r>
            <a:r>
              <a:rPr lang="en-US" smtClean="0">
                <a:solidFill>
                  <a:srgbClr val="333399"/>
                </a:solidFill>
              </a:rPr>
              <a:t>formula mass = 1 molecule of H</a:t>
            </a:r>
            <a:r>
              <a:rPr lang="en-US" baseline="-25000" smtClean="0">
                <a:solidFill>
                  <a:srgbClr val="333399"/>
                </a:solidFill>
              </a:rPr>
              <a:t>2</a:t>
            </a:r>
            <a:r>
              <a:rPr lang="en-US" smtClean="0">
                <a:solidFill>
                  <a:srgbClr val="333399"/>
                </a:solidFill>
              </a:rPr>
              <a:t>O = 2(1.01 amu H) + 16.00 amu O = 18.02 amu</a:t>
            </a:r>
          </a:p>
          <a:p>
            <a:pPr>
              <a:lnSpc>
                <a:spcPct val="90000"/>
              </a:lnSpc>
              <a:buSzPct val="120000"/>
            </a:pPr>
            <a:r>
              <a:rPr lang="en-US" smtClean="0"/>
              <a:t>1 mole of H</a:t>
            </a:r>
            <a:r>
              <a:rPr lang="en-US" baseline="-25000" smtClean="0"/>
              <a:t>2</a:t>
            </a:r>
            <a:r>
              <a:rPr lang="en-US" smtClean="0"/>
              <a:t>O contains 2 moles of H and 1 mole of O:</a:t>
            </a:r>
          </a:p>
          <a:p>
            <a:pPr algn="ctr">
              <a:lnSpc>
                <a:spcPct val="90000"/>
              </a:lnSpc>
              <a:buSzPct val="120000"/>
              <a:buFontTx/>
              <a:buNone/>
            </a:pPr>
            <a:r>
              <a:rPr lang="en-US" smtClean="0">
                <a:solidFill>
                  <a:srgbClr val="333399"/>
                </a:solidFill>
              </a:rPr>
              <a:t>molar mass = 1 mole H</a:t>
            </a:r>
            <a:r>
              <a:rPr lang="en-US" baseline="-25000" smtClean="0">
                <a:solidFill>
                  <a:srgbClr val="333399"/>
                </a:solidFill>
              </a:rPr>
              <a:t>2</a:t>
            </a:r>
            <a:r>
              <a:rPr lang="en-US" smtClean="0">
                <a:solidFill>
                  <a:srgbClr val="333399"/>
                </a:solidFill>
              </a:rPr>
              <a:t>O </a:t>
            </a:r>
          </a:p>
          <a:p>
            <a:pPr algn="ctr">
              <a:lnSpc>
                <a:spcPct val="90000"/>
              </a:lnSpc>
              <a:buSzPct val="120000"/>
              <a:buFontTx/>
              <a:buNone/>
            </a:pPr>
            <a:r>
              <a:rPr lang="en-US" smtClean="0">
                <a:solidFill>
                  <a:srgbClr val="333399"/>
                </a:solidFill>
              </a:rPr>
              <a:t>= 2(1.01 g H) + 16.00 g O = 18.02 g</a:t>
            </a:r>
          </a:p>
          <a:p>
            <a:pPr algn="ctr">
              <a:lnSpc>
                <a:spcPct val="90000"/>
              </a:lnSpc>
              <a:buSzPct val="120000"/>
              <a:buFontTx/>
              <a:buNone/>
            </a:pPr>
            <a:r>
              <a:rPr lang="en-US" smtClean="0">
                <a:solidFill>
                  <a:srgbClr val="333399"/>
                </a:solidFill>
              </a:rPr>
              <a:t>so the molar mass of H</a:t>
            </a:r>
            <a:r>
              <a:rPr lang="en-US" baseline="-25000" smtClean="0">
                <a:solidFill>
                  <a:srgbClr val="333399"/>
                </a:solidFill>
              </a:rPr>
              <a:t>2</a:t>
            </a:r>
            <a:r>
              <a:rPr lang="en-US" smtClean="0">
                <a:solidFill>
                  <a:srgbClr val="333399"/>
                </a:solidFill>
              </a:rPr>
              <a:t>O is 18.02 g/mole</a:t>
            </a:r>
          </a:p>
          <a:p>
            <a:r>
              <a:rPr lang="en-US" smtClean="0"/>
              <a:t>Molar mass = formula mass (in g/mole)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Title 1"/>
          <p:cNvSpPr>
            <a:spLocks noGrp="1"/>
          </p:cNvSpPr>
          <p:nvPr>
            <p:ph type="title"/>
          </p:nvPr>
        </p:nvSpPr>
        <p:spPr bwMode="auto">
          <a:xfrm>
            <a:off x="0" y="1"/>
            <a:ext cx="9144000" cy="144655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  <a:miter lim="800000"/>
            <a:headEnd/>
            <a:tailEnd/>
          </a:ln>
        </p:spPr>
        <p:txBody>
          <a:bodyPr wrap="square" lIns="45720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mtClean="0"/>
              <a:t>Using Molar Mass to Count Molecules by Weighing</a:t>
            </a:r>
          </a:p>
        </p:txBody>
      </p:sp>
      <p:sp>
        <p:nvSpPr>
          <p:cNvPr id="78851" name="Content Placeholder 2"/>
          <p:cNvSpPr>
            <a:spLocks noGrp="1"/>
          </p:cNvSpPr>
          <p:nvPr>
            <p:ph idx="1"/>
          </p:nvPr>
        </p:nvSpPr>
        <p:spPr>
          <a:xfrm>
            <a:off x="381001" y="1524000"/>
            <a:ext cx="8397875" cy="4032250"/>
          </a:xfrm>
        </p:spPr>
        <p:txBody>
          <a:bodyPr/>
          <a:lstStyle/>
          <a:p>
            <a:r>
              <a:rPr lang="en-US" smtClean="0"/>
              <a:t>Molar mass in combination with Avogadro’</a:t>
            </a:r>
            <a:r>
              <a:rPr lang="en-US" altLang="ja-JP" smtClean="0"/>
              <a:t>s number can be used to determine the number of atoms in a given mass of the element.</a:t>
            </a:r>
          </a:p>
          <a:p>
            <a:pPr lvl="1"/>
            <a:r>
              <a:rPr lang="en-US" smtClean="0">
                <a:solidFill>
                  <a:srgbClr val="333399"/>
                </a:solidFill>
              </a:rPr>
              <a:t>Use molar mass to convert to the amount in moles. Then use Avogadro’</a:t>
            </a:r>
            <a:r>
              <a:rPr lang="en-US" altLang="ja-JP" smtClean="0">
                <a:solidFill>
                  <a:srgbClr val="333399"/>
                </a:solidFill>
              </a:rPr>
              <a:t>s number to convert to number of molecules.</a:t>
            </a:r>
          </a:p>
          <a:p>
            <a:endParaRPr lang="en-US" smtClean="0"/>
          </a:p>
        </p:txBody>
      </p:sp>
      <p:sp>
        <p:nvSpPr>
          <p:cNvPr id="78852" name="Rectangle 2"/>
          <p:cNvSpPr>
            <a:spLocks noChangeArrowheads="1"/>
          </p:cNvSpPr>
          <p:nvPr/>
        </p:nvSpPr>
        <p:spPr bwMode="auto">
          <a:xfrm>
            <a:off x="1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pic>
        <p:nvPicPr>
          <p:cNvPr id="78853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5501" y="5181600"/>
            <a:ext cx="7653338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Title 1"/>
          <p:cNvSpPr>
            <a:spLocks noGrp="1"/>
          </p:cNvSpPr>
          <p:nvPr>
            <p:ph type="title"/>
          </p:nvPr>
        </p:nvSpPr>
        <p:spPr bwMode="auto">
          <a:xfrm>
            <a:off x="0" y="1"/>
            <a:ext cx="9144000" cy="769441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  <a:miter lim="800000"/>
            <a:headEnd/>
            <a:tailEnd/>
          </a:ln>
        </p:spPr>
        <p:txBody>
          <a:bodyPr wrap="square" lIns="45720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mtClean="0"/>
              <a:t>Composition of Compounds</a:t>
            </a:r>
          </a:p>
        </p:txBody>
      </p:sp>
      <p:sp>
        <p:nvSpPr>
          <p:cNvPr id="79875" name="Content Placeholder 2"/>
          <p:cNvSpPr>
            <a:spLocks noGrp="1"/>
          </p:cNvSpPr>
          <p:nvPr>
            <p:ph idx="1"/>
          </p:nvPr>
        </p:nvSpPr>
        <p:spPr>
          <a:xfrm>
            <a:off x="381000" y="1447802"/>
            <a:ext cx="8229600" cy="3046413"/>
          </a:xfrm>
        </p:spPr>
        <p:txBody>
          <a:bodyPr/>
          <a:lstStyle/>
          <a:p>
            <a:pPr algn="ctr">
              <a:buFontTx/>
              <a:buNone/>
            </a:pPr>
            <a:r>
              <a:rPr lang="en-US" smtClean="0"/>
              <a:t>	</a:t>
            </a:r>
            <a:r>
              <a:rPr lang="en-US" b="1" smtClean="0">
                <a:solidFill>
                  <a:srgbClr val="333399"/>
                </a:solidFill>
              </a:rPr>
              <a:t>A chemical formula, in combination with the molar masses of its constituent elements, indicates the relative quantities of each element in a compound, which is extremely useful information.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Title 1"/>
          <p:cNvSpPr>
            <a:spLocks noGrp="1"/>
          </p:cNvSpPr>
          <p:nvPr>
            <p:ph type="title"/>
          </p:nvPr>
        </p:nvSpPr>
        <p:spPr bwMode="auto">
          <a:xfrm>
            <a:off x="0" y="1"/>
            <a:ext cx="9144000" cy="769441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  <a:miter lim="800000"/>
            <a:headEnd/>
            <a:tailEnd/>
          </a:ln>
        </p:spPr>
        <p:txBody>
          <a:bodyPr wrap="square" lIns="45720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mtClean="0"/>
              <a:t>Composition of Compounds</a:t>
            </a:r>
          </a:p>
        </p:txBody>
      </p:sp>
      <p:sp>
        <p:nvSpPr>
          <p:cNvPr id="148482" name="Content Placeholder 2"/>
          <p:cNvSpPr>
            <a:spLocks noGrp="1"/>
          </p:cNvSpPr>
          <p:nvPr>
            <p:ph idx="1"/>
          </p:nvPr>
        </p:nvSpPr>
        <p:spPr>
          <a:xfrm>
            <a:off x="365125" y="1141415"/>
            <a:ext cx="8610600" cy="3563937"/>
          </a:xfrm>
        </p:spPr>
        <p:txBody>
          <a:bodyPr/>
          <a:lstStyle/>
          <a:p>
            <a:pPr marL="347472" indent="-347472">
              <a:buSzPct val="120000"/>
              <a:defRPr/>
            </a:pPr>
            <a:r>
              <a:rPr lang="en-US" sz="3000" dirty="0" smtClean="0">
                <a:ea typeface="ＭＳ Ｐゴシック" pitchFamily="34" charset="-128"/>
              </a:rPr>
              <a:t>Percentage of each element in a compound</a:t>
            </a:r>
          </a:p>
          <a:p>
            <a:pPr marL="990600" lvl="1" indent="-533400">
              <a:buFont typeface="Wingdings" pitchFamily="2" charset="2"/>
              <a:buChar char="ü"/>
              <a:defRPr/>
            </a:pPr>
            <a:r>
              <a:rPr lang="en-US" sz="2600" dirty="0" smtClean="0">
                <a:solidFill>
                  <a:srgbClr val="333399"/>
                </a:solidFill>
                <a:ea typeface="ＭＳ Ｐゴシック" pitchFamily="34" charset="-128"/>
              </a:rPr>
              <a:t>by mass</a:t>
            </a:r>
          </a:p>
          <a:p>
            <a:pPr marL="347472" indent="-347472">
              <a:buSzPct val="120000"/>
              <a:defRPr/>
            </a:pPr>
            <a:r>
              <a:rPr lang="en-US" sz="3000" dirty="0" smtClean="0">
                <a:ea typeface="ＭＳ Ｐゴシック" pitchFamily="34" charset="-128"/>
              </a:rPr>
              <a:t>Can be determined from </a:t>
            </a:r>
          </a:p>
          <a:p>
            <a:pPr marL="1009650" lvl="1" indent="-609600">
              <a:buSzPct val="120000"/>
              <a:buFontTx/>
              <a:buAutoNum type="arabicPeriod"/>
              <a:defRPr/>
            </a:pPr>
            <a:r>
              <a:rPr lang="en-US" sz="2600" dirty="0" smtClean="0">
                <a:ea typeface="ＭＳ Ｐゴシック" pitchFamily="34" charset="-128"/>
              </a:rPr>
              <a:t>the formula of the compound and</a:t>
            </a:r>
          </a:p>
          <a:p>
            <a:pPr marL="1009650" lvl="1" indent="-609600">
              <a:buSzPct val="120000"/>
              <a:buFontTx/>
              <a:buAutoNum type="arabicPeriod"/>
              <a:defRPr/>
            </a:pPr>
            <a:r>
              <a:rPr lang="en-US" sz="2600" dirty="0" smtClean="0">
                <a:ea typeface="ＭＳ Ｐゴシック" pitchFamily="34" charset="-128"/>
              </a:rPr>
              <a:t>the experimental mass analysis of the compound.</a:t>
            </a:r>
          </a:p>
          <a:p>
            <a:pPr marL="347472" indent="-347472">
              <a:buSzPct val="120000"/>
              <a:defRPr/>
            </a:pPr>
            <a:r>
              <a:rPr lang="en-US" sz="3000" dirty="0" smtClean="0">
                <a:ea typeface="ＭＳ Ｐゴシック" pitchFamily="34" charset="-128"/>
              </a:rPr>
              <a:t>The percentages may not always total to 100% due to rounding.</a:t>
            </a:r>
          </a:p>
        </p:txBody>
      </p:sp>
      <p:pic>
        <p:nvPicPr>
          <p:cNvPr id="80900" name="Picture 9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950" y="5110163"/>
            <a:ext cx="7894638" cy="608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0901" name="AutoShape 5"/>
          <p:cNvSpPr>
            <a:spLocks noChangeAspect="1" noChangeArrowheads="1"/>
          </p:cNvSpPr>
          <p:nvPr/>
        </p:nvSpPr>
        <p:spPr bwMode="auto">
          <a:xfrm>
            <a:off x="855663" y="5051425"/>
            <a:ext cx="7415212" cy="72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Title 1"/>
          <p:cNvSpPr>
            <a:spLocks noGrp="1"/>
          </p:cNvSpPr>
          <p:nvPr>
            <p:ph type="title"/>
          </p:nvPr>
        </p:nvSpPr>
        <p:spPr bwMode="auto">
          <a:xfrm>
            <a:off x="0" y="1"/>
            <a:ext cx="9144000" cy="1446550"/>
          </a:xfrm>
          <a:prstGeom prst="rect">
            <a:avLst/>
          </a:prstGeom>
          <a:solidFill>
            <a:srgbClr val="FFFFFF"/>
          </a:solidFill>
          <a:ln>
            <a:miter lim="800000"/>
            <a:headEnd/>
            <a:tailEnd/>
          </a:ln>
        </p:spPr>
        <p:txBody>
          <a:bodyPr wrap="square" lIns="45720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mtClean="0"/>
              <a:t>Conversion Factors from Chemical Formula</a:t>
            </a:r>
          </a:p>
        </p:txBody>
      </p:sp>
      <p:sp>
        <p:nvSpPr>
          <p:cNvPr id="81923" name="Content Placeholder 2"/>
          <p:cNvSpPr>
            <a:spLocks noGrp="1"/>
          </p:cNvSpPr>
          <p:nvPr>
            <p:ph idx="1"/>
          </p:nvPr>
        </p:nvSpPr>
        <p:spPr>
          <a:xfrm>
            <a:off x="365125" y="1141413"/>
            <a:ext cx="8229600" cy="5213350"/>
          </a:xfrm>
        </p:spPr>
        <p:txBody>
          <a:bodyPr/>
          <a:lstStyle/>
          <a:p>
            <a:r>
              <a:rPr lang="en-US" smtClean="0"/>
              <a:t>Chemical formulas contain within them inherent relationships between numbers</a:t>
            </a:r>
            <a:br>
              <a:rPr lang="en-US" smtClean="0"/>
            </a:br>
            <a:r>
              <a:rPr lang="en-US" smtClean="0"/>
              <a:t>of atoms and molecules.</a:t>
            </a:r>
          </a:p>
          <a:p>
            <a:pPr lvl="1"/>
            <a:r>
              <a:rPr lang="en-US" smtClean="0">
                <a:solidFill>
                  <a:srgbClr val="333399"/>
                </a:solidFill>
              </a:rPr>
              <a:t>Or moles of atoms and molecules</a:t>
            </a:r>
          </a:p>
          <a:p>
            <a:pPr lvl="1">
              <a:buFontTx/>
              <a:buNone/>
            </a:pPr>
            <a:endParaRPr lang="en-US" smtClean="0">
              <a:solidFill>
                <a:srgbClr val="333399"/>
              </a:solidFill>
            </a:endParaRPr>
          </a:p>
          <a:p>
            <a:pPr lvl="1">
              <a:buFontTx/>
              <a:buNone/>
            </a:pPr>
            <a:endParaRPr lang="en-US" smtClean="0">
              <a:solidFill>
                <a:srgbClr val="333399"/>
              </a:solidFill>
            </a:endParaRPr>
          </a:p>
          <a:p>
            <a:r>
              <a:rPr lang="en-US" smtClean="0"/>
              <a:t>These relationships can be used to determine the amounts of constituent elements and molecules.</a:t>
            </a:r>
          </a:p>
          <a:p>
            <a:pPr lvl="1"/>
            <a:r>
              <a:rPr lang="en-US" smtClean="0">
                <a:solidFill>
                  <a:srgbClr val="333399"/>
                </a:solidFill>
              </a:rPr>
              <a:t>Like percent composition</a:t>
            </a:r>
          </a:p>
        </p:txBody>
      </p:sp>
      <p:pic>
        <p:nvPicPr>
          <p:cNvPr id="8192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8801" y="3505200"/>
            <a:ext cx="3440113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Title 1"/>
          <p:cNvSpPr>
            <a:spLocks noGrp="1"/>
          </p:cNvSpPr>
          <p:nvPr>
            <p:ph type="title"/>
          </p:nvPr>
        </p:nvSpPr>
        <p:spPr bwMode="auto">
          <a:xfrm>
            <a:off x="0" y="0"/>
            <a:ext cx="9144000" cy="2123658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  <a:miter lim="800000"/>
            <a:headEnd/>
            <a:tailEnd/>
          </a:ln>
        </p:spPr>
        <p:txBody>
          <a:bodyPr wrap="square" lIns="45720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pt-BR" smtClean="0"/>
              <a:t>Determining a Chemical Formula from Experimental Data</a:t>
            </a:r>
            <a:r>
              <a:rPr lang="en-US" smtClean="0"/>
              <a:t/>
            </a:r>
            <a:br>
              <a:rPr lang="en-US" smtClean="0"/>
            </a:br>
            <a:endParaRPr lang="en-US" smtClean="0"/>
          </a:p>
        </p:txBody>
      </p:sp>
      <p:sp>
        <p:nvSpPr>
          <p:cNvPr id="82947" name="Content Placeholder 2"/>
          <p:cNvSpPr>
            <a:spLocks noGrp="1"/>
          </p:cNvSpPr>
          <p:nvPr>
            <p:ph idx="1"/>
          </p:nvPr>
        </p:nvSpPr>
        <p:spPr>
          <a:xfrm>
            <a:off x="228600" y="1066800"/>
            <a:ext cx="8763000" cy="6002338"/>
          </a:xfrm>
        </p:spPr>
        <p:txBody>
          <a:bodyPr/>
          <a:lstStyle/>
          <a:p>
            <a:pPr>
              <a:buFontTx/>
              <a:buNone/>
            </a:pPr>
            <a:r>
              <a:rPr lang="en-US" b="1" smtClean="0"/>
              <a:t>Empirical Formula</a:t>
            </a:r>
          </a:p>
          <a:p>
            <a:r>
              <a:rPr lang="en-US" smtClean="0"/>
              <a:t>Simplest, whole-number ratio of the atoms of elements in a compound</a:t>
            </a:r>
          </a:p>
          <a:p>
            <a:r>
              <a:rPr lang="en-US" smtClean="0"/>
              <a:t>Can be determined from elemental analysis</a:t>
            </a:r>
          </a:p>
          <a:p>
            <a:pPr lvl="1"/>
            <a:r>
              <a:rPr lang="en-US" smtClean="0">
                <a:solidFill>
                  <a:srgbClr val="333399"/>
                </a:solidFill>
              </a:rPr>
              <a:t>Masses of elements formed when a compound is decomposed, or that react together to form a compound</a:t>
            </a:r>
          </a:p>
          <a:p>
            <a:pPr lvl="2"/>
            <a:r>
              <a:rPr lang="en-US" smtClean="0"/>
              <a:t>Combustion analysis</a:t>
            </a:r>
          </a:p>
          <a:p>
            <a:pPr lvl="1"/>
            <a:r>
              <a:rPr lang="en-US" smtClean="0">
                <a:solidFill>
                  <a:srgbClr val="333399"/>
                </a:solidFill>
              </a:rPr>
              <a:t>Percent composition</a:t>
            </a:r>
          </a:p>
          <a:p>
            <a:pPr lvl="2">
              <a:buFontTx/>
              <a:buNone/>
            </a:pPr>
            <a:r>
              <a:rPr lang="en-US" b="1" smtClean="0"/>
              <a:t>	Note</a:t>
            </a:r>
            <a:r>
              <a:rPr lang="en-US" smtClean="0"/>
              <a:t>: An empirical formula represents a ratio of atoms or a ratio of moles of atoms, </a:t>
            </a:r>
            <a:r>
              <a:rPr lang="en-US" i="1" smtClean="0"/>
              <a:t>not a ratio of masses</a:t>
            </a:r>
            <a:r>
              <a:rPr lang="en-US" smtClean="0"/>
              <a:t>. </a:t>
            </a:r>
            <a:endParaRPr lang="en-US" smtClean="0">
              <a:solidFill>
                <a:srgbClr val="333399"/>
              </a:solidFill>
            </a:endParaRPr>
          </a:p>
          <a:p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Title 1"/>
          <p:cNvSpPr>
            <a:spLocks noGrp="1"/>
          </p:cNvSpPr>
          <p:nvPr>
            <p:ph type="title"/>
          </p:nvPr>
        </p:nvSpPr>
        <p:spPr bwMode="auto">
          <a:xfrm>
            <a:off x="0" y="1"/>
            <a:ext cx="9144000" cy="769441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  <a:miter lim="800000"/>
            <a:headEnd/>
            <a:tailEnd/>
          </a:ln>
        </p:spPr>
        <p:txBody>
          <a:bodyPr wrap="square" lIns="45720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mtClean="0"/>
              <a:t>Finding an Empirical Formula</a:t>
            </a:r>
          </a:p>
        </p:txBody>
      </p:sp>
      <p:sp>
        <p:nvSpPr>
          <p:cNvPr id="83971" name="Content Placeholder 2"/>
          <p:cNvSpPr>
            <a:spLocks noGrp="1"/>
          </p:cNvSpPr>
          <p:nvPr>
            <p:ph idx="1"/>
          </p:nvPr>
        </p:nvSpPr>
        <p:spPr>
          <a:xfrm>
            <a:off x="365125" y="1141413"/>
            <a:ext cx="8229600" cy="3871912"/>
          </a:xfrm>
        </p:spPr>
        <p:txBody>
          <a:bodyPr/>
          <a:lstStyle/>
          <a:p>
            <a:pPr marL="458788" indent="-458788">
              <a:lnSpc>
                <a:spcPct val="90000"/>
              </a:lnSpc>
              <a:buFontTx/>
              <a:buNone/>
            </a:pPr>
            <a:r>
              <a:rPr lang="en-US" smtClean="0"/>
              <a:t>1.	Convert the percentages to grams.</a:t>
            </a:r>
          </a:p>
          <a:p>
            <a:pPr marL="1139825" lvl="1" indent="-511175">
              <a:lnSpc>
                <a:spcPct val="90000"/>
              </a:lnSpc>
              <a:buFontTx/>
              <a:buNone/>
            </a:pPr>
            <a:r>
              <a:rPr lang="en-US" smtClean="0">
                <a:solidFill>
                  <a:srgbClr val="333399"/>
                </a:solidFill>
              </a:rPr>
              <a:t>a)	Assume you start with 100 g of the compound.</a:t>
            </a:r>
          </a:p>
          <a:p>
            <a:pPr marL="1139825" lvl="1" indent="-511175">
              <a:lnSpc>
                <a:spcPct val="90000"/>
              </a:lnSpc>
              <a:buFontTx/>
              <a:buNone/>
            </a:pPr>
            <a:r>
              <a:rPr lang="en-US" smtClean="0">
                <a:solidFill>
                  <a:srgbClr val="333399"/>
                </a:solidFill>
              </a:rPr>
              <a:t>b)	Skip if already grams.</a:t>
            </a:r>
          </a:p>
          <a:p>
            <a:pPr marL="458788" indent="-458788">
              <a:lnSpc>
                <a:spcPct val="90000"/>
              </a:lnSpc>
              <a:buFontTx/>
              <a:buNone/>
            </a:pPr>
            <a:r>
              <a:rPr lang="en-US" smtClean="0"/>
              <a:t>2.	Convert grams to moles.</a:t>
            </a:r>
          </a:p>
          <a:p>
            <a:pPr marL="1139825" lvl="1" indent="-511175">
              <a:lnSpc>
                <a:spcPct val="90000"/>
              </a:lnSpc>
              <a:buFontTx/>
              <a:buNone/>
            </a:pPr>
            <a:r>
              <a:rPr lang="en-US" smtClean="0">
                <a:solidFill>
                  <a:srgbClr val="333399"/>
                </a:solidFill>
              </a:rPr>
              <a:t>a)	Use molar mass of each element.</a:t>
            </a:r>
          </a:p>
          <a:p>
            <a:pPr marL="458788" indent="-458788">
              <a:lnSpc>
                <a:spcPct val="90000"/>
              </a:lnSpc>
              <a:buFontTx/>
              <a:buNone/>
            </a:pPr>
            <a:r>
              <a:rPr lang="en-US" smtClean="0"/>
              <a:t>3.	Write a pseudoformula using moles as subscripts.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Title 1"/>
          <p:cNvSpPr>
            <a:spLocks noGrp="1"/>
          </p:cNvSpPr>
          <p:nvPr>
            <p:ph type="title"/>
          </p:nvPr>
        </p:nvSpPr>
        <p:spPr bwMode="auto">
          <a:xfrm>
            <a:off x="0" y="1"/>
            <a:ext cx="9144000" cy="769441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  <a:miter lim="800000"/>
            <a:headEnd/>
            <a:tailEnd/>
          </a:ln>
        </p:spPr>
        <p:txBody>
          <a:bodyPr wrap="square" lIns="45720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mtClean="0"/>
              <a:t>Finding an Empirical Formula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5125" y="1141413"/>
            <a:ext cx="8229600" cy="4278312"/>
          </a:xfrm>
        </p:spPr>
        <p:txBody>
          <a:bodyPr/>
          <a:lstStyle/>
          <a:p>
            <a:pPr marL="458788" indent="-458788">
              <a:lnSpc>
                <a:spcPct val="90000"/>
              </a:lnSpc>
              <a:buFontTx/>
              <a:buNone/>
              <a:defRPr/>
            </a:pPr>
            <a:r>
              <a:rPr lang="en-US" dirty="0" smtClean="0">
                <a:ea typeface="+mn-ea"/>
                <a:cs typeface="+mn-cs"/>
              </a:rPr>
              <a:t>4.	Divide all by smallest number of moles.</a:t>
            </a:r>
          </a:p>
          <a:p>
            <a:pPr marL="1139825" lvl="1" indent="-511175">
              <a:lnSpc>
                <a:spcPct val="90000"/>
              </a:lnSpc>
              <a:buFontTx/>
              <a:buNone/>
              <a:defRPr/>
            </a:pPr>
            <a:r>
              <a:rPr lang="en-US" dirty="0" smtClean="0">
                <a:solidFill>
                  <a:srgbClr val="333399"/>
                </a:solidFill>
                <a:ea typeface="ＭＳ Ｐゴシック" charset="0"/>
              </a:rPr>
              <a:t>a)	If the result is within 0.1 of a whole number, round to the whole number.</a:t>
            </a:r>
          </a:p>
          <a:p>
            <a:pPr marL="458788" indent="-458788">
              <a:lnSpc>
                <a:spcPct val="90000"/>
              </a:lnSpc>
              <a:buFontTx/>
              <a:buNone/>
              <a:defRPr/>
            </a:pPr>
            <a:r>
              <a:rPr lang="en-US" dirty="0" smtClean="0">
                <a:ea typeface="+mn-ea"/>
                <a:cs typeface="+mn-cs"/>
              </a:rPr>
              <a:t>5.	Multiply all mole ratios by a number to make all whole numbers.</a:t>
            </a:r>
          </a:p>
          <a:p>
            <a:pPr marL="1143000" lvl="1" indent="-514350">
              <a:lnSpc>
                <a:spcPct val="90000"/>
              </a:lnSpc>
              <a:buFontTx/>
              <a:buAutoNum type="alphaLcParenR"/>
              <a:defRPr/>
            </a:pPr>
            <a:r>
              <a:rPr lang="en-US" dirty="0" smtClean="0">
                <a:solidFill>
                  <a:srgbClr val="333399"/>
                </a:solidFill>
                <a:ea typeface="ＭＳ Ｐゴシック" charset="0"/>
              </a:rPr>
              <a:t>If ratio .5, multiply all by 2</a:t>
            </a:r>
            <a:r>
              <a:rPr lang="en-US" dirty="0">
                <a:solidFill>
                  <a:srgbClr val="333399"/>
                </a:solidFill>
                <a:ea typeface="ＭＳ Ｐゴシック" charset="0"/>
              </a:rPr>
              <a:t>.</a:t>
            </a:r>
            <a:endParaRPr lang="en-US" dirty="0" smtClean="0">
              <a:solidFill>
                <a:srgbClr val="333399"/>
              </a:solidFill>
              <a:ea typeface="ＭＳ Ｐゴシック" charset="0"/>
            </a:endParaRPr>
          </a:p>
          <a:p>
            <a:pPr marL="1143000" lvl="1" indent="-514350">
              <a:lnSpc>
                <a:spcPct val="90000"/>
              </a:lnSpc>
              <a:buFontTx/>
              <a:buAutoNum type="alphaLcParenR"/>
              <a:defRPr/>
            </a:pPr>
            <a:r>
              <a:rPr lang="en-US" dirty="0" smtClean="0">
                <a:solidFill>
                  <a:srgbClr val="333399"/>
                </a:solidFill>
                <a:ea typeface="ＭＳ Ｐゴシック" charset="0"/>
              </a:rPr>
              <a:t>if ratio .33 or .67, multiply all by 3.</a:t>
            </a:r>
          </a:p>
          <a:p>
            <a:pPr marL="1143000" lvl="1" indent="-514350">
              <a:lnSpc>
                <a:spcPct val="90000"/>
              </a:lnSpc>
              <a:buFontTx/>
              <a:buAutoNum type="alphaLcParenR"/>
              <a:defRPr/>
            </a:pPr>
            <a:r>
              <a:rPr lang="en-US" dirty="0" smtClean="0">
                <a:solidFill>
                  <a:srgbClr val="333399"/>
                </a:solidFill>
                <a:ea typeface="ＭＳ Ｐゴシック" charset="0"/>
              </a:rPr>
              <a:t>If ratio 0.25 or 0.75, multiply all by 4, etc</a:t>
            </a:r>
            <a:r>
              <a:rPr lang="en-US" dirty="0">
                <a:solidFill>
                  <a:srgbClr val="333399"/>
                </a:solidFill>
                <a:ea typeface="ＭＳ Ｐゴシック" charset="0"/>
              </a:rPr>
              <a:t>.</a:t>
            </a:r>
            <a:endParaRPr lang="en-US" dirty="0" smtClean="0">
              <a:solidFill>
                <a:srgbClr val="333399"/>
              </a:solidFill>
              <a:ea typeface="ＭＳ Ｐゴシック" charset="0"/>
            </a:endParaRPr>
          </a:p>
          <a:p>
            <a:pPr marL="1139825" lvl="1" indent="-511175">
              <a:lnSpc>
                <a:spcPct val="90000"/>
              </a:lnSpc>
              <a:buFontTx/>
              <a:buNone/>
              <a:defRPr/>
            </a:pPr>
            <a:r>
              <a:rPr lang="en-US" dirty="0" smtClean="0">
                <a:solidFill>
                  <a:srgbClr val="333399"/>
                </a:solidFill>
                <a:ea typeface="ＭＳ Ｐゴシック" charset="0"/>
              </a:rPr>
              <a:t>d)	Skip if already whole numbers.</a:t>
            </a:r>
            <a:endParaRPr lang="en-US" dirty="0">
              <a:solidFill>
                <a:srgbClr val="333399"/>
              </a:solidFill>
              <a:ea typeface="ＭＳ Ｐゴシック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Title 1"/>
          <p:cNvSpPr>
            <a:spLocks noGrp="1"/>
          </p:cNvSpPr>
          <p:nvPr>
            <p:ph type="title"/>
          </p:nvPr>
        </p:nvSpPr>
        <p:spPr bwMode="auto">
          <a:xfrm>
            <a:off x="0" y="1"/>
            <a:ext cx="9144000" cy="769441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  <a:miter lim="800000"/>
            <a:headEnd/>
            <a:tailEnd/>
          </a:ln>
        </p:spPr>
        <p:txBody>
          <a:bodyPr wrap="square" lIns="45720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pt-BR" smtClean="0"/>
              <a:t>Molecular Formulas for Compounds</a:t>
            </a:r>
            <a:endParaRPr lang="en-US" smtClean="0"/>
          </a:p>
        </p:txBody>
      </p:sp>
      <p:sp>
        <p:nvSpPr>
          <p:cNvPr id="86019" name="Content Placeholder 2"/>
          <p:cNvSpPr>
            <a:spLocks noGrp="1"/>
          </p:cNvSpPr>
          <p:nvPr>
            <p:ph idx="1"/>
          </p:nvPr>
        </p:nvSpPr>
        <p:spPr>
          <a:xfrm>
            <a:off x="381000" y="1295400"/>
            <a:ext cx="8229600" cy="3983038"/>
          </a:xfrm>
        </p:spPr>
        <p:txBody>
          <a:bodyPr/>
          <a:lstStyle/>
          <a:p>
            <a:pPr marL="346075" indent="-346075">
              <a:buSzPct val="120000"/>
            </a:pPr>
            <a:r>
              <a:rPr lang="en-US" smtClean="0"/>
              <a:t>The molecular formula is a multiple of the empirical formula.</a:t>
            </a:r>
          </a:p>
          <a:p>
            <a:pPr marL="346075" indent="-346075">
              <a:buSzPct val="120000"/>
            </a:pPr>
            <a:r>
              <a:rPr lang="en-US" smtClean="0"/>
              <a:t>To determine the molecular formula you need to know the empirical formula and the molar mass of the compound.</a:t>
            </a:r>
          </a:p>
          <a:p>
            <a:pPr marL="1060450" lvl="1" indent="-660400">
              <a:buSzPct val="120000"/>
              <a:buFontTx/>
              <a:buNone/>
            </a:pPr>
            <a:endParaRPr lang="en-US" sz="1600" smtClean="0"/>
          </a:p>
          <a:p>
            <a:pPr marL="1060450" lvl="1" indent="-660400" algn="ctr">
              <a:buSzPct val="120000"/>
              <a:buFontTx/>
              <a:buNone/>
            </a:pPr>
            <a:r>
              <a:rPr lang="en-US" smtClean="0">
                <a:solidFill>
                  <a:srgbClr val="333399"/>
                </a:solidFill>
              </a:rPr>
              <a:t>Molecular formula = (empirical formula)</a:t>
            </a:r>
            <a:r>
              <a:rPr lang="en-US" b="1" i="1" smtClean="0">
                <a:solidFill>
                  <a:srgbClr val="333399"/>
                </a:solidFill>
              </a:rPr>
              <a:t>n</a:t>
            </a:r>
            <a:r>
              <a:rPr lang="en-US" smtClean="0">
                <a:solidFill>
                  <a:srgbClr val="333399"/>
                </a:solidFill>
              </a:rPr>
              <a:t>,</a:t>
            </a:r>
          </a:p>
          <a:p>
            <a:pPr marL="1060450" lvl="1" indent="-660400" algn="ctr">
              <a:buSzPct val="120000"/>
              <a:buFontTx/>
              <a:buNone/>
            </a:pPr>
            <a:r>
              <a:rPr lang="en-US" i="1" smtClean="0">
                <a:solidFill>
                  <a:srgbClr val="333399"/>
                </a:solidFill>
              </a:rPr>
              <a:t>where </a:t>
            </a:r>
            <a:r>
              <a:rPr lang="en-US" b="1" i="1" smtClean="0">
                <a:solidFill>
                  <a:srgbClr val="333399"/>
                </a:solidFill>
              </a:rPr>
              <a:t>n</a:t>
            </a:r>
            <a:r>
              <a:rPr lang="en-US" i="1" smtClean="0">
                <a:solidFill>
                  <a:srgbClr val="333399"/>
                </a:solidFill>
              </a:rPr>
              <a:t> is a positive integer.</a:t>
            </a:r>
          </a:p>
        </p:txBody>
      </p:sp>
      <p:sp>
        <p:nvSpPr>
          <p:cNvPr id="86020" name="Rectangle 2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6021" name="Rectangle 3"/>
          <p:cNvSpPr>
            <a:spLocks noChangeArrowheads="1"/>
          </p:cNvSpPr>
          <p:nvPr/>
        </p:nvSpPr>
        <p:spPr bwMode="auto">
          <a:xfrm>
            <a:off x="1" y="58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Title 1"/>
          <p:cNvSpPr>
            <a:spLocks noGrp="1"/>
          </p:cNvSpPr>
          <p:nvPr>
            <p:ph type="title"/>
          </p:nvPr>
        </p:nvSpPr>
        <p:spPr bwMode="auto">
          <a:xfrm>
            <a:off x="0" y="1"/>
            <a:ext cx="9144000" cy="769441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  <a:miter lim="800000"/>
            <a:headEnd/>
            <a:tailEnd/>
          </a:ln>
        </p:spPr>
        <p:txBody>
          <a:bodyPr wrap="square" lIns="45720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pt-BR" smtClean="0"/>
              <a:t>Molecular Formulas for Compounds</a:t>
            </a:r>
            <a:endParaRPr lang="en-US" smtClean="0"/>
          </a:p>
        </p:txBody>
      </p:sp>
      <p:sp>
        <p:nvSpPr>
          <p:cNvPr id="87043" name="Content Placeholder 2"/>
          <p:cNvSpPr>
            <a:spLocks noGrp="1"/>
          </p:cNvSpPr>
          <p:nvPr>
            <p:ph idx="1"/>
          </p:nvPr>
        </p:nvSpPr>
        <p:spPr>
          <a:xfrm>
            <a:off x="365126" y="1141413"/>
            <a:ext cx="8550275" cy="2062162"/>
          </a:xfrm>
        </p:spPr>
        <p:txBody>
          <a:bodyPr/>
          <a:lstStyle/>
          <a:p>
            <a:r>
              <a:rPr lang="en-US" smtClean="0"/>
              <a:t>The molar mass is a whole-number multiple of the </a:t>
            </a:r>
            <a:r>
              <a:rPr lang="en-US" b="1" smtClean="0"/>
              <a:t>empirical formula molar mass</a:t>
            </a:r>
            <a:r>
              <a:rPr lang="en-US" smtClean="0"/>
              <a:t>, the sum of the masses of all the atoms in the empirical formula:</a:t>
            </a:r>
          </a:p>
        </p:txBody>
      </p:sp>
      <p:sp>
        <p:nvSpPr>
          <p:cNvPr id="87044" name="Rectangle 2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7045" name="Rectangle 3"/>
          <p:cNvSpPr>
            <a:spLocks noChangeArrowheads="1"/>
          </p:cNvSpPr>
          <p:nvPr/>
        </p:nvSpPr>
        <p:spPr bwMode="auto">
          <a:xfrm>
            <a:off x="1" y="1963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7046" name="Text Box 9"/>
          <p:cNvSpPr txBox="1">
            <a:spLocks noChangeArrowheads="1"/>
          </p:cNvSpPr>
          <p:nvPr/>
        </p:nvSpPr>
        <p:spPr bwMode="auto">
          <a:xfrm>
            <a:off x="2362200" y="3962400"/>
            <a:ext cx="47160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i="1"/>
              <a:t>n</a:t>
            </a:r>
            <a:r>
              <a:rPr lang="en-US"/>
              <a:t> =</a:t>
            </a:r>
            <a:endParaRPr lang="en-US" i="1"/>
          </a:p>
        </p:txBody>
      </p:sp>
      <p:sp>
        <p:nvSpPr>
          <p:cNvPr id="87047" name="Text Box 10"/>
          <p:cNvSpPr txBox="1">
            <a:spLocks noChangeArrowheads="1"/>
          </p:cNvSpPr>
          <p:nvPr/>
        </p:nvSpPr>
        <p:spPr bwMode="auto">
          <a:xfrm>
            <a:off x="2971801" y="3810002"/>
            <a:ext cx="297190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	molar mass</a:t>
            </a:r>
          </a:p>
          <a:p>
            <a:r>
              <a:rPr lang="en-US"/>
              <a:t>empirical formula molar mass</a:t>
            </a:r>
          </a:p>
        </p:txBody>
      </p:sp>
      <p:sp>
        <p:nvSpPr>
          <p:cNvPr id="87048" name="Line 11"/>
          <p:cNvSpPr>
            <a:spLocks noChangeShapeType="1"/>
          </p:cNvSpPr>
          <p:nvPr/>
        </p:nvSpPr>
        <p:spPr bwMode="auto">
          <a:xfrm>
            <a:off x="3048000" y="4191000"/>
            <a:ext cx="3657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 bwMode="auto">
          <a:xfrm>
            <a:off x="0" y="1"/>
            <a:ext cx="9144000" cy="769441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  <a:miter lim="800000"/>
            <a:headEnd/>
            <a:tailEnd/>
          </a:ln>
        </p:spPr>
        <p:txBody>
          <a:bodyPr wrap="square" lIns="45720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eaLnBrk="1" hangingPunct="1"/>
            <a:r>
              <a:rPr lang="en-US" smtClean="0"/>
              <a:t>Ionic Bonds</a:t>
            </a:r>
          </a:p>
        </p:txBody>
      </p:sp>
      <p:pic>
        <p:nvPicPr>
          <p:cNvPr id="23555" name="Picture 2"/>
          <p:cNvPicPr>
            <a:picLocks noChangeAspect="1"/>
          </p:cNvPicPr>
          <p:nvPr/>
        </p:nvPicPr>
        <p:blipFill>
          <a:blip r:embed="rId3" cstate="print"/>
          <a:srcRect b="2779"/>
          <a:stretch>
            <a:fillRect/>
          </a:stretch>
        </p:blipFill>
        <p:spPr bwMode="auto">
          <a:xfrm>
            <a:off x="1387475" y="588965"/>
            <a:ext cx="6389688" cy="598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Title 1"/>
          <p:cNvSpPr>
            <a:spLocks noGrp="1"/>
          </p:cNvSpPr>
          <p:nvPr>
            <p:ph type="title"/>
          </p:nvPr>
        </p:nvSpPr>
        <p:spPr bwMode="auto">
          <a:xfrm>
            <a:off x="0" y="1"/>
            <a:ext cx="9144000" cy="769441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  <a:miter lim="800000"/>
            <a:headEnd/>
            <a:tailEnd/>
          </a:ln>
        </p:spPr>
        <p:txBody>
          <a:bodyPr wrap="square" lIns="45720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mtClean="0"/>
              <a:t>Combustion Analysis</a:t>
            </a:r>
          </a:p>
        </p:txBody>
      </p:sp>
      <p:sp>
        <p:nvSpPr>
          <p:cNvPr id="88067" name="Content Placeholder 2"/>
          <p:cNvSpPr>
            <a:spLocks noGrp="1"/>
          </p:cNvSpPr>
          <p:nvPr>
            <p:ph idx="1"/>
          </p:nvPr>
        </p:nvSpPr>
        <p:spPr>
          <a:xfrm>
            <a:off x="304800" y="609602"/>
            <a:ext cx="8839200" cy="6500813"/>
          </a:xfrm>
        </p:spPr>
        <p:txBody>
          <a:bodyPr/>
          <a:lstStyle/>
          <a:p>
            <a:pPr>
              <a:lnSpc>
                <a:spcPct val="95000"/>
              </a:lnSpc>
            </a:pPr>
            <a:r>
              <a:rPr lang="en-US" sz="2800" smtClean="0"/>
              <a:t>A common technique for analyzing compounds is to burn a known mass of compound and weigh the amounts of product made.</a:t>
            </a:r>
          </a:p>
          <a:p>
            <a:pPr lvl="1">
              <a:lnSpc>
                <a:spcPct val="95000"/>
              </a:lnSpc>
            </a:pPr>
            <a:r>
              <a:rPr lang="en-US" sz="2400" smtClean="0">
                <a:solidFill>
                  <a:srgbClr val="333399"/>
                </a:solidFill>
              </a:rPr>
              <a:t>This is generally used for organic compounds containing C, H, O.</a:t>
            </a:r>
          </a:p>
          <a:p>
            <a:pPr>
              <a:lnSpc>
                <a:spcPct val="95000"/>
              </a:lnSpc>
            </a:pPr>
            <a:r>
              <a:rPr lang="en-US" sz="2800" smtClean="0"/>
              <a:t>By knowing the mass of the product and composition of constituent element in the product, the original amount of constituent element can be determined.</a:t>
            </a:r>
          </a:p>
          <a:p>
            <a:pPr lvl="1">
              <a:lnSpc>
                <a:spcPct val="95000"/>
              </a:lnSpc>
            </a:pPr>
            <a:r>
              <a:rPr lang="en-US" sz="2400" smtClean="0">
                <a:solidFill>
                  <a:srgbClr val="333399"/>
                </a:solidFill>
              </a:rPr>
              <a:t>All the original C forms CO</a:t>
            </a:r>
            <a:r>
              <a:rPr lang="en-US" sz="2400" baseline="-25000" smtClean="0">
                <a:solidFill>
                  <a:srgbClr val="333399"/>
                </a:solidFill>
              </a:rPr>
              <a:t>2</a:t>
            </a:r>
            <a:r>
              <a:rPr lang="en-US" sz="2400" smtClean="0">
                <a:solidFill>
                  <a:srgbClr val="333399"/>
                </a:solidFill>
              </a:rPr>
              <a:t>, the original H forms H</a:t>
            </a:r>
            <a:r>
              <a:rPr lang="en-US" sz="2400" baseline="-25000" smtClean="0">
                <a:solidFill>
                  <a:srgbClr val="333399"/>
                </a:solidFill>
              </a:rPr>
              <a:t>2</a:t>
            </a:r>
            <a:r>
              <a:rPr lang="en-US" sz="2400" smtClean="0">
                <a:solidFill>
                  <a:srgbClr val="333399"/>
                </a:solidFill>
              </a:rPr>
              <a:t>O, and the original mass of O is found by subtraction.</a:t>
            </a:r>
          </a:p>
          <a:p>
            <a:pPr>
              <a:lnSpc>
                <a:spcPct val="95000"/>
              </a:lnSpc>
            </a:pPr>
            <a:r>
              <a:rPr lang="en-US" sz="2800" smtClean="0"/>
              <a:t>Once the masses of all the constituent elements in the original compound have been determined, the empirical formula can be found.</a:t>
            </a:r>
          </a:p>
          <a:p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Title 1"/>
          <p:cNvSpPr>
            <a:spLocks noGrp="1"/>
          </p:cNvSpPr>
          <p:nvPr>
            <p:ph type="title"/>
          </p:nvPr>
        </p:nvSpPr>
        <p:spPr bwMode="auto">
          <a:xfrm>
            <a:off x="0" y="1"/>
            <a:ext cx="9144000" cy="769441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  <a:miter lim="800000"/>
            <a:headEnd/>
            <a:tailEnd/>
          </a:ln>
        </p:spPr>
        <p:txBody>
          <a:bodyPr wrap="square" lIns="45720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mtClean="0"/>
              <a:t>Combustion Analysis</a:t>
            </a:r>
          </a:p>
        </p:txBody>
      </p:sp>
      <p:pic>
        <p:nvPicPr>
          <p:cNvPr id="89091" name="Picture 2"/>
          <p:cNvPicPr>
            <a:picLocks noChangeAspect="1"/>
          </p:cNvPicPr>
          <p:nvPr/>
        </p:nvPicPr>
        <p:blipFill>
          <a:blip r:embed="rId3" cstate="print"/>
          <a:srcRect b="3951"/>
          <a:stretch>
            <a:fillRect/>
          </a:stretch>
        </p:blipFill>
        <p:spPr bwMode="auto">
          <a:xfrm>
            <a:off x="304800" y="1992313"/>
            <a:ext cx="8534400" cy="3630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Title 1"/>
          <p:cNvSpPr>
            <a:spLocks noGrp="1"/>
          </p:cNvSpPr>
          <p:nvPr>
            <p:ph type="title"/>
          </p:nvPr>
        </p:nvSpPr>
        <p:spPr bwMode="auto">
          <a:xfrm>
            <a:off x="0" y="1"/>
            <a:ext cx="9144000" cy="769441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  <a:miter lim="800000"/>
            <a:headEnd/>
            <a:tailEnd/>
          </a:ln>
        </p:spPr>
        <p:txBody>
          <a:bodyPr wrap="square" lIns="45720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mtClean="0"/>
              <a:t>Chemical Reactions</a:t>
            </a:r>
          </a:p>
        </p:txBody>
      </p:sp>
      <p:sp>
        <p:nvSpPr>
          <p:cNvPr id="90115" name="Content Placeholder 2"/>
          <p:cNvSpPr>
            <a:spLocks noGrp="1"/>
          </p:cNvSpPr>
          <p:nvPr>
            <p:ph idx="1"/>
          </p:nvPr>
        </p:nvSpPr>
        <p:spPr>
          <a:xfrm>
            <a:off x="365125" y="1141415"/>
            <a:ext cx="8415338" cy="3170237"/>
          </a:xfrm>
        </p:spPr>
        <p:txBody>
          <a:bodyPr/>
          <a:lstStyle/>
          <a:p>
            <a:r>
              <a:rPr lang="en-US" smtClean="0"/>
              <a:t>Reactions involve chemical changes in matter resulting in new substances.</a:t>
            </a:r>
          </a:p>
          <a:p>
            <a:r>
              <a:rPr lang="en-US" smtClean="0"/>
              <a:t>Reactions involve rearrangement and exchange of atoms to produce new molecules.</a:t>
            </a:r>
          </a:p>
          <a:p>
            <a:pPr lvl="1"/>
            <a:r>
              <a:rPr lang="en-US" smtClean="0">
                <a:solidFill>
                  <a:srgbClr val="333399"/>
                </a:solidFill>
              </a:rPr>
              <a:t>Elements are not transmuted during a reaction.</a:t>
            </a:r>
          </a:p>
        </p:txBody>
      </p:sp>
      <p:sp>
        <p:nvSpPr>
          <p:cNvPr id="90116" name="Rectangle 4"/>
          <p:cNvSpPr>
            <a:spLocks noChangeArrowheads="1"/>
          </p:cNvSpPr>
          <p:nvPr/>
        </p:nvSpPr>
        <p:spPr bwMode="auto">
          <a:xfrm>
            <a:off x="762000" y="4648200"/>
            <a:ext cx="71628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200" b="1">
                <a:solidFill>
                  <a:schemeClr val="tx2"/>
                </a:solidFill>
                <a:cs typeface="Arial" charset="0"/>
              </a:rPr>
              <a:t>Reactants    </a:t>
            </a:r>
            <a:r>
              <a:rPr lang="en-US" sz="3200" b="1">
                <a:solidFill>
                  <a:schemeClr val="tx2"/>
                </a:solidFill>
                <a:cs typeface="Arial" charset="0"/>
                <a:sym typeface="Symbol" pitchFamily="18" charset="2"/>
              </a:rPr>
              <a:t></a:t>
            </a:r>
            <a:r>
              <a:rPr lang="en-US" sz="3200" b="1">
                <a:solidFill>
                  <a:schemeClr val="tx2"/>
                </a:solidFill>
                <a:cs typeface="Arial" charset="0"/>
              </a:rPr>
              <a:t>      Products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Title 1"/>
          <p:cNvSpPr>
            <a:spLocks noGrp="1"/>
          </p:cNvSpPr>
          <p:nvPr>
            <p:ph type="title"/>
          </p:nvPr>
        </p:nvSpPr>
        <p:spPr bwMode="auto">
          <a:xfrm>
            <a:off x="0" y="1"/>
            <a:ext cx="9144000" cy="769441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  <a:miter lim="800000"/>
            <a:headEnd/>
            <a:tailEnd/>
          </a:ln>
        </p:spPr>
        <p:txBody>
          <a:bodyPr wrap="square" lIns="45720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mtClean="0"/>
              <a:t>Chemical Equations</a:t>
            </a:r>
          </a:p>
        </p:txBody>
      </p:sp>
      <p:sp>
        <p:nvSpPr>
          <p:cNvPr id="91139" name="Content Placeholder 2"/>
          <p:cNvSpPr>
            <a:spLocks noGrp="1"/>
          </p:cNvSpPr>
          <p:nvPr>
            <p:ph idx="1"/>
          </p:nvPr>
        </p:nvSpPr>
        <p:spPr>
          <a:xfrm>
            <a:off x="365125" y="1141413"/>
            <a:ext cx="8343900" cy="5127625"/>
          </a:xfrm>
        </p:spPr>
        <p:txBody>
          <a:bodyPr/>
          <a:lstStyle/>
          <a:p>
            <a:r>
              <a:rPr lang="en-US" smtClean="0"/>
              <a:t>Shorthand way of describing a reaction</a:t>
            </a:r>
          </a:p>
          <a:p>
            <a:r>
              <a:rPr lang="en-US" smtClean="0"/>
              <a:t>Provide information about the reaction</a:t>
            </a:r>
          </a:p>
          <a:p>
            <a:pPr lvl="1"/>
            <a:r>
              <a:rPr lang="en-US" smtClean="0">
                <a:solidFill>
                  <a:srgbClr val="333399"/>
                </a:solidFill>
              </a:rPr>
              <a:t>Formulas of reactants and products</a:t>
            </a:r>
          </a:p>
          <a:p>
            <a:pPr lvl="1"/>
            <a:r>
              <a:rPr lang="en-US" smtClean="0">
                <a:solidFill>
                  <a:srgbClr val="333399"/>
                </a:solidFill>
              </a:rPr>
              <a:t>States of reactants and products</a:t>
            </a:r>
          </a:p>
          <a:p>
            <a:pPr lvl="1"/>
            <a:r>
              <a:rPr lang="en-US" smtClean="0">
                <a:solidFill>
                  <a:srgbClr val="333399"/>
                </a:solidFill>
              </a:rPr>
              <a:t>Relative numbers of reactant and product molecules that are required</a:t>
            </a:r>
          </a:p>
          <a:p>
            <a:pPr lvl="1"/>
            <a:r>
              <a:rPr lang="en-US" smtClean="0">
                <a:solidFill>
                  <a:srgbClr val="333399"/>
                </a:solidFill>
              </a:rPr>
              <a:t>Can be used to determine weights of reactants used and products that can be made</a:t>
            </a:r>
          </a:p>
          <a:p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2" name="Picture 3"/>
          <p:cNvPicPr>
            <a:picLocks noChangeAspect="1"/>
          </p:cNvPicPr>
          <p:nvPr/>
        </p:nvPicPr>
        <p:blipFill>
          <a:blip r:embed="rId3" cstate="print"/>
          <a:srcRect b="2779"/>
          <a:stretch>
            <a:fillRect/>
          </a:stretch>
        </p:blipFill>
        <p:spPr bwMode="auto">
          <a:xfrm>
            <a:off x="1441451" y="136525"/>
            <a:ext cx="6261100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Title 1"/>
          <p:cNvSpPr>
            <a:spLocks noGrp="1"/>
          </p:cNvSpPr>
          <p:nvPr>
            <p:ph type="title"/>
          </p:nvPr>
        </p:nvSpPr>
        <p:spPr bwMode="auto">
          <a:xfrm>
            <a:off x="0" y="1"/>
            <a:ext cx="9144000" cy="769441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  <a:miter lim="800000"/>
            <a:headEnd/>
            <a:tailEnd/>
          </a:ln>
        </p:spPr>
        <p:txBody>
          <a:bodyPr wrap="square" lIns="45720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mtClean="0"/>
              <a:t>Combustion of Methane</a:t>
            </a:r>
          </a:p>
        </p:txBody>
      </p:sp>
      <p:sp>
        <p:nvSpPr>
          <p:cNvPr id="93187" name="Content Placeholder 2"/>
          <p:cNvSpPr>
            <a:spLocks noGrp="1"/>
          </p:cNvSpPr>
          <p:nvPr>
            <p:ph idx="1"/>
          </p:nvPr>
        </p:nvSpPr>
        <p:spPr>
          <a:xfrm>
            <a:off x="381000" y="914400"/>
            <a:ext cx="8229600" cy="28321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smtClean="0"/>
              <a:t>Methane gas burns to produce carbon dioxide gas and gaseous water.</a:t>
            </a:r>
          </a:p>
          <a:p>
            <a:pPr lvl="1">
              <a:lnSpc>
                <a:spcPct val="90000"/>
              </a:lnSpc>
            </a:pPr>
            <a:r>
              <a:rPr lang="en-US" sz="2400" smtClean="0">
                <a:solidFill>
                  <a:srgbClr val="333399"/>
                </a:solidFill>
              </a:rPr>
              <a:t>Whenever something burns it combines with O</a:t>
            </a:r>
            <a:r>
              <a:rPr lang="en-US" sz="2400" baseline="-25000" smtClean="0">
                <a:solidFill>
                  <a:srgbClr val="333399"/>
                </a:solidFill>
              </a:rPr>
              <a:t>2</a:t>
            </a:r>
            <a:r>
              <a:rPr lang="en-US" sz="2400" smtClean="0">
                <a:solidFill>
                  <a:srgbClr val="333399"/>
                </a:solidFill>
              </a:rPr>
              <a:t>(</a:t>
            </a:r>
            <a:r>
              <a:rPr lang="en-US" sz="2400" i="1" smtClean="0">
                <a:solidFill>
                  <a:srgbClr val="333399"/>
                </a:solidFill>
              </a:rPr>
              <a:t>g</a:t>
            </a:r>
            <a:r>
              <a:rPr lang="en-US" sz="2400" smtClean="0">
                <a:solidFill>
                  <a:srgbClr val="333399"/>
                </a:solidFill>
              </a:rPr>
              <a:t>)</a:t>
            </a:r>
            <a:r>
              <a:rPr lang="en-US" sz="2400" smtClean="0"/>
              <a:t>.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en-US" sz="2800" smtClean="0"/>
              <a:t>CH</a:t>
            </a:r>
            <a:r>
              <a:rPr lang="en-US" sz="2800" baseline="-25000" smtClean="0"/>
              <a:t>4</a:t>
            </a:r>
            <a:r>
              <a:rPr lang="en-US" sz="2800" smtClean="0"/>
              <a:t>(</a:t>
            </a:r>
            <a:r>
              <a:rPr lang="en-US" sz="2800" i="1" smtClean="0"/>
              <a:t>g</a:t>
            </a:r>
            <a:r>
              <a:rPr lang="en-US" sz="2800" smtClean="0"/>
              <a:t>) + O</a:t>
            </a:r>
            <a:r>
              <a:rPr lang="en-US" sz="2800" baseline="-25000" smtClean="0"/>
              <a:t>2</a:t>
            </a:r>
            <a:r>
              <a:rPr lang="en-US" sz="2800" smtClean="0"/>
              <a:t>(</a:t>
            </a:r>
            <a:r>
              <a:rPr lang="en-US" sz="2800" i="1" smtClean="0"/>
              <a:t>g</a:t>
            </a:r>
            <a:r>
              <a:rPr lang="en-US" sz="2800" smtClean="0"/>
              <a:t>) </a:t>
            </a:r>
            <a:r>
              <a:rPr lang="en-US" sz="2800" smtClean="0">
                <a:latin typeface="Symbol" pitchFamily="18" charset="2"/>
              </a:rPr>
              <a:t>®</a:t>
            </a:r>
            <a:r>
              <a:rPr lang="en-US" sz="2800" smtClean="0"/>
              <a:t>  CO</a:t>
            </a:r>
            <a:r>
              <a:rPr lang="en-US" sz="2800" baseline="-25000" smtClean="0"/>
              <a:t>2</a:t>
            </a:r>
            <a:r>
              <a:rPr lang="en-US" sz="2800" smtClean="0"/>
              <a:t>(</a:t>
            </a:r>
            <a:r>
              <a:rPr lang="en-US" sz="2800" i="1" smtClean="0"/>
              <a:t>g</a:t>
            </a:r>
            <a:r>
              <a:rPr lang="en-US" sz="2800" smtClean="0"/>
              <a:t>) + H</a:t>
            </a:r>
            <a:r>
              <a:rPr lang="en-US" sz="2800" baseline="-25000" smtClean="0"/>
              <a:t>2</a:t>
            </a:r>
            <a:r>
              <a:rPr lang="en-US" sz="2800" smtClean="0"/>
              <a:t>O(</a:t>
            </a:r>
            <a:r>
              <a:rPr lang="en-US" sz="2800" i="1" smtClean="0"/>
              <a:t>g</a:t>
            </a:r>
            <a:r>
              <a:rPr lang="en-US" sz="2800" smtClean="0"/>
              <a:t>)</a:t>
            </a:r>
          </a:p>
          <a:p>
            <a:r>
              <a:rPr lang="en-US" smtClean="0"/>
              <a:t>If you look closely, you should immediately spot a problem.</a:t>
            </a:r>
          </a:p>
        </p:txBody>
      </p:sp>
      <p:pic>
        <p:nvPicPr>
          <p:cNvPr id="93188" name="Picture 1"/>
          <p:cNvPicPr>
            <a:picLocks noChangeAspect="1"/>
          </p:cNvPicPr>
          <p:nvPr/>
        </p:nvPicPr>
        <p:blipFill>
          <a:blip r:embed="rId3" cstate="print"/>
          <a:srcRect b="7431"/>
          <a:stretch>
            <a:fillRect/>
          </a:stretch>
        </p:blipFill>
        <p:spPr bwMode="auto">
          <a:xfrm>
            <a:off x="1184275" y="3940177"/>
            <a:ext cx="6815138" cy="178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Title 1"/>
          <p:cNvSpPr>
            <a:spLocks noGrp="1"/>
          </p:cNvSpPr>
          <p:nvPr>
            <p:ph type="title"/>
          </p:nvPr>
        </p:nvSpPr>
        <p:spPr bwMode="auto">
          <a:xfrm>
            <a:off x="0" y="1"/>
            <a:ext cx="9144000" cy="769441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  <a:miter lim="800000"/>
            <a:headEnd/>
            <a:tailEnd/>
          </a:ln>
        </p:spPr>
        <p:txBody>
          <a:bodyPr wrap="square" lIns="45720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mtClean="0"/>
              <a:t>Combustion of Methane</a:t>
            </a:r>
          </a:p>
        </p:txBody>
      </p:sp>
      <p:sp>
        <p:nvSpPr>
          <p:cNvPr id="94211" name="Content Placeholder 2"/>
          <p:cNvSpPr>
            <a:spLocks noGrp="1"/>
          </p:cNvSpPr>
          <p:nvPr>
            <p:ph idx="1"/>
          </p:nvPr>
        </p:nvSpPr>
        <p:spPr>
          <a:xfrm>
            <a:off x="365125" y="1141415"/>
            <a:ext cx="8229600" cy="4918075"/>
          </a:xfrm>
        </p:spPr>
        <p:txBody>
          <a:bodyPr/>
          <a:lstStyle/>
          <a:p>
            <a:r>
              <a:rPr lang="en-US" smtClean="0"/>
              <a:t>Notice also that the left side has four hydrogen atoms while the right side has only two.</a:t>
            </a:r>
          </a:p>
          <a:p>
            <a:pPr>
              <a:buFontTx/>
              <a:buNone/>
            </a:pPr>
            <a:endParaRPr lang="en-US" smtClean="0"/>
          </a:p>
          <a:p>
            <a:endParaRPr lang="en-US" smtClean="0"/>
          </a:p>
          <a:p>
            <a:endParaRPr lang="en-US" smtClean="0"/>
          </a:p>
          <a:p>
            <a:r>
              <a:rPr lang="en-US" smtClean="0"/>
              <a:t>To correct these problems, we must </a:t>
            </a:r>
            <a:r>
              <a:rPr lang="en-US" b="1" smtClean="0"/>
              <a:t>balance</a:t>
            </a:r>
            <a:r>
              <a:rPr lang="en-US" smtClean="0"/>
              <a:t> the equation by changing the coefficients, not the subscripts.</a:t>
            </a:r>
          </a:p>
        </p:txBody>
      </p:sp>
      <p:pic>
        <p:nvPicPr>
          <p:cNvPr id="94212" name="Picture 1"/>
          <p:cNvPicPr>
            <a:picLocks noChangeAspect="1"/>
          </p:cNvPicPr>
          <p:nvPr/>
        </p:nvPicPr>
        <p:blipFill>
          <a:blip r:embed="rId3" cstate="print"/>
          <a:srcRect b="8865"/>
          <a:stretch>
            <a:fillRect/>
          </a:stretch>
        </p:blipFill>
        <p:spPr bwMode="auto">
          <a:xfrm>
            <a:off x="1174750" y="2841627"/>
            <a:ext cx="6827838" cy="152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Title 1"/>
          <p:cNvSpPr>
            <a:spLocks noGrp="1"/>
          </p:cNvSpPr>
          <p:nvPr>
            <p:ph type="title"/>
          </p:nvPr>
        </p:nvSpPr>
        <p:spPr bwMode="auto">
          <a:xfrm>
            <a:off x="0" y="1"/>
            <a:ext cx="9144000" cy="769441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  <a:miter lim="800000"/>
            <a:headEnd/>
            <a:tailEnd/>
          </a:ln>
        </p:spPr>
        <p:txBody>
          <a:bodyPr wrap="square" lIns="45720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mtClean="0"/>
              <a:t>Combustion of Methane, Balanced</a:t>
            </a:r>
          </a:p>
        </p:txBody>
      </p:sp>
      <p:sp>
        <p:nvSpPr>
          <p:cNvPr id="95235" name="Content Placeholder 2"/>
          <p:cNvSpPr>
            <a:spLocks noGrp="1"/>
          </p:cNvSpPr>
          <p:nvPr>
            <p:ph idx="1"/>
          </p:nvPr>
        </p:nvSpPr>
        <p:spPr>
          <a:xfrm>
            <a:off x="365125" y="914400"/>
            <a:ext cx="8229600" cy="2921000"/>
          </a:xfrm>
        </p:spPr>
        <p:txBody>
          <a:bodyPr/>
          <a:lstStyle/>
          <a:p>
            <a:r>
              <a:rPr lang="en-US" smtClean="0"/>
              <a:t>To show the reaction obeys the Law of Conservation of Mass the equation must be </a:t>
            </a:r>
            <a:r>
              <a:rPr lang="en-US" b="1" smtClean="0"/>
              <a:t>balanced</a:t>
            </a:r>
            <a:r>
              <a:rPr lang="en-US" smtClean="0"/>
              <a:t>.</a:t>
            </a:r>
          </a:p>
          <a:p>
            <a:pPr lvl="1"/>
            <a:r>
              <a:rPr lang="en-US" smtClean="0">
                <a:solidFill>
                  <a:srgbClr val="333399"/>
                </a:solidFill>
              </a:rPr>
              <a:t>We adjust the numbers of molecules so there are equal numbers of atoms of each element on both sides of the arrow.</a:t>
            </a:r>
          </a:p>
        </p:txBody>
      </p:sp>
      <p:grpSp>
        <p:nvGrpSpPr>
          <p:cNvPr id="2" name="Group 72"/>
          <p:cNvGrpSpPr>
            <a:grpSpLocks/>
          </p:cNvGrpSpPr>
          <p:nvPr/>
        </p:nvGrpSpPr>
        <p:grpSpPr bwMode="auto">
          <a:xfrm>
            <a:off x="1066800" y="6065839"/>
            <a:ext cx="5518151" cy="381000"/>
            <a:chOff x="423" y="3111"/>
            <a:chExt cx="3476" cy="240"/>
          </a:xfrm>
        </p:grpSpPr>
        <p:sp>
          <p:nvSpPr>
            <p:cNvPr id="95238" name="Rectangle 73"/>
            <p:cNvSpPr>
              <a:spLocks noChangeArrowheads="1"/>
            </p:cNvSpPr>
            <p:nvPr/>
          </p:nvSpPr>
          <p:spPr bwMode="auto">
            <a:xfrm>
              <a:off x="423" y="3111"/>
              <a:ext cx="1115" cy="23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r>
                <a:rPr lang="en-US" b="1">
                  <a:cs typeface="Arial" charset="0"/>
                </a:rPr>
                <a:t>1 C  +  4 H  +  4 O</a:t>
              </a:r>
            </a:p>
          </p:txBody>
        </p:sp>
        <p:sp>
          <p:nvSpPr>
            <p:cNvPr id="95239" name="Rectangle 74"/>
            <p:cNvSpPr>
              <a:spLocks noChangeArrowheads="1"/>
            </p:cNvSpPr>
            <p:nvPr/>
          </p:nvSpPr>
          <p:spPr bwMode="auto">
            <a:xfrm>
              <a:off x="2784" y="3120"/>
              <a:ext cx="1115" cy="23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r>
                <a:rPr lang="en-US" b="1">
                  <a:cs typeface="Arial" charset="0"/>
                </a:rPr>
                <a:t>1 C  +  4 H  +  4 O</a:t>
              </a:r>
            </a:p>
          </p:txBody>
        </p:sp>
        <p:sp>
          <p:nvSpPr>
            <p:cNvPr id="9" name="Line 75"/>
            <p:cNvSpPr>
              <a:spLocks noChangeShapeType="1"/>
            </p:cNvSpPr>
            <p:nvPr/>
          </p:nvSpPr>
          <p:spPr bwMode="auto">
            <a:xfrm>
              <a:off x="2112" y="3264"/>
              <a:ext cx="62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  <a:extLst/>
          </p:spPr>
          <p:txBody>
            <a:bodyPr/>
            <a:lstStyle/>
            <a:p>
              <a:pPr>
                <a:defRPr/>
              </a:pPr>
              <a:endParaRPr lang="en-US">
                <a:latin typeface="Times" charset="0"/>
                <a:ea typeface="ＭＳ Ｐゴシック" charset="0"/>
              </a:endParaRPr>
            </a:p>
          </p:txBody>
        </p:sp>
      </p:grpSp>
      <p:pic>
        <p:nvPicPr>
          <p:cNvPr id="95237" name="Picture 1"/>
          <p:cNvPicPr>
            <a:picLocks noChangeAspect="1"/>
          </p:cNvPicPr>
          <p:nvPr/>
        </p:nvPicPr>
        <p:blipFill>
          <a:blip r:embed="rId3" cstate="print"/>
          <a:srcRect b="5389"/>
          <a:stretch>
            <a:fillRect/>
          </a:stretch>
        </p:blipFill>
        <p:spPr bwMode="auto">
          <a:xfrm>
            <a:off x="1435101" y="3895727"/>
            <a:ext cx="5605463" cy="2144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Title 1"/>
          <p:cNvSpPr>
            <a:spLocks noGrp="1"/>
          </p:cNvSpPr>
          <p:nvPr>
            <p:ph type="title"/>
          </p:nvPr>
        </p:nvSpPr>
        <p:spPr bwMode="auto">
          <a:xfrm>
            <a:off x="0" y="1"/>
            <a:ext cx="9144000" cy="769441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  <a:miter lim="800000"/>
            <a:headEnd/>
            <a:tailEnd/>
          </a:ln>
        </p:spPr>
        <p:txBody>
          <a:bodyPr wrap="square" lIns="45720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mtClean="0"/>
              <a:t>Organic Compounds</a:t>
            </a:r>
          </a:p>
        </p:txBody>
      </p:sp>
      <p:sp>
        <p:nvSpPr>
          <p:cNvPr id="96259" name="Content Placeholder 2"/>
          <p:cNvSpPr>
            <a:spLocks noGrp="1"/>
          </p:cNvSpPr>
          <p:nvPr>
            <p:ph idx="1"/>
          </p:nvPr>
        </p:nvSpPr>
        <p:spPr>
          <a:xfrm>
            <a:off x="381001" y="990600"/>
            <a:ext cx="8577263" cy="4819650"/>
          </a:xfrm>
        </p:spPr>
        <p:txBody>
          <a:bodyPr/>
          <a:lstStyle/>
          <a:p>
            <a:r>
              <a:rPr lang="en-US" smtClean="0"/>
              <a:t>Early chemists divided compounds into two types: organic and inorganic. </a:t>
            </a:r>
          </a:p>
          <a:p>
            <a:r>
              <a:rPr lang="en-US" smtClean="0"/>
              <a:t>Compounds from living things were called organic; compounds from the nonliving environment were called inorganic.</a:t>
            </a:r>
          </a:p>
          <a:p>
            <a:r>
              <a:rPr lang="en-US" smtClean="0"/>
              <a:t>Organic compounds are easily decomposed and could not be made in the lab.</a:t>
            </a:r>
          </a:p>
          <a:p>
            <a:r>
              <a:rPr lang="en-US" smtClean="0"/>
              <a:t>Inorganic compounds are very difficult to decompose, but are able to be synthesized.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Title 1"/>
          <p:cNvSpPr>
            <a:spLocks noGrp="1"/>
          </p:cNvSpPr>
          <p:nvPr>
            <p:ph type="title"/>
          </p:nvPr>
        </p:nvSpPr>
        <p:spPr bwMode="auto">
          <a:xfrm>
            <a:off x="0" y="1"/>
            <a:ext cx="9144000" cy="769441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  <a:miter lim="800000"/>
            <a:headEnd/>
            <a:tailEnd/>
          </a:ln>
        </p:spPr>
        <p:txBody>
          <a:bodyPr wrap="square" lIns="45720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mtClean="0"/>
              <a:t>Modern Organic Compounds</a:t>
            </a:r>
          </a:p>
        </p:txBody>
      </p:sp>
      <p:sp>
        <p:nvSpPr>
          <p:cNvPr id="97283" name="Content Placeholder 2"/>
          <p:cNvSpPr>
            <a:spLocks noGrp="1"/>
          </p:cNvSpPr>
          <p:nvPr>
            <p:ph idx="1"/>
          </p:nvPr>
        </p:nvSpPr>
        <p:spPr>
          <a:xfrm>
            <a:off x="381000" y="762000"/>
            <a:ext cx="8345488" cy="4229100"/>
          </a:xfrm>
        </p:spPr>
        <p:txBody>
          <a:bodyPr/>
          <a:lstStyle/>
          <a:p>
            <a:r>
              <a:rPr lang="en-US" smtClean="0"/>
              <a:t>Today organic compounds are commonly made in the lab and we find them all around us.</a:t>
            </a:r>
          </a:p>
          <a:p>
            <a:r>
              <a:rPr lang="en-US" smtClean="0"/>
              <a:t>Organic compounds are mainly made of C and H, sometimes with O, N, P, S, and trace amounts of other elements</a:t>
            </a:r>
          </a:p>
          <a:p>
            <a:r>
              <a:rPr lang="en-US" smtClean="0"/>
              <a:t>The main element that is the focus of organic chemistry is </a:t>
            </a:r>
            <a:r>
              <a:rPr lang="en-US" b="1" smtClean="0">
                <a:solidFill>
                  <a:srgbClr val="333399"/>
                </a:solidFill>
              </a:rPr>
              <a:t>carbon</a:t>
            </a:r>
            <a:r>
              <a:rPr lang="en-US" smtClean="0"/>
              <a:t>.</a:t>
            </a:r>
          </a:p>
        </p:txBody>
      </p:sp>
      <p:pic>
        <p:nvPicPr>
          <p:cNvPr id="97284" name="Picture 1"/>
          <p:cNvPicPr>
            <a:picLocks noChangeAspect="1"/>
          </p:cNvPicPr>
          <p:nvPr/>
        </p:nvPicPr>
        <p:blipFill>
          <a:blip r:embed="rId3" cstate="print"/>
          <a:srcRect b="3473"/>
          <a:stretch>
            <a:fillRect/>
          </a:stretch>
        </p:blipFill>
        <p:spPr bwMode="auto">
          <a:xfrm>
            <a:off x="3059114" y="5006977"/>
            <a:ext cx="2746375" cy="163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 bwMode="auto">
          <a:xfrm>
            <a:off x="0" y="1"/>
            <a:ext cx="9144000" cy="769441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  <a:miter lim="800000"/>
            <a:headEnd/>
            <a:tailEnd/>
          </a:ln>
        </p:spPr>
        <p:txBody>
          <a:bodyPr wrap="square" lIns="45720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eaLnBrk="1" hangingPunct="1"/>
            <a:r>
              <a:rPr lang="en-US" smtClean="0"/>
              <a:t>Covalent Bonds</a:t>
            </a:r>
          </a:p>
        </p:txBody>
      </p:sp>
      <p:sp>
        <p:nvSpPr>
          <p:cNvPr id="24579" name="Content Placeholder 2"/>
          <p:cNvSpPr>
            <a:spLocks noGrp="1"/>
          </p:cNvSpPr>
          <p:nvPr>
            <p:ph idx="1"/>
          </p:nvPr>
        </p:nvSpPr>
        <p:spPr>
          <a:xfrm>
            <a:off x="381000" y="914400"/>
            <a:ext cx="8229600" cy="5575300"/>
          </a:xfrm>
        </p:spPr>
        <p:txBody>
          <a:bodyPr/>
          <a:lstStyle/>
          <a:p>
            <a:r>
              <a:rPr lang="en-US" b="1" i="1" smtClean="0">
                <a:solidFill>
                  <a:srgbClr val="333399"/>
                </a:solidFill>
              </a:rPr>
              <a:t>Covalent bonds</a:t>
            </a:r>
            <a:r>
              <a:rPr lang="en-US" smtClean="0"/>
              <a:t>—which occur between two or more nonmetals—involve the </a:t>
            </a:r>
            <a:r>
              <a:rPr lang="en-US" i="1" smtClean="0"/>
              <a:t>sharing</a:t>
            </a:r>
            <a:r>
              <a:rPr lang="en-US" smtClean="0"/>
              <a:t> of electrons between two atoms.</a:t>
            </a:r>
          </a:p>
          <a:p>
            <a:pPr>
              <a:buFontTx/>
              <a:buNone/>
            </a:pPr>
            <a:endParaRPr lang="en-US" sz="1000" smtClean="0"/>
          </a:p>
          <a:p>
            <a:pPr lvl="2"/>
            <a:r>
              <a:rPr lang="en-US" smtClean="0"/>
              <a:t>When a nonmetal bonds with another nonmetal, neither atom transfers its electron to the other. </a:t>
            </a:r>
            <a:r>
              <a:rPr lang="en-US" smtClean="0">
                <a:solidFill>
                  <a:srgbClr val="333399"/>
                </a:solidFill>
              </a:rPr>
              <a:t>Instead the bonding atoms </a:t>
            </a:r>
            <a:r>
              <a:rPr lang="en-US" i="1" smtClean="0">
                <a:solidFill>
                  <a:srgbClr val="333399"/>
                </a:solidFill>
              </a:rPr>
              <a:t>share</a:t>
            </a:r>
            <a:r>
              <a:rPr lang="en-US" smtClean="0">
                <a:solidFill>
                  <a:srgbClr val="333399"/>
                </a:solidFill>
              </a:rPr>
              <a:t> some of their electrons</a:t>
            </a:r>
            <a:r>
              <a:rPr lang="en-US" smtClean="0"/>
              <a:t>.</a:t>
            </a:r>
          </a:p>
          <a:p>
            <a:pPr>
              <a:buFontTx/>
              <a:buNone/>
            </a:pPr>
            <a:endParaRPr lang="en-US" sz="1000" smtClean="0"/>
          </a:p>
          <a:p>
            <a:r>
              <a:rPr lang="en-US" smtClean="0"/>
              <a:t>The covalently bound atoms compose a </a:t>
            </a:r>
            <a:r>
              <a:rPr lang="en-US" i="1" smtClean="0"/>
              <a:t>molecule</a:t>
            </a:r>
            <a:r>
              <a:rPr lang="en-US" smtClean="0"/>
              <a:t>. </a:t>
            </a:r>
          </a:p>
          <a:p>
            <a:pPr lvl="1"/>
            <a:r>
              <a:rPr lang="en-US" smtClean="0"/>
              <a:t>Hence, we call covalently bonded compounds </a:t>
            </a:r>
            <a:r>
              <a:rPr lang="en-US" b="1" smtClean="0"/>
              <a:t>molecular compounds</a:t>
            </a:r>
            <a:r>
              <a:rPr lang="en-US" smtClean="0"/>
              <a:t>.  </a:t>
            </a:r>
            <a:r>
              <a:rPr lang="en-US" b="1" smtClean="0"/>
              <a:t>  </a:t>
            </a:r>
            <a:endParaRPr lang="en-US" smtClean="0"/>
          </a:p>
          <a:p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Title 1"/>
          <p:cNvSpPr>
            <a:spLocks noGrp="1"/>
          </p:cNvSpPr>
          <p:nvPr>
            <p:ph type="title"/>
          </p:nvPr>
        </p:nvSpPr>
        <p:spPr bwMode="auto">
          <a:xfrm>
            <a:off x="0" y="1"/>
            <a:ext cx="9144000" cy="769441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  <a:miter lim="800000"/>
            <a:headEnd/>
            <a:tailEnd/>
          </a:ln>
        </p:spPr>
        <p:txBody>
          <a:bodyPr wrap="square" lIns="45720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mtClean="0"/>
              <a:t>Carbon Bonding</a:t>
            </a:r>
          </a:p>
        </p:txBody>
      </p:sp>
      <p:sp>
        <p:nvSpPr>
          <p:cNvPr id="98307" name="Content Placeholder 2"/>
          <p:cNvSpPr>
            <a:spLocks noGrp="1"/>
          </p:cNvSpPr>
          <p:nvPr>
            <p:ph idx="1"/>
          </p:nvPr>
        </p:nvSpPr>
        <p:spPr>
          <a:xfrm>
            <a:off x="381001" y="685800"/>
            <a:ext cx="8540750" cy="5632450"/>
          </a:xfrm>
        </p:spPr>
        <p:txBody>
          <a:bodyPr/>
          <a:lstStyle/>
          <a:p>
            <a:r>
              <a:rPr lang="en-US" smtClean="0"/>
              <a:t>Carbon atoms bond almost exclusively covalently.</a:t>
            </a:r>
          </a:p>
          <a:p>
            <a:pPr lvl="1"/>
            <a:r>
              <a:rPr lang="en-US" smtClean="0">
                <a:solidFill>
                  <a:srgbClr val="333399"/>
                </a:solidFill>
              </a:rPr>
              <a:t>Compounds with ionic bonding C are generally inorganic.</a:t>
            </a:r>
          </a:p>
          <a:p>
            <a:r>
              <a:rPr lang="en-US" smtClean="0"/>
              <a:t>When C bonds, it forms four covalent bonds:</a:t>
            </a:r>
          </a:p>
          <a:p>
            <a:pPr lvl="1"/>
            <a:r>
              <a:rPr lang="en-US" smtClean="0">
                <a:solidFill>
                  <a:srgbClr val="333399"/>
                </a:solidFill>
              </a:rPr>
              <a:t>4 single bonds, 2 double bonds, 1 triple + 1 single, etc</a:t>
            </a:r>
            <a:r>
              <a:rPr lang="en-US" smtClean="0"/>
              <a:t>.</a:t>
            </a:r>
          </a:p>
          <a:p>
            <a:r>
              <a:rPr lang="en-US" smtClean="0"/>
              <a:t>Carbon is unique in that it can form limitless chains of C atoms, both straight and branched, and rings of C atoms.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Title 1"/>
          <p:cNvSpPr>
            <a:spLocks noGrp="1"/>
          </p:cNvSpPr>
          <p:nvPr>
            <p:ph type="title"/>
          </p:nvPr>
        </p:nvSpPr>
        <p:spPr bwMode="auto">
          <a:xfrm>
            <a:off x="0" y="1"/>
            <a:ext cx="9144000" cy="769441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  <a:miter lim="800000"/>
            <a:headEnd/>
            <a:tailEnd/>
          </a:ln>
        </p:spPr>
        <p:txBody>
          <a:bodyPr wrap="square" lIns="45720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mtClean="0"/>
              <a:t>Carbon Bonding</a:t>
            </a:r>
          </a:p>
        </p:txBody>
      </p:sp>
      <p:pic>
        <p:nvPicPr>
          <p:cNvPr id="99331" name="Picture 2"/>
          <p:cNvPicPr>
            <a:picLocks noChangeAspect="1"/>
          </p:cNvPicPr>
          <p:nvPr/>
        </p:nvPicPr>
        <p:blipFill>
          <a:blip r:embed="rId3" cstate="print"/>
          <a:srcRect b="6837"/>
          <a:stretch>
            <a:fillRect/>
          </a:stretch>
        </p:blipFill>
        <p:spPr bwMode="auto">
          <a:xfrm>
            <a:off x="304800" y="895350"/>
            <a:ext cx="8534400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9332" name="Picture 3"/>
          <p:cNvPicPr>
            <a:picLocks noChangeAspect="1"/>
          </p:cNvPicPr>
          <p:nvPr/>
        </p:nvPicPr>
        <p:blipFill>
          <a:blip r:embed="rId4" cstate="print"/>
          <a:srcRect b="8913"/>
          <a:stretch>
            <a:fillRect/>
          </a:stretch>
        </p:blipFill>
        <p:spPr bwMode="auto">
          <a:xfrm>
            <a:off x="304800" y="4311650"/>
            <a:ext cx="8534400" cy="183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Title 1"/>
          <p:cNvSpPr>
            <a:spLocks noGrp="1"/>
          </p:cNvSpPr>
          <p:nvPr>
            <p:ph type="title"/>
          </p:nvPr>
        </p:nvSpPr>
        <p:spPr bwMode="auto">
          <a:xfrm>
            <a:off x="0" y="1"/>
            <a:ext cx="9144000" cy="769441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  <a:miter lim="800000"/>
            <a:headEnd/>
            <a:tailEnd/>
          </a:ln>
        </p:spPr>
        <p:txBody>
          <a:bodyPr wrap="square" lIns="45720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mtClean="0"/>
              <a:t>Hydrocarbons</a:t>
            </a:r>
          </a:p>
        </p:txBody>
      </p:sp>
      <p:sp>
        <p:nvSpPr>
          <p:cNvPr id="100355" name="Content Placeholder 2"/>
          <p:cNvSpPr>
            <a:spLocks noGrp="1"/>
          </p:cNvSpPr>
          <p:nvPr>
            <p:ph idx="1"/>
          </p:nvPr>
        </p:nvSpPr>
        <p:spPr>
          <a:xfrm>
            <a:off x="381001" y="762000"/>
            <a:ext cx="8550275" cy="1570038"/>
          </a:xfrm>
        </p:spPr>
        <p:txBody>
          <a:bodyPr/>
          <a:lstStyle/>
          <a:p>
            <a:r>
              <a:rPr lang="en-US" smtClean="0"/>
              <a:t>Organic compounds can be categorizing into types: hydrocarbons and functionalized hydrocarbons.</a:t>
            </a:r>
          </a:p>
        </p:txBody>
      </p:sp>
      <p:pic>
        <p:nvPicPr>
          <p:cNvPr id="100356" name="Picture 1"/>
          <p:cNvPicPr>
            <a:picLocks noChangeAspect="1"/>
          </p:cNvPicPr>
          <p:nvPr/>
        </p:nvPicPr>
        <p:blipFill>
          <a:blip r:embed="rId3" cstate="print"/>
          <a:srcRect b="4196"/>
          <a:stretch>
            <a:fillRect/>
          </a:stretch>
        </p:blipFill>
        <p:spPr bwMode="auto">
          <a:xfrm>
            <a:off x="304800" y="2432052"/>
            <a:ext cx="8534400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9" name="Title 1"/>
          <p:cNvSpPr>
            <a:spLocks noGrp="1"/>
          </p:cNvSpPr>
          <p:nvPr>
            <p:ph type="title"/>
          </p:nvPr>
        </p:nvSpPr>
        <p:spPr bwMode="auto">
          <a:xfrm>
            <a:off x="0" y="1"/>
            <a:ext cx="9144000" cy="769441"/>
          </a:xfrm>
          <a:solidFill>
            <a:srgbClr val="FFFFFF"/>
          </a:solidFill>
          <a:ln>
            <a:solidFill>
              <a:srgbClr val="FFFFFF"/>
            </a:solidFill>
            <a:miter lim="800000"/>
            <a:headEnd/>
            <a:tailEnd/>
          </a:ln>
        </p:spPr>
        <p:txBody>
          <a:bodyPr wrap="square" lIns="45720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mtClean="0"/>
              <a:t>Hydrocarbons</a:t>
            </a:r>
          </a:p>
        </p:txBody>
      </p:sp>
      <p:sp>
        <p:nvSpPr>
          <p:cNvPr id="101378" name="Content Placeholder 2"/>
          <p:cNvSpPr>
            <a:spLocks noGrp="1"/>
          </p:cNvSpPr>
          <p:nvPr>
            <p:ph sz="half" idx="1"/>
          </p:nvPr>
        </p:nvSpPr>
        <p:spPr>
          <a:xfrm>
            <a:off x="365125" y="1141413"/>
            <a:ext cx="4038600" cy="5041900"/>
          </a:xfrm>
        </p:spPr>
        <p:txBody>
          <a:bodyPr/>
          <a:lstStyle/>
          <a:p>
            <a:r>
              <a:rPr lang="en-US" b="1" smtClean="0"/>
              <a:t>Hydrocarbons</a:t>
            </a:r>
            <a:r>
              <a:rPr lang="en-US" smtClean="0"/>
              <a:t> are organic compounds that contain only carbon and hydrogen. </a:t>
            </a:r>
          </a:p>
          <a:p>
            <a:r>
              <a:rPr lang="en-US" smtClean="0"/>
              <a:t>Hydrocarbons compose common fuels such as </a:t>
            </a:r>
          </a:p>
          <a:p>
            <a:pPr lvl="1"/>
            <a:r>
              <a:rPr lang="en-US" smtClean="0"/>
              <a:t>oil, </a:t>
            </a:r>
          </a:p>
          <a:p>
            <a:pPr lvl="1"/>
            <a:r>
              <a:rPr lang="en-US" smtClean="0"/>
              <a:t>gasoline, </a:t>
            </a:r>
          </a:p>
          <a:p>
            <a:pPr lvl="1"/>
            <a:r>
              <a:rPr lang="en-US" smtClean="0"/>
              <a:t>liquid propane gas,</a:t>
            </a:r>
          </a:p>
          <a:p>
            <a:pPr lvl="1"/>
            <a:r>
              <a:rPr lang="en-US" smtClean="0"/>
              <a:t>and natural gas.</a:t>
            </a:r>
          </a:p>
        </p:txBody>
      </p:sp>
      <p:pic>
        <p:nvPicPr>
          <p:cNvPr id="101380" name="Picture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59289" y="1273175"/>
            <a:ext cx="4346575" cy="285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4" name="Title 1"/>
          <p:cNvSpPr>
            <a:spLocks noGrp="1"/>
          </p:cNvSpPr>
          <p:nvPr>
            <p:ph type="title"/>
          </p:nvPr>
        </p:nvSpPr>
        <p:spPr bwMode="auto">
          <a:xfrm>
            <a:off x="0" y="1"/>
            <a:ext cx="9144000" cy="769441"/>
          </a:xfrm>
          <a:solidFill>
            <a:srgbClr val="FFFFFF"/>
          </a:solidFill>
          <a:ln>
            <a:solidFill>
              <a:srgbClr val="FFFFFF"/>
            </a:solidFill>
            <a:miter lim="800000"/>
            <a:headEnd/>
            <a:tailEnd/>
          </a:ln>
        </p:spPr>
        <p:txBody>
          <a:bodyPr wrap="square" lIns="45720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mtClean="0"/>
              <a:t>Naming of Hydrocarbons</a:t>
            </a:r>
          </a:p>
        </p:txBody>
      </p:sp>
      <p:sp>
        <p:nvSpPr>
          <p:cNvPr id="102402" name="Content Placeholder 2"/>
          <p:cNvSpPr>
            <a:spLocks noGrp="1"/>
          </p:cNvSpPr>
          <p:nvPr>
            <p:ph sz="half" idx="1"/>
          </p:nvPr>
        </p:nvSpPr>
        <p:spPr>
          <a:xfrm>
            <a:off x="152400" y="762000"/>
            <a:ext cx="4648200" cy="5472113"/>
          </a:xfrm>
        </p:spPr>
        <p:txBody>
          <a:bodyPr/>
          <a:lstStyle/>
          <a:p>
            <a:r>
              <a:rPr lang="en-US" smtClean="0"/>
              <a:t>Hydrocarbons containing only single bonds are called </a:t>
            </a:r>
            <a:r>
              <a:rPr lang="en-US" b="1" smtClean="0">
                <a:solidFill>
                  <a:srgbClr val="333399"/>
                </a:solidFill>
              </a:rPr>
              <a:t>alkanes</a:t>
            </a:r>
            <a:r>
              <a:rPr lang="en-US" smtClean="0"/>
              <a:t>, </a:t>
            </a:r>
          </a:p>
          <a:p>
            <a:r>
              <a:rPr lang="en-US" smtClean="0"/>
              <a:t>while those containing double or triple bonds are </a:t>
            </a:r>
            <a:r>
              <a:rPr lang="en-US" b="1" smtClean="0">
                <a:solidFill>
                  <a:srgbClr val="333399"/>
                </a:solidFill>
              </a:rPr>
              <a:t>alkenes</a:t>
            </a:r>
            <a:r>
              <a:rPr lang="en-US" smtClean="0"/>
              <a:t> and </a:t>
            </a:r>
            <a:r>
              <a:rPr lang="en-US" b="1" smtClean="0">
                <a:solidFill>
                  <a:srgbClr val="333399"/>
                </a:solidFill>
              </a:rPr>
              <a:t>alkynes</a:t>
            </a:r>
            <a:r>
              <a:rPr lang="en-US" smtClean="0"/>
              <a:t>, respectively.</a:t>
            </a:r>
          </a:p>
          <a:p>
            <a:r>
              <a:rPr lang="en-US" smtClean="0"/>
              <a:t>Hydrocarbons consist of a base name and a suffix. </a:t>
            </a:r>
          </a:p>
          <a:p>
            <a:pPr lvl="1"/>
            <a:r>
              <a:rPr lang="en-US" smtClean="0">
                <a:solidFill>
                  <a:srgbClr val="333399"/>
                </a:solidFill>
              </a:rPr>
              <a:t>alkane (-</a:t>
            </a:r>
            <a:r>
              <a:rPr lang="en-US" i="1" smtClean="0">
                <a:solidFill>
                  <a:srgbClr val="333399"/>
                </a:solidFill>
              </a:rPr>
              <a:t>ane</a:t>
            </a:r>
            <a:r>
              <a:rPr lang="en-US" smtClean="0">
                <a:solidFill>
                  <a:srgbClr val="333399"/>
                </a:solidFill>
              </a:rPr>
              <a:t>) </a:t>
            </a:r>
          </a:p>
          <a:p>
            <a:pPr lvl="1"/>
            <a:r>
              <a:rPr lang="en-US" smtClean="0">
                <a:solidFill>
                  <a:srgbClr val="333399"/>
                </a:solidFill>
              </a:rPr>
              <a:t>alkene (-</a:t>
            </a:r>
            <a:r>
              <a:rPr lang="en-US" i="1" smtClean="0">
                <a:solidFill>
                  <a:srgbClr val="333399"/>
                </a:solidFill>
              </a:rPr>
              <a:t>ene</a:t>
            </a:r>
            <a:r>
              <a:rPr lang="en-US" smtClean="0">
                <a:solidFill>
                  <a:srgbClr val="333399"/>
                </a:solidFill>
              </a:rPr>
              <a:t>) </a:t>
            </a:r>
          </a:p>
          <a:p>
            <a:pPr lvl="1"/>
            <a:r>
              <a:rPr lang="en-US" smtClean="0">
                <a:solidFill>
                  <a:srgbClr val="333399"/>
                </a:solidFill>
              </a:rPr>
              <a:t>alkyne (-</a:t>
            </a:r>
            <a:r>
              <a:rPr lang="en-US" i="1" smtClean="0">
                <a:solidFill>
                  <a:srgbClr val="333399"/>
                </a:solidFill>
              </a:rPr>
              <a:t>yne</a:t>
            </a:r>
            <a:r>
              <a:rPr lang="en-US" smtClean="0">
                <a:solidFill>
                  <a:srgbClr val="333399"/>
                </a:solidFill>
              </a:rPr>
              <a:t>)</a:t>
            </a:r>
          </a:p>
        </p:txBody>
      </p:sp>
      <p:sp>
        <p:nvSpPr>
          <p:cNvPr id="102403" name="Content Placeholder 3"/>
          <p:cNvSpPr>
            <a:spLocks noGrp="1"/>
          </p:cNvSpPr>
          <p:nvPr>
            <p:ph sz="half" idx="2"/>
          </p:nvPr>
        </p:nvSpPr>
        <p:spPr>
          <a:xfrm>
            <a:off x="4876800" y="762002"/>
            <a:ext cx="4038600" cy="3990975"/>
          </a:xfrm>
        </p:spPr>
        <p:txBody>
          <a:bodyPr/>
          <a:lstStyle/>
          <a:p>
            <a:r>
              <a:rPr lang="en-US" smtClean="0"/>
              <a:t>The base names for a number of hydrocarbons are listed here:</a:t>
            </a:r>
          </a:p>
          <a:p>
            <a:pPr lvl="1"/>
            <a:r>
              <a:rPr lang="en-US" smtClean="0">
                <a:solidFill>
                  <a:srgbClr val="333399"/>
                </a:solidFill>
              </a:rPr>
              <a:t>1 meth	2 eth</a:t>
            </a:r>
          </a:p>
          <a:p>
            <a:pPr lvl="1"/>
            <a:r>
              <a:rPr lang="en-US" smtClean="0">
                <a:solidFill>
                  <a:srgbClr val="333399"/>
                </a:solidFill>
              </a:rPr>
              <a:t>3 prop 	4 but </a:t>
            </a:r>
          </a:p>
          <a:p>
            <a:pPr lvl="1"/>
            <a:r>
              <a:rPr lang="de-DE" smtClean="0">
                <a:solidFill>
                  <a:srgbClr val="333399"/>
                </a:solidFill>
              </a:rPr>
              <a:t>5 pent 	6 hex </a:t>
            </a:r>
            <a:endParaRPr lang="en-US" smtClean="0">
              <a:solidFill>
                <a:srgbClr val="333399"/>
              </a:solidFill>
            </a:endParaRPr>
          </a:p>
          <a:p>
            <a:pPr lvl="1"/>
            <a:r>
              <a:rPr lang="de-DE" smtClean="0">
                <a:solidFill>
                  <a:srgbClr val="333399"/>
                </a:solidFill>
              </a:rPr>
              <a:t>7 hept 	8 oct </a:t>
            </a:r>
            <a:endParaRPr lang="en-US" smtClean="0">
              <a:solidFill>
                <a:srgbClr val="333399"/>
              </a:solidFill>
            </a:endParaRPr>
          </a:p>
          <a:p>
            <a:pPr lvl="1"/>
            <a:r>
              <a:rPr lang="de-DE" smtClean="0">
                <a:solidFill>
                  <a:srgbClr val="333399"/>
                </a:solidFill>
              </a:rPr>
              <a:t>9 non 	10 dec</a:t>
            </a:r>
            <a:endParaRPr lang="en-US" smtClean="0">
              <a:solidFill>
                <a:srgbClr val="333399"/>
              </a:solidFill>
            </a:endParaRPr>
          </a:p>
        </p:txBody>
      </p:sp>
      <p:sp>
        <p:nvSpPr>
          <p:cNvPr id="102405" name="Rectangle 8"/>
          <p:cNvSpPr>
            <a:spLocks noChangeArrowheads="1"/>
          </p:cNvSpPr>
          <p:nvPr/>
        </p:nvSpPr>
        <p:spPr bwMode="auto">
          <a:xfrm>
            <a:off x="5257800" y="4953000"/>
            <a:ext cx="1295400" cy="838200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200"/>
              <a:t>Base name</a:t>
            </a:r>
          </a:p>
          <a:p>
            <a:pPr algn="ctr"/>
            <a:r>
              <a:rPr lang="en-US" sz="1200"/>
              <a:t>determined by</a:t>
            </a:r>
          </a:p>
          <a:p>
            <a:pPr algn="ctr"/>
            <a:r>
              <a:rPr lang="en-US" sz="1200"/>
              <a:t>number of C atoms</a:t>
            </a:r>
          </a:p>
        </p:txBody>
      </p:sp>
      <p:sp>
        <p:nvSpPr>
          <p:cNvPr id="102406" name="Rectangle 10"/>
          <p:cNvSpPr>
            <a:spLocks noChangeArrowheads="1"/>
          </p:cNvSpPr>
          <p:nvPr/>
        </p:nvSpPr>
        <p:spPr bwMode="auto">
          <a:xfrm>
            <a:off x="6781800" y="4953000"/>
            <a:ext cx="1295400" cy="838200"/>
          </a:xfrm>
          <a:prstGeom prst="rect">
            <a:avLst/>
          </a:prstGeom>
          <a:solidFill>
            <a:srgbClr val="FF99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200"/>
              <a:t>Suffix </a:t>
            </a:r>
          </a:p>
          <a:p>
            <a:pPr algn="ctr"/>
            <a:r>
              <a:rPr lang="en-US" sz="1200"/>
              <a:t>determined by</a:t>
            </a:r>
          </a:p>
          <a:p>
            <a:pPr algn="ctr"/>
            <a:r>
              <a:rPr lang="en-US" sz="1200"/>
              <a:t>presence of </a:t>
            </a:r>
          </a:p>
          <a:p>
            <a:pPr algn="ctr"/>
            <a:r>
              <a:rPr lang="en-US" sz="1200"/>
              <a:t>multiple bonds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Title 1"/>
          <p:cNvSpPr>
            <a:spLocks noGrp="1"/>
          </p:cNvSpPr>
          <p:nvPr>
            <p:ph type="title"/>
          </p:nvPr>
        </p:nvSpPr>
        <p:spPr bwMode="auto">
          <a:xfrm>
            <a:off x="0" y="1"/>
            <a:ext cx="9144000" cy="769441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  <a:miter lim="800000"/>
            <a:headEnd/>
            <a:tailEnd/>
          </a:ln>
        </p:spPr>
        <p:txBody>
          <a:bodyPr wrap="square" lIns="45720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mtClean="0"/>
              <a:t>Common Hydrocarbons</a:t>
            </a:r>
          </a:p>
        </p:txBody>
      </p:sp>
      <p:pic>
        <p:nvPicPr>
          <p:cNvPr id="103427" name="Picture 2"/>
          <p:cNvPicPr>
            <a:picLocks noChangeAspect="1"/>
          </p:cNvPicPr>
          <p:nvPr/>
        </p:nvPicPr>
        <p:blipFill>
          <a:blip r:embed="rId3" cstate="print"/>
          <a:srcRect b="2084"/>
          <a:stretch>
            <a:fillRect/>
          </a:stretch>
        </p:blipFill>
        <p:spPr bwMode="auto">
          <a:xfrm>
            <a:off x="1306514" y="665163"/>
            <a:ext cx="6604000" cy="587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Title 1"/>
          <p:cNvSpPr>
            <a:spLocks noGrp="1"/>
          </p:cNvSpPr>
          <p:nvPr>
            <p:ph type="title"/>
          </p:nvPr>
        </p:nvSpPr>
        <p:spPr bwMode="auto">
          <a:xfrm>
            <a:off x="0" y="1"/>
            <a:ext cx="9144000" cy="769441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  <a:miter lim="800000"/>
            <a:headEnd/>
            <a:tailEnd/>
          </a:ln>
        </p:spPr>
        <p:txBody>
          <a:bodyPr wrap="square" lIns="45720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mtClean="0"/>
              <a:t>Functionalized Hydrocarbons</a:t>
            </a:r>
          </a:p>
        </p:txBody>
      </p:sp>
      <p:sp>
        <p:nvSpPr>
          <p:cNvPr id="104451" name="Content Placeholder 2"/>
          <p:cNvSpPr>
            <a:spLocks noGrp="1"/>
          </p:cNvSpPr>
          <p:nvPr>
            <p:ph idx="1"/>
          </p:nvPr>
        </p:nvSpPr>
        <p:spPr>
          <a:xfrm>
            <a:off x="365125" y="1141413"/>
            <a:ext cx="8229600" cy="4094162"/>
          </a:xfrm>
        </p:spPr>
        <p:txBody>
          <a:bodyPr/>
          <a:lstStyle/>
          <a:p>
            <a:r>
              <a:rPr lang="en-US" smtClean="0"/>
              <a:t>The term </a:t>
            </a:r>
            <a:r>
              <a:rPr lang="en-US" b="1" i="1" smtClean="0">
                <a:solidFill>
                  <a:srgbClr val="333399"/>
                </a:solidFill>
              </a:rPr>
              <a:t>functional group</a:t>
            </a:r>
            <a:r>
              <a:rPr lang="en-US" b="1" smtClean="0">
                <a:solidFill>
                  <a:srgbClr val="333399"/>
                </a:solidFill>
              </a:rPr>
              <a:t> </a:t>
            </a:r>
            <a:r>
              <a:rPr lang="en-US" smtClean="0"/>
              <a:t>derives from the functionality or chemical character that a specific atom or group of atoms imparts to an organic compound. </a:t>
            </a:r>
          </a:p>
          <a:p>
            <a:pPr lvl="1"/>
            <a:r>
              <a:rPr lang="en-US" smtClean="0">
                <a:solidFill>
                  <a:srgbClr val="333399"/>
                </a:solidFill>
              </a:rPr>
              <a:t>Even a carbon–carbon double or triple bond can justifiably be called a </a:t>
            </a:r>
            <a:r>
              <a:rPr lang="ja-JP" altLang="en-US" smtClean="0">
                <a:solidFill>
                  <a:srgbClr val="333399"/>
                </a:solidFill>
              </a:rPr>
              <a:t>“</a:t>
            </a:r>
            <a:r>
              <a:rPr lang="en-US" altLang="ja-JP" smtClean="0">
                <a:solidFill>
                  <a:srgbClr val="333399"/>
                </a:solidFill>
              </a:rPr>
              <a:t>functional group.</a:t>
            </a:r>
            <a:r>
              <a:rPr lang="ja-JP" altLang="en-US" smtClean="0">
                <a:solidFill>
                  <a:srgbClr val="333399"/>
                </a:solidFill>
              </a:rPr>
              <a:t>”</a:t>
            </a:r>
            <a:endParaRPr lang="en-US" altLang="ja-JP" smtClean="0">
              <a:solidFill>
                <a:srgbClr val="333399"/>
              </a:solidFill>
            </a:endParaRPr>
          </a:p>
          <a:p>
            <a:r>
              <a:rPr lang="en-US" smtClean="0"/>
              <a:t>A group of organic compounds with the same functional group forms a </a:t>
            </a:r>
            <a:r>
              <a:rPr lang="en-US" b="1" smtClean="0">
                <a:solidFill>
                  <a:srgbClr val="333399"/>
                </a:solidFill>
              </a:rPr>
              <a:t>family</a:t>
            </a:r>
            <a:r>
              <a:rPr lang="en-US" b="1" smtClean="0"/>
              <a:t>.</a:t>
            </a: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Title 1"/>
          <p:cNvSpPr>
            <a:spLocks noGrp="1"/>
          </p:cNvSpPr>
          <p:nvPr>
            <p:ph type="title"/>
          </p:nvPr>
        </p:nvSpPr>
        <p:spPr bwMode="auto">
          <a:xfrm>
            <a:off x="0" y="1"/>
            <a:ext cx="9144000" cy="769441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  <a:miter lim="800000"/>
            <a:headEnd/>
            <a:tailEnd/>
          </a:ln>
        </p:spPr>
        <p:txBody>
          <a:bodyPr wrap="square" lIns="45720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mtClean="0"/>
              <a:t>Functionalized Hydrocarbons</a:t>
            </a:r>
          </a:p>
        </p:txBody>
      </p:sp>
      <p:pic>
        <p:nvPicPr>
          <p:cNvPr id="105475" name="Picture 3"/>
          <p:cNvPicPr>
            <a:picLocks noChangeAspect="1"/>
          </p:cNvPicPr>
          <p:nvPr/>
        </p:nvPicPr>
        <p:blipFill>
          <a:blip r:embed="rId3" cstate="print"/>
          <a:srcRect b="2779"/>
          <a:stretch>
            <a:fillRect/>
          </a:stretch>
        </p:blipFill>
        <p:spPr bwMode="auto">
          <a:xfrm>
            <a:off x="4448176" y="641350"/>
            <a:ext cx="4251325" cy="589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5476" name="Picture 2"/>
          <p:cNvPicPr>
            <a:picLocks noChangeAspect="1"/>
          </p:cNvPicPr>
          <p:nvPr/>
        </p:nvPicPr>
        <p:blipFill>
          <a:blip r:embed="rId4" cstate="print"/>
          <a:srcRect b="4739"/>
          <a:stretch>
            <a:fillRect/>
          </a:stretch>
        </p:blipFill>
        <p:spPr bwMode="auto">
          <a:xfrm>
            <a:off x="287339" y="3651250"/>
            <a:ext cx="5794375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Title 1"/>
          <p:cNvSpPr>
            <a:spLocks noGrp="1"/>
          </p:cNvSpPr>
          <p:nvPr>
            <p:ph type="title"/>
          </p:nvPr>
        </p:nvSpPr>
        <p:spPr bwMode="auto">
          <a:xfrm>
            <a:off x="0" y="1"/>
            <a:ext cx="9144000" cy="769441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  <a:miter lim="800000"/>
            <a:headEnd/>
            <a:tailEnd/>
          </a:ln>
        </p:spPr>
        <p:txBody>
          <a:bodyPr wrap="square" lIns="45720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mtClean="0"/>
              <a:t>Families in Organic Compounds</a:t>
            </a:r>
          </a:p>
        </p:txBody>
      </p:sp>
      <p:pic>
        <p:nvPicPr>
          <p:cNvPr id="106499" name="Picture 2"/>
          <p:cNvPicPr>
            <a:picLocks noChangeAspect="1"/>
          </p:cNvPicPr>
          <p:nvPr/>
        </p:nvPicPr>
        <p:blipFill>
          <a:blip r:embed="rId3" cstate="print"/>
          <a:srcRect b="3159"/>
          <a:stretch>
            <a:fillRect/>
          </a:stretch>
        </p:blipFill>
        <p:spPr bwMode="auto">
          <a:xfrm>
            <a:off x="304800" y="931864"/>
            <a:ext cx="8534400" cy="551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Chapter 4: chemical quantities and aqueous solutions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is your opinion on global warming?</a:t>
            </a:r>
          </a:p>
          <a:p>
            <a:r>
              <a:rPr lang="en-US" dirty="0" smtClean="0"/>
              <a:t>Text to polleverywhere.com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683881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 bwMode="auto">
          <a:xfrm>
            <a:off x="0" y="1"/>
            <a:ext cx="9144000" cy="144655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  <a:miter lim="800000"/>
            <a:headEnd/>
            <a:tailEnd/>
          </a:ln>
        </p:spPr>
        <p:txBody>
          <a:bodyPr wrap="square" lIns="45720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eaLnBrk="1" hangingPunct="1"/>
            <a:r>
              <a:rPr lang="en-US" smtClean="0"/>
              <a:t>Representing Compounds: Chemical Formulas and Molecular Models</a:t>
            </a:r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>
          <a:xfrm>
            <a:off x="365125" y="1141414"/>
            <a:ext cx="8229600" cy="4795837"/>
          </a:xfrm>
        </p:spPr>
        <p:txBody>
          <a:bodyPr/>
          <a:lstStyle/>
          <a:p>
            <a:pPr eaLnBrk="1" hangingPunct="1"/>
            <a:r>
              <a:rPr lang="en-US" smtClean="0"/>
              <a:t>A compound is represented with its </a:t>
            </a:r>
            <a:r>
              <a:rPr lang="en-US" b="1" smtClean="0"/>
              <a:t>chemical formula.</a:t>
            </a:r>
          </a:p>
          <a:p>
            <a:pPr eaLnBrk="1" hangingPunct="1"/>
            <a:r>
              <a:rPr lang="en-US" smtClean="0"/>
              <a:t>Chemical formula indicates the elements present in the compound and the relative number of atoms or ions of each.</a:t>
            </a:r>
          </a:p>
          <a:p>
            <a:pPr lvl="1" eaLnBrk="1" hangingPunct="1"/>
            <a:r>
              <a:rPr lang="en-US" smtClean="0"/>
              <a:t>Water is represented as H</a:t>
            </a:r>
            <a:r>
              <a:rPr lang="en-US" baseline="-25000" smtClean="0"/>
              <a:t>2</a:t>
            </a:r>
            <a:r>
              <a:rPr lang="en-US" smtClean="0"/>
              <a:t>O.</a:t>
            </a:r>
          </a:p>
          <a:p>
            <a:pPr lvl="1" eaLnBrk="1" hangingPunct="1"/>
            <a:r>
              <a:rPr lang="en-US" smtClean="0"/>
              <a:t>Carbon dioxide is represented as CO</a:t>
            </a:r>
            <a:r>
              <a:rPr lang="en-US" baseline="-25000" smtClean="0"/>
              <a:t>2</a:t>
            </a:r>
            <a:r>
              <a:rPr lang="en-US" smtClean="0"/>
              <a:t>.</a:t>
            </a:r>
          </a:p>
          <a:p>
            <a:pPr lvl="1" eaLnBrk="1" hangingPunct="1"/>
            <a:r>
              <a:rPr lang="en-US" smtClean="0"/>
              <a:t>Sodium Chloride is represented as NaCl.</a:t>
            </a:r>
          </a:p>
          <a:p>
            <a:pPr lvl="1" eaLnBrk="1" hangingPunct="1"/>
            <a:r>
              <a:rPr lang="en-US" smtClean="0"/>
              <a:t>Carbon tetrachloride is represented as CCl</a:t>
            </a:r>
            <a:r>
              <a:rPr lang="en-US" baseline="-25000" smtClean="0"/>
              <a:t>4</a:t>
            </a:r>
            <a:r>
              <a:rPr lang="en-US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6" descr="Z:\50627 IRDVD Tro Chemistry A Molecular Approach\Working Files 50627\JPEG 50627\ch04\04_01_Figure.jpg"/>
          <p:cNvPicPr>
            <a:picLocks noChangeAspect="1" noChangeArrowheads="1"/>
          </p:cNvPicPr>
          <p:nvPr/>
        </p:nvPicPr>
        <p:blipFill>
          <a:blip r:embed="rId3" cstate="print"/>
          <a:srcRect b="4764"/>
          <a:stretch>
            <a:fillRect/>
          </a:stretch>
        </p:blipFill>
        <p:spPr bwMode="auto">
          <a:xfrm>
            <a:off x="3987800" y="1003301"/>
            <a:ext cx="4894263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9441"/>
          </a:xfrm>
        </p:spPr>
        <p:txBody>
          <a:bodyPr lIns="457200" anchor="t">
            <a:spAutoFit/>
          </a:bodyPr>
          <a:lstStyle/>
          <a:p>
            <a:pPr eaLnBrk="1" hangingPunct="1"/>
            <a:r>
              <a:rPr lang="en-US" smtClean="0">
                <a:solidFill>
                  <a:srgbClr val="ED6B06"/>
                </a:solidFill>
                <a:ea typeface="ヒラギノ角ゴ Pro W3" pitchFamily="127" charset="-128"/>
                <a:cs typeface="Arial" pitchFamily="34" charset="0"/>
              </a:rPr>
              <a:t>The Greenhouse Effect</a:t>
            </a:r>
          </a:p>
        </p:txBody>
      </p:sp>
      <p:sp>
        <p:nvSpPr>
          <p:cNvPr id="4100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066800"/>
            <a:ext cx="4038600" cy="4192588"/>
          </a:xfrm>
        </p:spPr>
        <p:txBody>
          <a:bodyPr/>
          <a:lstStyle/>
          <a:p>
            <a:r>
              <a:rPr lang="en-US" i="1" smtClean="0">
                <a:ea typeface="ヒラギノ角ゴ Pro W3" pitchFamily="127" charset="-128"/>
              </a:rPr>
              <a:t>The </a:t>
            </a:r>
            <a:r>
              <a:rPr lang="en-US" i="1" smtClean="0">
                <a:solidFill>
                  <a:srgbClr val="333399"/>
                </a:solidFill>
                <a:ea typeface="ヒラギノ角ゴ Pro W3" pitchFamily="127" charset="-128"/>
              </a:rPr>
              <a:t>greenhouse gases</a:t>
            </a:r>
            <a:r>
              <a:rPr lang="en-US" smtClean="0">
                <a:solidFill>
                  <a:srgbClr val="333399"/>
                </a:solidFill>
                <a:ea typeface="ヒラギノ角ゴ Pro W3" pitchFamily="127" charset="-128"/>
              </a:rPr>
              <a:t> </a:t>
            </a:r>
            <a:r>
              <a:rPr lang="en-US" smtClean="0">
                <a:ea typeface="ヒラギノ角ゴ Pro W3" pitchFamily="127" charset="-128"/>
              </a:rPr>
              <a:t>in the atmosphere</a:t>
            </a:r>
          </a:p>
          <a:p>
            <a:pPr lvl="1"/>
            <a:r>
              <a:rPr lang="en-US" smtClean="0">
                <a:solidFill>
                  <a:srgbClr val="333399"/>
                </a:solidFill>
                <a:ea typeface="ヒラギノ角ゴ Pro W3" pitchFamily="127" charset="-128"/>
              </a:rPr>
              <a:t>allow sunlight to enter the atmosphere.</a:t>
            </a:r>
          </a:p>
          <a:p>
            <a:pPr lvl="1"/>
            <a:r>
              <a:rPr lang="en-US" smtClean="0">
                <a:solidFill>
                  <a:srgbClr val="333399"/>
                </a:solidFill>
                <a:ea typeface="ヒラギノ角ゴ Pro W3" pitchFamily="127" charset="-128"/>
              </a:rPr>
              <a:t>warm Earth’</a:t>
            </a:r>
            <a:r>
              <a:rPr lang="en-US" altLang="ja-JP" smtClean="0">
                <a:solidFill>
                  <a:srgbClr val="333399"/>
                </a:solidFill>
                <a:ea typeface="ヒラギノ角ゴ Pro W3" pitchFamily="127" charset="-128"/>
              </a:rPr>
              <a:t>s surface. </a:t>
            </a:r>
          </a:p>
          <a:p>
            <a:pPr lvl="1"/>
            <a:r>
              <a:rPr lang="en-US" smtClean="0">
                <a:solidFill>
                  <a:srgbClr val="333399"/>
                </a:solidFill>
                <a:ea typeface="ヒラギノ角ゴ Pro W3" pitchFamily="127" charset="-128"/>
              </a:rPr>
              <a:t>prevent some of the heat generated by the sunlight from escaping. </a:t>
            </a:r>
          </a:p>
        </p:txBody>
      </p:sp>
      <p:sp>
        <p:nvSpPr>
          <p:cNvPr id="4101" name="Content Placeholder 3"/>
          <p:cNvSpPr>
            <a:spLocks noGrp="1"/>
          </p:cNvSpPr>
          <p:nvPr>
            <p:ph sz="half" idx="2"/>
          </p:nvPr>
        </p:nvSpPr>
        <p:spPr>
          <a:xfrm>
            <a:off x="4538664" y="3429000"/>
            <a:ext cx="4435475" cy="2914650"/>
          </a:xfrm>
        </p:spPr>
        <p:txBody>
          <a:bodyPr/>
          <a:lstStyle/>
          <a:p>
            <a:pPr lvl="1"/>
            <a:r>
              <a:rPr lang="en-US" smtClean="0">
                <a:ea typeface="ヒラギノ角ゴ Pro W3" pitchFamily="127" charset="-128"/>
              </a:rPr>
              <a:t>The balance between incoming and outgoing energy from the sun determines Earth’</a:t>
            </a:r>
            <a:r>
              <a:rPr lang="en-US" altLang="ja-JP" smtClean="0">
                <a:ea typeface="ヒラギノ角ゴ Pro W3" pitchFamily="127" charset="-128"/>
              </a:rPr>
              <a:t>s average temperature.</a:t>
            </a:r>
          </a:p>
          <a:p>
            <a:endParaRPr lang="en-US" b="1" smtClean="0">
              <a:ea typeface="ヒラギノ角ゴ Pro W3" pitchFamily="127" charset="-128"/>
            </a:endParaRPr>
          </a:p>
          <a:p>
            <a:endParaRPr lang="en-US" b="1" smtClean="0">
              <a:ea typeface="ヒラギノ角ゴ Pro W3" pitchFamily="127" charset="-128"/>
            </a:endParaRPr>
          </a:p>
          <a:p>
            <a:endParaRPr lang="en-US" smtClean="0">
              <a:ea typeface="ヒラギノ角ゴ Pro W3" pitchFamily="127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9441"/>
          </a:xfrm>
        </p:spPr>
        <p:txBody>
          <a:bodyPr lIns="457200" anchor="t">
            <a:spAutoFit/>
          </a:bodyPr>
          <a:lstStyle/>
          <a:p>
            <a:pPr eaLnBrk="1" hangingPunct="1"/>
            <a:r>
              <a:rPr lang="en-US" smtClean="0">
                <a:solidFill>
                  <a:srgbClr val="ED6B06"/>
                </a:solidFill>
                <a:ea typeface="ヒラギノ角ゴ Pro W3" pitchFamily="127" charset="-128"/>
                <a:cs typeface="Arial" pitchFamily="34" charset="0"/>
              </a:rPr>
              <a:t>Global Warming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228600" y="838200"/>
            <a:ext cx="8686800" cy="2751138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ea typeface="ヒラギノ角ゴ Pro W3" pitchFamily="127" charset="-128"/>
              </a:rPr>
              <a:t>Scientists have measured an average 0.6 </a:t>
            </a:r>
            <a:r>
              <a:rPr lang="en-US" spc="-1000" dirty="0" smtClean="0">
                <a:ea typeface="ヒラギノ角ゴ Pro W3" pitchFamily="127" charset="-128"/>
              </a:rPr>
              <a:t>°</a:t>
            </a:r>
            <a:r>
              <a:rPr lang="en-US" dirty="0" smtClean="0">
                <a:ea typeface="ヒラギノ角ゴ Pro W3" pitchFamily="127" charset="-128"/>
              </a:rPr>
              <a:t>C rise in atmospheric temperature since 1860.</a:t>
            </a:r>
          </a:p>
          <a:p>
            <a:pPr eaLnBrk="1" hangingPunct="1">
              <a:defRPr/>
            </a:pPr>
            <a:r>
              <a:rPr lang="en-US" dirty="0" smtClean="0">
                <a:ea typeface="ヒラギノ角ゴ Pro W3" pitchFamily="127" charset="-128"/>
              </a:rPr>
              <a:t>During the same period, atmospheric CO</a:t>
            </a:r>
            <a:r>
              <a:rPr lang="en-US" baseline="-25000" dirty="0" smtClean="0">
                <a:ea typeface="ヒラギノ角ゴ Pro W3" pitchFamily="127" charset="-128"/>
              </a:rPr>
              <a:t>2</a:t>
            </a:r>
            <a:r>
              <a:rPr lang="en-US" dirty="0" smtClean="0">
                <a:ea typeface="ヒラギノ角ゴ Pro W3" pitchFamily="127" charset="-128"/>
              </a:rPr>
              <a:t> levels have risen 25%.</a:t>
            </a:r>
          </a:p>
          <a:p>
            <a:pPr eaLnBrk="1" hangingPunct="1">
              <a:defRPr/>
            </a:pPr>
            <a:r>
              <a:rPr lang="en-US" dirty="0" smtClean="0">
                <a:ea typeface="ヒラギノ角ゴ Pro W3" pitchFamily="127" charset="-128"/>
              </a:rPr>
              <a:t>Are the two trends causal?</a:t>
            </a:r>
          </a:p>
        </p:txBody>
      </p:sp>
      <p:sp>
        <p:nvSpPr>
          <p:cNvPr id="5124" name="Text Box 9"/>
          <p:cNvSpPr txBox="1">
            <a:spLocks noChangeArrowheads="1"/>
          </p:cNvSpPr>
          <p:nvPr/>
        </p:nvSpPr>
        <p:spPr bwMode="auto">
          <a:xfrm>
            <a:off x="4784726" y="4841875"/>
            <a:ext cx="245150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Insert Figure 4.3 pg. 140</a:t>
            </a:r>
          </a:p>
        </p:txBody>
      </p:sp>
      <p:pic>
        <p:nvPicPr>
          <p:cNvPr id="5125" name="Picture 7" descr="Z:\50627 IRDVD Tro Chemistry A Molecular Approach\Working Files 50627\JPEG 50627\ch04\04_02_Figure.jpg"/>
          <p:cNvPicPr>
            <a:picLocks noChangeAspect="1" noChangeArrowheads="1"/>
          </p:cNvPicPr>
          <p:nvPr/>
        </p:nvPicPr>
        <p:blipFill>
          <a:blip r:embed="rId3" cstate="print"/>
          <a:srcRect b="2524"/>
          <a:stretch>
            <a:fillRect/>
          </a:stretch>
        </p:blipFill>
        <p:spPr bwMode="auto">
          <a:xfrm>
            <a:off x="457201" y="3613150"/>
            <a:ext cx="3949700" cy="291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8" descr="Z:\50627 IRDVD Tro Chemistry A Molecular Approach\Working Files 50627\JPEG 50627\ch04\04_03_Figure.jpg"/>
          <p:cNvPicPr>
            <a:picLocks noChangeAspect="1" noChangeArrowheads="1"/>
          </p:cNvPicPr>
          <p:nvPr/>
        </p:nvPicPr>
        <p:blipFill>
          <a:blip r:embed="rId4" cstate="print"/>
          <a:srcRect b="2391"/>
          <a:stretch>
            <a:fillRect/>
          </a:stretch>
        </p:blipFill>
        <p:spPr bwMode="auto">
          <a:xfrm>
            <a:off x="4784726" y="3602038"/>
            <a:ext cx="3910013" cy="291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9441"/>
          </a:xfrm>
        </p:spPr>
        <p:txBody>
          <a:bodyPr lIns="457200" anchor="t">
            <a:spAutoFit/>
          </a:bodyPr>
          <a:lstStyle/>
          <a:p>
            <a:pPr eaLnBrk="1" hangingPunct="1"/>
            <a:r>
              <a:rPr lang="en-US" smtClean="0">
                <a:solidFill>
                  <a:srgbClr val="ED6B06"/>
                </a:solidFill>
                <a:ea typeface="ヒラギノ角ゴ Pro W3" pitchFamily="127" charset="-128"/>
                <a:cs typeface="Arial" pitchFamily="34" charset="0"/>
              </a:rPr>
              <a:t>The Sources of Increased CO</a:t>
            </a:r>
            <a:r>
              <a:rPr lang="en-US" baseline="-25000" smtClean="0">
                <a:solidFill>
                  <a:srgbClr val="ED6B06"/>
                </a:solidFill>
                <a:ea typeface="ヒラギノ角ゴ Pro W3" pitchFamily="127" charset="-128"/>
                <a:cs typeface="Arial" pitchFamily="34" charset="0"/>
              </a:rPr>
              <a:t>2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>
          <a:xfrm>
            <a:off x="365125" y="1141413"/>
            <a:ext cx="8229600" cy="3890962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dirty="0" smtClean="0">
                <a:ea typeface="+mn-ea"/>
              </a:rPr>
              <a:t>One source of CO</a:t>
            </a:r>
            <a:r>
              <a:rPr lang="en-US" baseline="-25000" dirty="0" smtClean="0">
                <a:ea typeface="+mn-ea"/>
              </a:rPr>
              <a:t>2</a:t>
            </a:r>
            <a:r>
              <a:rPr lang="en-US" dirty="0" smtClean="0">
                <a:ea typeface="+mn-ea"/>
              </a:rPr>
              <a:t> is the combustion reactions of fossil fuels we use to get energy.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dirty="0" smtClean="0">
                <a:ea typeface="+mn-ea"/>
              </a:rPr>
              <a:t>Another source of CO</a:t>
            </a:r>
            <a:r>
              <a:rPr lang="en-US" baseline="-25000" dirty="0" smtClean="0">
                <a:ea typeface="+mn-ea"/>
              </a:rPr>
              <a:t>2 </a:t>
            </a:r>
            <a:r>
              <a:rPr lang="en-US" dirty="0" smtClean="0">
                <a:ea typeface="+mn-ea"/>
              </a:rPr>
              <a:t>is volcanic action.</a:t>
            </a:r>
          </a:p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endParaRPr lang="en-US" dirty="0" smtClean="0">
              <a:solidFill>
                <a:schemeClr val="accent6"/>
              </a:solidFill>
            </a:endParaRP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dirty="0" smtClean="0">
                <a:solidFill>
                  <a:schemeClr val="accent6"/>
                </a:solidFill>
              </a:rPr>
              <a:t>How can we judge whether global warming is natural or due to our use of fossil fuels?</a:t>
            </a:r>
          </a:p>
          <a:p>
            <a:pPr>
              <a:defRPr/>
            </a:pPr>
            <a:endParaRPr lang="en-US" dirty="0" smtClean="0">
              <a:ea typeface="+mn-ea"/>
            </a:endParaRPr>
          </a:p>
        </p:txBody>
      </p:sp>
      <p:pic>
        <p:nvPicPr>
          <p:cNvPr id="6148" name="Picture 10" descr="Picture1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1" y="4800602"/>
            <a:ext cx="7058025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9144000" cy="1446550"/>
          </a:xfrm>
        </p:spPr>
        <p:txBody>
          <a:bodyPr lIns="457200" anchor="t">
            <a:spAutoFit/>
          </a:bodyPr>
          <a:lstStyle/>
          <a:p>
            <a:pPr eaLnBrk="1" hangingPunct="1"/>
            <a:r>
              <a:rPr lang="en-US" smtClean="0">
                <a:solidFill>
                  <a:srgbClr val="ED6B06"/>
                </a:solidFill>
                <a:ea typeface="ヒラギノ角ゴ Pro W3" pitchFamily="127" charset="-128"/>
                <a:cs typeface="Arial" pitchFamily="34" charset="0"/>
              </a:rPr>
              <a:t>Reaction Stoichiometry: How Much Carbon Dioxide?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1" y="1371600"/>
            <a:ext cx="8550275" cy="481965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ea typeface="+mn-ea"/>
              </a:rPr>
              <a:t>The balanced chemical equations for fossil-fuel combustion reactions provide the exact relationships between the amount of fossil fuel burned and the amount of carbon dioxide emitted.</a:t>
            </a:r>
          </a:p>
          <a:p>
            <a:pPr>
              <a:defRPr/>
            </a:pPr>
            <a:endParaRPr lang="en-US" dirty="0" smtClean="0">
              <a:ea typeface="+mn-ea"/>
            </a:endParaRPr>
          </a:p>
          <a:p>
            <a:pPr>
              <a:defRPr/>
            </a:pPr>
            <a:endParaRPr lang="en-US" dirty="0" smtClean="0">
              <a:ea typeface="+mn-ea"/>
            </a:endParaRPr>
          </a:p>
          <a:p>
            <a:pPr lvl="1">
              <a:defRPr/>
            </a:pPr>
            <a:r>
              <a:rPr lang="en-US" dirty="0" smtClean="0">
                <a:solidFill>
                  <a:srgbClr val="3333CC"/>
                </a:solidFill>
                <a:ea typeface="+mn-ea"/>
                <a:cs typeface="+mn-cs"/>
              </a:rPr>
              <a:t>16 CO</a:t>
            </a:r>
            <a:r>
              <a:rPr lang="en-US" baseline="-25000" dirty="0" smtClean="0">
                <a:solidFill>
                  <a:srgbClr val="3333CC"/>
                </a:solidFill>
                <a:ea typeface="+mn-ea"/>
                <a:cs typeface="+mn-cs"/>
              </a:rPr>
              <a:t>2</a:t>
            </a:r>
            <a:r>
              <a:rPr lang="en-US" dirty="0" smtClean="0">
                <a:solidFill>
                  <a:srgbClr val="3333CC"/>
                </a:solidFill>
                <a:ea typeface="+mn-ea"/>
                <a:cs typeface="+mn-cs"/>
              </a:rPr>
              <a:t> molecules are produced for every </a:t>
            </a:r>
            <a:br>
              <a:rPr lang="en-US" dirty="0" smtClean="0">
                <a:solidFill>
                  <a:srgbClr val="3333CC"/>
                </a:solidFill>
                <a:ea typeface="+mn-ea"/>
                <a:cs typeface="+mn-cs"/>
              </a:rPr>
            </a:br>
            <a:r>
              <a:rPr lang="en-US" dirty="0" smtClean="0">
                <a:solidFill>
                  <a:srgbClr val="3333CC"/>
                </a:solidFill>
                <a:ea typeface="+mn-ea"/>
                <a:cs typeface="+mn-cs"/>
              </a:rPr>
              <a:t>2 molecules of octane burned</a:t>
            </a:r>
            <a:r>
              <a:rPr lang="en-US" dirty="0" smtClean="0">
                <a:ea typeface="+mn-ea"/>
                <a:cs typeface="+mn-cs"/>
              </a:rPr>
              <a:t>. </a:t>
            </a:r>
            <a:endParaRPr lang="en-US" dirty="0"/>
          </a:p>
        </p:txBody>
      </p:sp>
      <p:pic>
        <p:nvPicPr>
          <p:cNvPr id="7172" name="Picture 10" descr="Picture1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1" y="4267202"/>
            <a:ext cx="7058025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9441"/>
          </a:xfrm>
        </p:spPr>
        <p:txBody>
          <a:bodyPr lIns="457200" anchor="t">
            <a:spAutoFit/>
          </a:bodyPr>
          <a:lstStyle/>
          <a:p>
            <a:pPr eaLnBrk="1" hangingPunct="1"/>
            <a:r>
              <a:rPr lang="en-US" smtClean="0">
                <a:solidFill>
                  <a:srgbClr val="ED6B06"/>
                </a:solidFill>
                <a:ea typeface="ヒラギノ角ゴ Pro W3" pitchFamily="127" charset="-128"/>
                <a:cs typeface="Arial" pitchFamily="34" charset="0"/>
              </a:rPr>
              <a:t>Quantities in Chemical Reactions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365125" y="1141413"/>
            <a:ext cx="8229600" cy="5262562"/>
          </a:xfrm>
        </p:spPr>
        <p:txBody>
          <a:bodyPr/>
          <a:lstStyle/>
          <a:p>
            <a:pPr eaLnBrk="1" hangingPunct="1"/>
            <a:r>
              <a:rPr lang="en-US" smtClean="0">
                <a:ea typeface="ヒラギノ角ゴ Pro W3" pitchFamily="127" charset="-128"/>
              </a:rPr>
              <a:t>The amount of every substance used and made in a chemical reaction is related to the amounts of all the other substances in the reaction.</a:t>
            </a:r>
          </a:p>
          <a:p>
            <a:pPr lvl="1" eaLnBrk="1" hangingPunct="1"/>
            <a:r>
              <a:rPr lang="en-US" smtClean="0">
                <a:solidFill>
                  <a:srgbClr val="3333CC"/>
                </a:solidFill>
                <a:ea typeface="ヒラギノ角ゴ Pro W3" pitchFamily="127" charset="-128"/>
              </a:rPr>
              <a:t>Law of conservation of mass</a:t>
            </a:r>
          </a:p>
          <a:p>
            <a:pPr lvl="1" eaLnBrk="1" hangingPunct="1"/>
            <a:r>
              <a:rPr lang="en-US" smtClean="0">
                <a:solidFill>
                  <a:srgbClr val="3333CC"/>
                </a:solidFill>
                <a:ea typeface="ヒラギノ角ゴ Pro W3" pitchFamily="127" charset="-128"/>
              </a:rPr>
              <a:t>Balancing equations by balancing atoms</a:t>
            </a:r>
          </a:p>
          <a:p>
            <a:pPr eaLnBrk="1" hangingPunct="1"/>
            <a:r>
              <a:rPr lang="en-US" smtClean="0">
                <a:ea typeface="ヒラギノ角ゴ Pro W3" pitchFamily="127" charset="-128"/>
              </a:rPr>
              <a:t>The study of the numerical relationship between chemical quantities in a chemical reaction is called </a:t>
            </a:r>
            <a:r>
              <a:rPr lang="en-US" b="1" smtClean="0">
                <a:solidFill>
                  <a:srgbClr val="3333CC"/>
                </a:solidFill>
                <a:ea typeface="ヒラギノ角ゴ Pro W3" pitchFamily="127" charset="-128"/>
              </a:rPr>
              <a:t>stoichiometry</a:t>
            </a:r>
            <a:r>
              <a:rPr lang="en-US" smtClean="0">
                <a:ea typeface="ヒラギノ角ゴ Pro W3" pitchFamily="127" charset="-128"/>
              </a:rPr>
              <a:t>.</a:t>
            </a:r>
          </a:p>
          <a:p>
            <a:endParaRPr lang="en-US" smtClean="0">
              <a:ea typeface="ヒラギノ角ゴ Pro W3" pitchFamily="127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9441"/>
          </a:xfrm>
        </p:spPr>
        <p:txBody>
          <a:bodyPr lIns="457200" anchor="t">
            <a:spAutoFit/>
          </a:bodyPr>
          <a:lstStyle/>
          <a:p>
            <a:pPr eaLnBrk="1" hangingPunct="1"/>
            <a:r>
              <a:rPr lang="en-US" smtClean="0">
                <a:solidFill>
                  <a:srgbClr val="ED6B06"/>
                </a:solidFill>
                <a:ea typeface="ヒラギノ角ゴ Pro W3" pitchFamily="127" charset="-128"/>
                <a:cs typeface="Arial" pitchFamily="34" charset="0"/>
              </a:rPr>
              <a:t>Reaction Stoichiometry</a:t>
            </a:r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>
          <a:xfrm>
            <a:off x="152400" y="685800"/>
            <a:ext cx="8839200" cy="5780088"/>
          </a:xfrm>
        </p:spPr>
        <p:txBody>
          <a:bodyPr/>
          <a:lstStyle/>
          <a:p>
            <a:pPr>
              <a:defRPr/>
            </a:pPr>
            <a:r>
              <a:rPr lang="en-US" b="1" dirty="0" smtClean="0">
                <a:ea typeface="ヒラギノ角ゴ Pro W3" pitchFamily="127" charset="-128"/>
              </a:rPr>
              <a:t>The coefficients in a chemical reaction specify the relative amounts in moles of each of the substances involved in the reaction.</a:t>
            </a:r>
          </a:p>
          <a:p>
            <a:pPr algn="ctr">
              <a:buFontTx/>
              <a:buNone/>
              <a:defRPr/>
            </a:pPr>
            <a:r>
              <a:rPr lang="en-US" sz="2800" dirty="0" smtClean="0">
                <a:ea typeface="ヒラギノ角ゴ Pro W3" pitchFamily="127" charset="-128"/>
              </a:rPr>
              <a:t>2 C</a:t>
            </a:r>
            <a:r>
              <a:rPr lang="en-US" sz="2800" baseline="-25000" dirty="0" smtClean="0">
                <a:ea typeface="ヒラギノ角ゴ Pro W3" pitchFamily="127" charset="-128"/>
              </a:rPr>
              <a:t>8</a:t>
            </a:r>
            <a:r>
              <a:rPr lang="en-US" sz="2800" dirty="0" smtClean="0">
                <a:ea typeface="ヒラギノ角ゴ Pro W3" pitchFamily="127" charset="-128"/>
              </a:rPr>
              <a:t>H</a:t>
            </a:r>
            <a:r>
              <a:rPr lang="en-US" sz="2800" baseline="-25000" dirty="0" smtClean="0">
                <a:ea typeface="ヒラギノ角ゴ Pro W3" pitchFamily="127" charset="-128"/>
              </a:rPr>
              <a:t>18</a:t>
            </a:r>
            <a:r>
              <a:rPr lang="en-US" sz="2800" dirty="0" smtClean="0">
                <a:ea typeface="ヒラギノ角ゴ Pro W3" pitchFamily="127" charset="-128"/>
              </a:rPr>
              <a:t>(</a:t>
            </a:r>
            <a:r>
              <a:rPr lang="en-US" sz="2800" i="1" dirty="0" smtClean="0">
                <a:ea typeface="ヒラギノ角ゴ Pro W3" pitchFamily="127" charset="-128"/>
              </a:rPr>
              <a:t>l</a:t>
            </a:r>
            <a:r>
              <a:rPr lang="en-US" sz="2800" dirty="0" smtClean="0">
                <a:ea typeface="ヒラギノ角ゴ Pro W3" pitchFamily="127" charset="-128"/>
              </a:rPr>
              <a:t>) + 25 O</a:t>
            </a:r>
            <a:r>
              <a:rPr lang="en-US" sz="2800" baseline="-25000" dirty="0" smtClean="0">
                <a:ea typeface="ヒラギノ角ゴ Pro W3" pitchFamily="127" charset="-128"/>
              </a:rPr>
              <a:t>2</a:t>
            </a:r>
            <a:r>
              <a:rPr lang="en-US" sz="2800" dirty="0" smtClean="0">
                <a:ea typeface="ヒラギノ角ゴ Pro W3" pitchFamily="127" charset="-128"/>
              </a:rPr>
              <a:t>(</a:t>
            </a:r>
            <a:r>
              <a:rPr lang="en-US" sz="2800" i="1" dirty="0" smtClean="0">
                <a:ea typeface="ヒラギノ角ゴ Pro W3" pitchFamily="127" charset="-128"/>
              </a:rPr>
              <a:t>g</a:t>
            </a:r>
            <a:r>
              <a:rPr lang="en-US" sz="2800" dirty="0" smtClean="0">
                <a:ea typeface="ヒラギノ角ゴ Pro W3" pitchFamily="127" charset="-128"/>
              </a:rPr>
              <a:t>) </a:t>
            </a:r>
            <a:r>
              <a:rPr lang="en-US" sz="2800" dirty="0" smtClean="0">
                <a:ea typeface="ヒラギノ角ゴ Pro W3" pitchFamily="127" charset="-128"/>
                <a:sym typeface="Symbol" pitchFamily="18" charset="2"/>
              </a:rPr>
              <a:t> 16 CO</a:t>
            </a:r>
            <a:r>
              <a:rPr lang="en-US" sz="2800" baseline="-25000" dirty="0" smtClean="0">
                <a:ea typeface="ヒラギノ角ゴ Pro W3" pitchFamily="127" charset="-128"/>
                <a:sym typeface="Symbol" pitchFamily="18" charset="2"/>
              </a:rPr>
              <a:t>2</a:t>
            </a:r>
            <a:r>
              <a:rPr lang="en-US" sz="2800" dirty="0" smtClean="0">
                <a:ea typeface="ヒラギノ角ゴ Pro W3" pitchFamily="127" charset="-128"/>
                <a:sym typeface="Symbol" pitchFamily="18" charset="2"/>
              </a:rPr>
              <a:t>(</a:t>
            </a:r>
            <a:r>
              <a:rPr lang="en-US" sz="2800" i="1" dirty="0" smtClean="0">
                <a:ea typeface="ヒラギノ角ゴ Pro W3" pitchFamily="127" charset="-128"/>
                <a:sym typeface="Symbol" pitchFamily="18" charset="2"/>
              </a:rPr>
              <a:t>g</a:t>
            </a:r>
            <a:r>
              <a:rPr lang="en-US" sz="2800" dirty="0" smtClean="0">
                <a:ea typeface="ヒラギノ角ゴ Pro W3" pitchFamily="127" charset="-128"/>
                <a:sym typeface="Symbol" pitchFamily="18" charset="2"/>
              </a:rPr>
              <a:t>) + 18 H</a:t>
            </a:r>
            <a:r>
              <a:rPr lang="en-US" sz="2800" baseline="-25000" dirty="0" smtClean="0">
                <a:ea typeface="ヒラギノ角ゴ Pro W3" pitchFamily="127" charset="-128"/>
                <a:sym typeface="Symbol" pitchFamily="18" charset="2"/>
              </a:rPr>
              <a:t>2</a:t>
            </a:r>
            <a:r>
              <a:rPr lang="en-US" sz="2800" dirty="0" smtClean="0">
                <a:ea typeface="ヒラギノ角ゴ Pro W3" pitchFamily="127" charset="-128"/>
                <a:sym typeface="Symbol" pitchFamily="18" charset="2"/>
              </a:rPr>
              <a:t>O(</a:t>
            </a:r>
            <a:r>
              <a:rPr lang="en-US" sz="2800" i="1" dirty="0" smtClean="0">
                <a:ea typeface="ヒラギノ角ゴ Pro W3" pitchFamily="127" charset="-128"/>
                <a:sym typeface="Symbol" pitchFamily="18" charset="2"/>
              </a:rPr>
              <a:t>g</a:t>
            </a:r>
            <a:r>
              <a:rPr lang="en-US" sz="2800" dirty="0" smtClean="0">
                <a:ea typeface="ヒラギノ角ゴ Pro W3" pitchFamily="127" charset="-128"/>
                <a:sym typeface="Symbol" pitchFamily="18" charset="2"/>
              </a:rPr>
              <a:t>)</a:t>
            </a:r>
          </a:p>
          <a:p>
            <a:pPr marL="1317625" lvl="1">
              <a:defRPr/>
            </a:pPr>
            <a:r>
              <a:rPr lang="en-US" sz="2600" dirty="0" smtClean="0">
                <a:solidFill>
                  <a:srgbClr val="3333CC"/>
                </a:solidFill>
                <a:ea typeface="ヒラギノ角ゴ Pro W3" pitchFamily="127" charset="-128"/>
                <a:sym typeface="Symbol" pitchFamily="18" charset="2"/>
              </a:rPr>
              <a:t>2 molecules of C</a:t>
            </a:r>
            <a:r>
              <a:rPr lang="en-US" sz="2600" baseline="-25000" dirty="0" smtClean="0">
                <a:solidFill>
                  <a:srgbClr val="3333CC"/>
                </a:solidFill>
                <a:ea typeface="ヒラギノ角ゴ Pro W3" pitchFamily="127" charset="-128"/>
                <a:sym typeface="Symbol" pitchFamily="18" charset="2"/>
              </a:rPr>
              <a:t>8</a:t>
            </a:r>
            <a:r>
              <a:rPr lang="en-US" sz="2600" dirty="0" smtClean="0">
                <a:solidFill>
                  <a:srgbClr val="3333CC"/>
                </a:solidFill>
                <a:ea typeface="ヒラギノ角ゴ Pro W3" pitchFamily="127" charset="-128"/>
                <a:sym typeface="Symbol" pitchFamily="18" charset="2"/>
              </a:rPr>
              <a:t>H</a:t>
            </a:r>
            <a:r>
              <a:rPr lang="en-US" sz="2600" baseline="-25000" dirty="0" smtClean="0">
                <a:solidFill>
                  <a:srgbClr val="3333CC"/>
                </a:solidFill>
                <a:ea typeface="ヒラギノ角ゴ Pro W3" pitchFamily="127" charset="-128"/>
                <a:sym typeface="Symbol" pitchFamily="18" charset="2"/>
              </a:rPr>
              <a:t>18</a:t>
            </a:r>
            <a:r>
              <a:rPr lang="en-US" sz="2600" dirty="0" smtClean="0">
                <a:solidFill>
                  <a:srgbClr val="3333CC"/>
                </a:solidFill>
                <a:ea typeface="ヒラギノ角ゴ Pro W3" pitchFamily="127" charset="-128"/>
                <a:sym typeface="Symbol" pitchFamily="18" charset="2"/>
              </a:rPr>
              <a:t> react with 25 molecules of O</a:t>
            </a:r>
            <a:r>
              <a:rPr lang="en-US" sz="2600" baseline="-25000" dirty="0" smtClean="0">
                <a:solidFill>
                  <a:srgbClr val="3333CC"/>
                </a:solidFill>
                <a:ea typeface="ヒラギノ角ゴ Pro W3" pitchFamily="127" charset="-128"/>
                <a:sym typeface="Symbol" pitchFamily="18" charset="2"/>
              </a:rPr>
              <a:t>2</a:t>
            </a:r>
            <a:r>
              <a:rPr lang="en-US" sz="2600" dirty="0">
                <a:solidFill>
                  <a:srgbClr val="3333CC"/>
                </a:solidFill>
                <a:ea typeface="ヒラギノ角ゴ Pro W3" pitchFamily="127" charset="-128"/>
                <a:sym typeface="Symbol" pitchFamily="18" charset="2"/>
              </a:rPr>
              <a:t> </a:t>
            </a:r>
            <a:r>
              <a:rPr lang="en-US" sz="2600" dirty="0" smtClean="0">
                <a:solidFill>
                  <a:srgbClr val="3333CC"/>
                </a:solidFill>
                <a:ea typeface="ヒラギノ角ゴ Pro W3" pitchFamily="127" charset="-128"/>
                <a:sym typeface="Symbol" pitchFamily="18" charset="2"/>
              </a:rPr>
              <a:t>to form 16 molecules of CO</a:t>
            </a:r>
            <a:r>
              <a:rPr lang="en-US" sz="2600" baseline="-25000" dirty="0" smtClean="0">
                <a:solidFill>
                  <a:srgbClr val="3333CC"/>
                </a:solidFill>
                <a:ea typeface="ヒラギノ角ゴ Pro W3" pitchFamily="127" charset="-128"/>
                <a:sym typeface="Symbol" pitchFamily="18" charset="2"/>
              </a:rPr>
              <a:t>2</a:t>
            </a:r>
            <a:r>
              <a:rPr lang="en-US" sz="2600" dirty="0" smtClean="0">
                <a:solidFill>
                  <a:srgbClr val="3333CC"/>
                </a:solidFill>
                <a:ea typeface="ヒラギノ角ゴ Pro W3" pitchFamily="127" charset="-128"/>
                <a:sym typeface="Symbol" pitchFamily="18" charset="2"/>
              </a:rPr>
              <a:t> and 18 molecules of H</a:t>
            </a:r>
            <a:r>
              <a:rPr lang="en-US" sz="2600" baseline="-25000" dirty="0" smtClean="0">
                <a:solidFill>
                  <a:srgbClr val="3333CC"/>
                </a:solidFill>
                <a:ea typeface="ヒラギノ角ゴ Pro W3" pitchFamily="127" charset="-128"/>
                <a:sym typeface="Symbol" pitchFamily="18" charset="2"/>
              </a:rPr>
              <a:t>2</a:t>
            </a:r>
            <a:r>
              <a:rPr lang="en-US" sz="2600" dirty="0" smtClean="0">
                <a:solidFill>
                  <a:srgbClr val="3333CC"/>
                </a:solidFill>
                <a:ea typeface="ヒラギノ角ゴ Pro W3" pitchFamily="127" charset="-128"/>
                <a:sym typeface="Symbol" pitchFamily="18" charset="2"/>
              </a:rPr>
              <a:t>O.</a:t>
            </a:r>
          </a:p>
          <a:p>
            <a:pPr lvl="1" algn="ctr">
              <a:buFontTx/>
              <a:buNone/>
              <a:defRPr/>
            </a:pPr>
            <a:endParaRPr lang="en-US" sz="2000" dirty="0" smtClean="0">
              <a:solidFill>
                <a:srgbClr val="3333CC"/>
              </a:solidFill>
              <a:ea typeface="ヒラギノ角ゴ Pro W3" pitchFamily="127" charset="-128"/>
              <a:sym typeface="Symbol" pitchFamily="18" charset="2"/>
            </a:endParaRPr>
          </a:p>
          <a:p>
            <a:pPr marL="1317625" lvl="1">
              <a:defRPr/>
            </a:pPr>
            <a:r>
              <a:rPr lang="en-US" dirty="0" smtClean="0">
                <a:ea typeface="ヒラギノ角ゴ Pro W3" pitchFamily="127" charset="-128"/>
                <a:sym typeface="Symbol" pitchFamily="18" charset="2"/>
              </a:rPr>
              <a:t>2 moles of C</a:t>
            </a:r>
            <a:r>
              <a:rPr lang="en-US" baseline="-25000" dirty="0" smtClean="0">
                <a:ea typeface="ヒラギノ角ゴ Pro W3" pitchFamily="127" charset="-128"/>
                <a:sym typeface="Symbol" pitchFamily="18" charset="2"/>
              </a:rPr>
              <a:t>8</a:t>
            </a:r>
            <a:r>
              <a:rPr lang="en-US" dirty="0" smtClean="0">
                <a:ea typeface="ヒラギノ角ゴ Pro W3" pitchFamily="127" charset="-128"/>
                <a:sym typeface="Symbol" pitchFamily="18" charset="2"/>
              </a:rPr>
              <a:t>H</a:t>
            </a:r>
            <a:r>
              <a:rPr lang="en-US" baseline="-25000" dirty="0" smtClean="0">
                <a:ea typeface="ヒラギノ角ゴ Pro W3" pitchFamily="127" charset="-128"/>
                <a:sym typeface="Symbol" pitchFamily="18" charset="2"/>
              </a:rPr>
              <a:t>18</a:t>
            </a:r>
            <a:r>
              <a:rPr lang="en-US" dirty="0" smtClean="0">
                <a:ea typeface="ヒラギノ角ゴ Pro W3" pitchFamily="127" charset="-128"/>
                <a:sym typeface="Symbol" pitchFamily="18" charset="2"/>
              </a:rPr>
              <a:t> react with 25 moles of O</a:t>
            </a:r>
            <a:r>
              <a:rPr lang="en-US" baseline="-25000" dirty="0" smtClean="0">
                <a:ea typeface="ヒラギノ角ゴ Pro W3" pitchFamily="127" charset="-128"/>
                <a:sym typeface="Symbol" pitchFamily="18" charset="2"/>
              </a:rPr>
              <a:t>2 </a:t>
            </a:r>
            <a:r>
              <a:rPr lang="en-US" dirty="0" smtClean="0">
                <a:ea typeface="ヒラギノ角ゴ Pro W3" pitchFamily="127" charset="-128"/>
                <a:sym typeface="Symbol" pitchFamily="18" charset="2"/>
              </a:rPr>
              <a:t>to form 16 moles of CO</a:t>
            </a:r>
            <a:r>
              <a:rPr lang="en-US" baseline="-25000" dirty="0" smtClean="0">
                <a:ea typeface="ヒラギノ角ゴ Pro W3" pitchFamily="127" charset="-128"/>
                <a:sym typeface="Symbol" pitchFamily="18" charset="2"/>
              </a:rPr>
              <a:t>2</a:t>
            </a:r>
            <a:r>
              <a:rPr lang="en-US" dirty="0" smtClean="0">
                <a:ea typeface="ヒラギノ角ゴ Pro W3" pitchFamily="127" charset="-128"/>
                <a:sym typeface="Symbol" pitchFamily="18" charset="2"/>
              </a:rPr>
              <a:t> and 18 moles of H</a:t>
            </a:r>
            <a:r>
              <a:rPr lang="en-US" baseline="-25000" dirty="0" smtClean="0">
                <a:ea typeface="ヒラギノ角ゴ Pro W3" pitchFamily="127" charset="-128"/>
                <a:sym typeface="Symbol" pitchFamily="18" charset="2"/>
              </a:rPr>
              <a:t>2</a:t>
            </a:r>
            <a:r>
              <a:rPr lang="en-US" dirty="0" smtClean="0">
                <a:ea typeface="ヒラギノ角ゴ Pro W3" pitchFamily="127" charset="-128"/>
                <a:sym typeface="Symbol" pitchFamily="18" charset="2"/>
              </a:rPr>
              <a:t>O.</a:t>
            </a:r>
          </a:p>
          <a:p>
            <a:pPr algn="ctr">
              <a:buFontTx/>
              <a:buNone/>
              <a:defRPr/>
            </a:pPr>
            <a:r>
              <a:rPr lang="en-US" sz="2800" b="1" dirty="0" smtClean="0">
                <a:solidFill>
                  <a:schemeClr val="accent2"/>
                </a:solidFill>
                <a:ea typeface="ヒラギノ角ゴ Pro W3" pitchFamily="127" charset="-128"/>
                <a:sym typeface="Symbol" pitchFamily="18" charset="2"/>
              </a:rPr>
              <a:t>2 </a:t>
            </a:r>
            <a:r>
              <a:rPr lang="en-US" sz="2800" b="1" dirty="0" err="1" smtClean="0">
                <a:solidFill>
                  <a:schemeClr val="accent2"/>
                </a:solidFill>
                <a:ea typeface="ヒラギノ角ゴ Pro W3" pitchFamily="127" charset="-128"/>
                <a:sym typeface="Symbol" pitchFamily="18" charset="2"/>
              </a:rPr>
              <a:t>mol</a:t>
            </a:r>
            <a:r>
              <a:rPr lang="en-US" sz="2800" b="1" dirty="0" smtClean="0">
                <a:solidFill>
                  <a:schemeClr val="accent2"/>
                </a:solidFill>
                <a:ea typeface="ヒラギノ角ゴ Pro W3" pitchFamily="127" charset="-128"/>
                <a:sym typeface="Symbol" pitchFamily="18" charset="2"/>
              </a:rPr>
              <a:t> C</a:t>
            </a:r>
            <a:r>
              <a:rPr lang="en-US" sz="2800" b="1" baseline="-25000" dirty="0" smtClean="0">
                <a:solidFill>
                  <a:schemeClr val="accent2"/>
                </a:solidFill>
                <a:ea typeface="ヒラギノ角ゴ Pro W3" pitchFamily="127" charset="-128"/>
                <a:sym typeface="Symbol" pitchFamily="18" charset="2"/>
              </a:rPr>
              <a:t>8</a:t>
            </a:r>
            <a:r>
              <a:rPr lang="en-US" sz="2800" b="1" dirty="0" smtClean="0">
                <a:solidFill>
                  <a:schemeClr val="accent2"/>
                </a:solidFill>
                <a:ea typeface="ヒラギノ角ゴ Pro W3" pitchFamily="127" charset="-128"/>
                <a:sym typeface="Symbol" pitchFamily="18" charset="2"/>
              </a:rPr>
              <a:t>H</a:t>
            </a:r>
            <a:r>
              <a:rPr lang="en-US" sz="2800" b="1" baseline="-25000" dirty="0" smtClean="0">
                <a:solidFill>
                  <a:schemeClr val="accent2"/>
                </a:solidFill>
                <a:ea typeface="ヒラギノ角ゴ Pro W3" pitchFamily="127" charset="-128"/>
                <a:sym typeface="Symbol" pitchFamily="18" charset="2"/>
              </a:rPr>
              <a:t>18</a:t>
            </a:r>
            <a:r>
              <a:rPr lang="en-US" sz="2800" b="1" dirty="0" smtClean="0">
                <a:solidFill>
                  <a:schemeClr val="accent2"/>
                </a:solidFill>
                <a:ea typeface="ヒラギノ角ゴ Pro W3" pitchFamily="127" charset="-128"/>
                <a:sym typeface="Symbol" pitchFamily="18" charset="2"/>
              </a:rPr>
              <a:t> : 25 </a:t>
            </a:r>
            <a:r>
              <a:rPr lang="en-US" sz="2800" b="1" dirty="0" err="1" smtClean="0">
                <a:solidFill>
                  <a:schemeClr val="accent2"/>
                </a:solidFill>
                <a:ea typeface="ヒラギノ角ゴ Pro W3" pitchFamily="127" charset="-128"/>
                <a:sym typeface="Symbol" pitchFamily="18" charset="2"/>
              </a:rPr>
              <a:t>mol</a:t>
            </a:r>
            <a:r>
              <a:rPr lang="en-US" sz="2800" b="1" dirty="0" smtClean="0">
                <a:solidFill>
                  <a:schemeClr val="accent2"/>
                </a:solidFill>
                <a:ea typeface="ヒラギノ角ゴ Pro W3" pitchFamily="127" charset="-128"/>
                <a:sym typeface="Symbol" pitchFamily="18" charset="2"/>
              </a:rPr>
              <a:t> O</a:t>
            </a:r>
            <a:r>
              <a:rPr lang="en-US" sz="2800" b="1" baseline="-25000" dirty="0" smtClean="0">
                <a:solidFill>
                  <a:schemeClr val="accent2"/>
                </a:solidFill>
                <a:ea typeface="ヒラギノ角ゴ Pro W3" pitchFamily="127" charset="-128"/>
                <a:sym typeface="Symbol" pitchFamily="18" charset="2"/>
              </a:rPr>
              <a:t>2</a:t>
            </a:r>
            <a:r>
              <a:rPr lang="en-US" sz="2800" b="1" dirty="0" smtClean="0">
                <a:solidFill>
                  <a:schemeClr val="accent2"/>
                </a:solidFill>
                <a:ea typeface="ヒラギノ角ゴ Pro W3" pitchFamily="127" charset="-128"/>
                <a:sym typeface="Symbol" pitchFamily="18" charset="2"/>
              </a:rPr>
              <a:t> : 16 </a:t>
            </a:r>
            <a:r>
              <a:rPr lang="en-US" sz="2800" b="1" dirty="0" err="1" smtClean="0">
                <a:solidFill>
                  <a:schemeClr val="accent2"/>
                </a:solidFill>
                <a:ea typeface="ヒラギノ角ゴ Pro W3" pitchFamily="127" charset="-128"/>
                <a:sym typeface="Symbol" pitchFamily="18" charset="2"/>
              </a:rPr>
              <a:t>mol</a:t>
            </a:r>
            <a:r>
              <a:rPr lang="en-US" sz="2800" b="1" dirty="0" smtClean="0">
                <a:solidFill>
                  <a:schemeClr val="accent2"/>
                </a:solidFill>
                <a:ea typeface="ヒラギノ角ゴ Pro W3" pitchFamily="127" charset="-128"/>
                <a:sym typeface="Symbol" pitchFamily="18" charset="2"/>
              </a:rPr>
              <a:t> CO</a:t>
            </a:r>
            <a:r>
              <a:rPr lang="en-US" sz="2800" b="1" baseline="-25000" dirty="0" smtClean="0">
                <a:solidFill>
                  <a:schemeClr val="accent2"/>
                </a:solidFill>
                <a:ea typeface="ヒラギノ角ゴ Pro W3" pitchFamily="127" charset="-128"/>
                <a:sym typeface="Symbol" pitchFamily="18" charset="2"/>
              </a:rPr>
              <a:t>2</a:t>
            </a:r>
            <a:r>
              <a:rPr lang="en-US" sz="2800" b="1" dirty="0" smtClean="0">
                <a:solidFill>
                  <a:schemeClr val="accent2"/>
                </a:solidFill>
                <a:ea typeface="ヒラギノ角ゴ Pro W3" pitchFamily="127" charset="-128"/>
                <a:sym typeface="Symbol" pitchFamily="18" charset="2"/>
              </a:rPr>
              <a:t> : 18 </a:t>
            </a:r>
            <a:r>
              <a:rPr lang="en-US" sz="2800" b="1" dirty="0" err="1" smtClean="0">
                <a:solidFill>
                  <a:schemeClr val="accent2"/>
                </a:solidFill>
                <a:ea typeface="ヒラギノ角ゴ Pro W3" pitchFamily="127" charset="-128"/>
                <a:sym typeface="Symbol" pitchFamily="18" charset="2"/>
              </a:rPr>
              <a:t>mol</a:t>
            </a:r>
            <a:r>
              <a:rPr lang="en-US" sz="2800" b="1" dirty="0" smtClean="0">
                <a:solidFill>
                  <a:schemeClr val="accent2"/>
                </a:solidFill>
                <a:ea typeface="ヒラギノ角ゴ Pro W3" pitchFamily="127" charset="-128"/>
                <a:sym typeface="Symbol" pitchFamily="18" charset="2"/>
              </a:rPr>
              <a:t> H</a:t>
            </a:r>
            <a:r>
              <a:rPr lang="en-US" sz="2800" b="1" baseline="-25000" dirty="0" smtClean="0">
                <a:solidFill>
                  <a:schemeClr val="accent2"/>
                </a:solidFill>
                <a:ea typeface="ヒラギノ角ゴ Pro W3" pitchFamily="127" charset="-128"/>
                <a:sym typeface="Symbol" pitchFamily="18" charset="2"/>
              </a:rPr>
              <a:t>2</a:t>
            </a:r>
            <a:r>
              <a:rPr lang="en-US" sz="2800" b="1" dirty="0" smtClean="0">
                <a:solidFill>
                  <a:schemeClr val="accent2"/>
                </a:solidFill>
                <a:ea typeface="ヒラギノ角ゴ Pro W3" pitchFamily="127" charset="-128"/>
                <a:sym typeface="Symbol" pitchFamily="18" charset="2"/>
              </a:rPr>
              <a:t>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9441"/>
          </a:xfrm>
        </p:spPr>
        <p:txBody>
          <a:bodyPr lIns="457200" anchor="t">
            <a:spAutoFit/>
          </a:bodyPr>
          <a:lstStyle/>
          <a:p>
            <a:pPr eaLnBrk="1" hangingPunct="1"/>
            <a:r>
              <a:rPr lang="en-US" smtClean="0">
                <a:solidFill>
                  <a:srgbClr val="ED6B06"/>
                </a:solidFill>
                <a:ea typeface="ヒラギノ角ゴ Pro W3" pitchFamily="127" charset="-128"/>
                <a:cs typeface="Arial" pitchFamily="34" charset="0"/>
              </a:rPr>
              <a:t>Making Pizza</a:t>
            </a:r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>
          <a:xfrm>
            <a:off x="304800" y="838200"/>
            <a:ext cx="8839200" cy="4376738"/>
          </a:xfrm>
        </p:spPr>
        <p:txBody>
          <a:bodyPr/>
          <a:lstStyle/>
          <a:p>
            <a:r>
              <a:rPr lang="en-US" smtClean="0">
                <a:ea typeface="ヒラギノ角ゴ Pro W3" pitchFamily="127" charset="-128"/>
              </a:rPr>
              <a:t>The number of pizzas you can make depends on the amount of the ingredients you use.</a:t>
            </a:r>
          </a:p>
          <a:p>
            <a:endParaRPr lang="en-US" smtClean="0">
              <a:ea typeface="ヒラギノ角ゴ Pro W3" pitchFamily="127" charset="-128"/>
            </a:endParaRPr>
          </a:p>
          <a:p>
            <a:pPr lvl="1">
              <a:buFontTx/>
              <a:buNone/>
            </a:pPr>
            <a:r>
              <a:rPr lang="en-US" smtClean="0">
                <a:solidFill>
                  <a:srgbClr val="3333CC"/>
                </a:solidFill>
                <a:ea typeface="ヒラギノ角ゴ Pro W3" pitchFamily="127" charset="-128"/>
              </a:rPr>
              <a:t>This relationship can be expressed mathematically.</a:t>
            </a:r>
          </a:p>
          <a:p>
            <a:pPr algn="ctr">
              <a:buFontTx/>
              <a:buNone/>
            </a:pPr>
            <a:r>
              <a:rPr lang="en-US" smtClean="0">
                <a:solidFill>
                  <a:srgbClr val="3333CC"/>
                </a:solidFill>
                <a:ea typeface="ヒラギノ角ゴ Pro W3" pitchFamily="127" charset="-128"/>
              </a:rPr>
              <a:t>1 crust </a:t>
            </a:r>
            <a:r>
              <a:rPr lang="en-US" smtClean="0">
                <a:solidFill>
                  <a:srgbClr val="3333CC"/>
                </a:solidFill>
                <a:ea typeface="ヒラギノ角ゴ Pro W3" pitchFamily="127" charset="-128"/>
                <a:sym typeface="Symbol" pitchFamily="18" charset="2"/>
              </a:rPr>
              <a:t>: 5 oz sauce : 2 cups cheese : 1 pizza</a:t>
            </a:r>
          </a:p>
          <a:p>
            <a:r>
              <a:rPr lang="en-US" smtClean="0">
                <a:ea typeface="ヒラギノ角ゴ Pro W3" pitchFamily="127" charset="-128"/>
              </a:rPr>
              <a:t>We can compare the amount of pizza that can be made from 10 cups of cheese:</a:t>
            </a:r>
          </a:p>
          <a:p>
            <a:pPr lvl="1"/>
            <a:r>
              <a:rPr lang="en-US" smtClean="0">
                <a:solidFill>
                  <a:srgbClr val="3333CC"/>
                </a:solidFill>
                <a:ea typeface="ヒラギノ角ゴ Pro W3" pitchFamily="127" charset="-128"/>
              </a:rPr>
              <a:t>Since 2 cups cheese : 1 pizza, then,</a:t>
            </a:r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152400" y="1905002"/>
            <a:ext cx="8763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>
                <a:solidFill>
                  <a:srgbClr val="FF0000"/>
                </a:solidFill>
              </a:rPr>
              <a:t>1 crust + 5 oz tomato sauce + 2 cups cheese  </a:t>
            </a:r>
            <a:r>
              <a:rPr lang="en-US" sz="2800" b="1">
                <a:solidFill>
                  <a:srgbClr val="FF0000"/>
                </a:solidFill>
                <a:sym typeface="Symbol" pitchFamily="18" charset="2"/>
              </a:rPr>
              <a:t> 1 pizza</a:t>
            </a:r>
            <a:endParaRPr lang="en-US" sz="2800" b="1">
              <a:solidFill>
                <a:srgbClr val="FF0000"/>
              </a:solidFill>
            </a:endParaRPr>
          </a:p>
        </p:txBody>
      </p:sp>
      <p:pic>
        <p:nvPicPr>
          <p:cNvPr id="10245" name="Picture 8" descr="C:\Documents and Settings\GEX User\Desktop\IRDVDs\50627 Tro IRDVD\Lecture\component\02_pg145 equati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38363" y="5429252"/>
            <a:ext cx="4791075" cy="62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0" y="2"/>
            <a:ext cx="9144000" cy="523220"/>
          </a:xfrm>
        </p:spPr>
        <p:txBody>
          <a:bodyPr lIns="457200" anchor="t">
            <a:spAutoFit/>
          </a:bodyPr>
          <a:lstStyle/>
          <a:p>
            <a:pPr eaLnBrk="1" hangingPunct="1"/>
            <a:r>
              <a:rPr lang="en-US" sz="2800" smtClean="0">
                <a:solidFill>
                  <a:srgbClr val="ED6B06"/>
                </a:solidFill>
                <a:ea typeface="ヒラギノ角ゴ Pro W3" pitchFamily="127" charset="-128"/>
                <a:cs typeface="Arial" pitchFamily="34" charset="0"/>
              </a:rPr>
              <a:t>Making Molecules: Mole-to-Mole Conversions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>
          <a:xfrm>
            <a:off x="457200" y="685800"/>
            <a:ext cx="8229600" cy="5557838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ea typeface="+mn-ea"/>
              </a:rPr>
              <a:t>We use the ratio from the balanced chemical equation in the same way that we used the ratio from the pizza recipe.</a:t>
            </a:r>
          </a:p>
          <a:p>
            <a:pPr marL="742950" lvl="2" indent="-342900">
              <a:buFontTx/>
              <a:buNone/>
              <a:defRPr/>
            </a:pPr>
            <a:endParaRPr lang="en-US" sz="1800" dirty="0" smtClean="0">
              <a:solidFill>
                <a:srgbClr val="3333CC"/>
              </a:solidFill>
              <a:ea typeface="+mn-ea"/>
              <a:cs typeface="+mn-cs"/>
            </a:endParaRPr>
          </a:p>
          <a:p>
            <a:pPr marL="742950" lvl="2" indent="-342900">
              <a:buFontTx/>
              <a:buNone/>
              <a:defRPr/>
            </a:pPr>
            <a:r>
              <a:rPr lang="en-US" dirty="0" smtClean="0">
                <a:solidFill>
                  <a:srgbClr val="3333CC"/>
                </a:solidFill>
                <a:ea typeface="+mn-ea"/>
                <a:cs typeface="+mn-cs"/>
              </a:rPr>
              <a:t>	The ratio of the coefficients acts as a conversion factor between the amount in moles of the reactants and products.</a:t>
            </a:r>
          </a:p>
          <a:p>
            <a:pPr marL="342900" lvl="1" indent="-342900">
              <a:buFontTx/>
              <a:buChar char="•"/>
              <a:defRPr/>
            </a:pPr>
            <a:endParaRPr lang="en-US" dirty="0" smtClean="0">
              <a:solidFill>
                <a:srgbClr val="3333CC"/>
              </a:solidFill>
              <a:ea typeface="+mn-ea"/>
              <a:cs typeface="+mn-cs"/>
            </a:endParaRPr>
          </a:p>
          <a:p>
            <a:pPr marL="342900" lvl="1" indent="-342900">
              <a:buFontTx/>
              <a:buChar char="•"/>
              <a:defRPr/>
            </a:pPr>
            <a:endParaRPr lang="en-US" dirty="0" smtClean="0">
              <a:solidFill>
                <a:srgbClr val="3333CC"/>
              </a:solidFill>
              <a:ea typeface="+mn-ea"/>
              <a:cs typeface="+mn-cs"/>
            </a:endParaRPr>
          </a:p>
          <a:p>
            <a:pPr marL="742950" lvl="2" indent="-342900">
              <a:defRPr/>
            </a:pPr>
            <a:endParaRPr lang="en-US" sz="1400" dirty="0" smtClean="0"/>
          </a:p>
          <a:p>
            <a:pPr marL="742950" lvl="2" indent="-342900">
              <a:buFontTx/>
              <a:buNone/>
              <a:defRPr/>
            </a:pPr>
            <a:r>
              <a:rPr lang="en-US" dirty="0" smtClean="0"/>
              <a:t>	The ratio acts as a conversion factor between the amount in moles of the reactant C</a:t>
            </a:r>
            <a:r>
              <a:rPr lang="en-US" baseline="-25000" dirty="0" smtClean="0"/>
              <a:t>8</a:t>
            </a:r>
            <a:r>
              <a:rPr lang="en-US" dirty="0" smtClean="0"/>
              <a:t>H</a:t>
            </a:r>
            <a:r>
              <a:rPr lang="en-US" baseline="-25000" dirty="0" smtClean="0"/>
              <a:t>18</a:t>
            </a:r>
            <a:r>
              <a:rPr lang="en-US" dirty="0" smtClean="0"/>
              <a:t> and the amount in moles of the product CO</a:t>
            </a:r>
            <a:r>
              <a:rPr lang="en-US" baseline="-25000" dirty="0" smtClean="0"/>
              <a:t>2</a:t>
            </a:r>
            <a:r>
              <a:rPr lang="en-US" dirty="0" smtClean="0"/>
              <a:t>.</a:t>
            </a:r>
            <a:endParaRPr lang="en-US" dirty="0" smtClean="0">
              <a:solidFill>
                <a:srgbClr val="3333CC"/>
              </a:solidFill>
              <a:ea typeface="+mn-ea"/>
              <a:cs typeface="+mn-cs"/>
            </a:endParaRPr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102476" y="4642947"/>
            <a:ext cx="8382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 algn="ctr" eaLnBrk="1" hangingPunct="1">
              <a:buFont typeface="Wingdings" pitchFamily="2" charset="2"/>
              <a:buNone/>
            </a:pPr>
            <a:r>
              <a:rPr lang="en-US" sz="3000" b="1" dirty="0"/>
              <a:t>2 C</a:t>
            </a:r>
            <a:r>
              <a:rPr lang="en-US" sz="3000" b="1" baseline="-25000" dirty="0"/>
              <a:t>8</a:t>
            </a:r>
            <a:r>
              <a:rPr lang="en-US" sz="3000" b="1" dirty="0"/>
              <a:t>H</a:t>
            </a:r>
            <a:r>
              <a:rPr lang="en-US" sz="3000" b="1" baseline="-25000" dirty="0"/>
              <a:t>18</a:t>
            </a:r>
            <a:r>
              <a:rPr lang="en-US" sz="3000" b="1" dirty="0"/>
              <a:t>(</a:t>
            </a:r>
            <a:r>
              <a:rPr lang="en-US" sz="3000" b="1" i="1" dirty="0"/>
              <a:t>l</a:t>
            </a:r>
            <a:r>
              <a:rPr lang="en-US" sz="3000" b="1" dirty="0"/>
              <a:t>) + 25 O</a:t>
            </a:r>
            <a:r>
              <a:rPr lang="en-US" sz="3000" b="1" baseline="-25000" dirty="0"/>
              <a:t>2</a:t>
            </a:r>
            <a:r>
              <a:rPr lang="en-US" sz="3000" b="1" dirty="0"/>
              <a:t>(</a:t>
            </a:r>
            <a:r>
              <a:rPr lang="en-US" sz="3000" b="1" i="1" dirty="0"/>
              <a:t>g</a:t>
            </a:r>
            <a:r>
              <a:rPr lang="en-US" sz="3000" b="1" dirty="0"/>
              <a:t>) </a:t>
            </a:r>
            <a:r>
              <a:rPr lang="en-US" sz="3000" b="1" dirty="0">
                <a:sym typeface="Symbol" pitchFamily="18" charset="2"/>
              </a:rPr>
              <a:t> 16 CO</a:t>
            </a:r>
            <a:r>
              <a:rPr lang="en-US" sz="3000" b="1" baseline="-25000" dirty="0">
                <a:sym typeface="Symbol" pitchFamily="18" charset="2"/>
              </a:rPr>
              <a:t>2</a:t>
            </a:r>
            <a:r>
              <a:rPr lang="en-US" sz="3000" b="1" dirty="0">
                <a:sym typeface="Symbol" pitchFamily="18" charset="2"/>
              </a:rPr>
              <a:t>(</a:t>
            </a:r>
            <a:r>
              <a:rPr lang="en-US" sz="3000" b="1" i="1" dirty="0">
                <a:sym typeface="Symbol" pitchFamily="18" charset="2"/>
              </a:rPr>
              <a:t>g</a:t>
            </a:r>
            <a:r>
              <a:rPr lang="en-US" sz="3000" b="1" dirty="0">
                <a:sym typeface="Symbol" pitchFamily="18" charset="2"/>
              </a:rPr>
              <a:t>) + 18 H</a:t>
            </a:r>
            <a:r>
              <a:rPr lang="en-US" sz="3000" b="1" baseline="-25000" dirty="0">
                <a:sym typeface="Symbol" pitchFamily="18" charset="2"/>
              </a:rPr>
              <a:t>2</a:t>
            </a:r>
            <a:r>
              <a:rPr lang="en-US" sz="3000" b="1" dirty="0">
                <a:sym typeface="Symbol" pitchFamily="18" charset="2"/>
              </a:rPr>
              <a:t>O(</a:t>
            </a:r>
            <a:r>
              <a:rPr lang="en-US" sz="3000" b="1" i="1" dirty="0">
                <a:sym typeface="Symbol" pitchFamily="18" charset="2"/>
              </a:rPr>
              <a:t>g</a:t>
            </a:r>
            <a:r>
              <a:rPr lang="en-US" sz="3000" b="1" dirty="0">
                <a:sym typeface="Symbol" pitchFamily="18" charset="2"/>
              </a:rPr>
              <a:t>)</a:t>
            </a:r>
          </a:p>
          <a:p>
            <a:pPr algn="ctr" eaLnBrk="1" hangingPunct="1"/>
            <a:r>
              <a:rPr lang="en-US" b="1" dirty="0" err="1"/>
              <a:t>stoichiometric</a:t>
            </a:r>
            <a:r>
              <a:rPr lang="en-US" b="1" dirty="0"/>
              <a:t> ratio: </a:t>
            </a:r>
            <a:r>
              <a:rPr lang="en-US" dirty="0">
                <a:solidFill>
                  <a:schemeClr val="accent2"/>
                </a:solidFill>
                <a:sym typeface="Symbol" pitchFamily="18" charset="2"/>
              </a:rPr>
              <a:t>2 moles C</a:t>
            </a:r>
            <a:r>
              <a:rPr lang="en-US" baseline="-25000" dirty="0">
                <a:solidFill>
                  <a:schemeClr val="accent2"/>
                </a:solidFill>
                <a:sym typeface="Symbol" pitchFamily="18" charset="2"/>
              </a:rPr>
              <a:t>8</a:t>
            </a:r>
            <a:r>
              <a:rPr lang="en-US" dirty="0">
                <a:solidFill>
                  <a:schemeClr val="accent2"/>
                </a:solidFill>
                <a:sym typeface="Symbol" pitchFamily="18" charset="2"/>
              </a:rPr>
              <a:t>H</a:t>
            </a:r>
            <a:r>
              <a:rPr lang="en-US" baseline="-25000" dirty="0">
                <a:solidFill>
                  <a:schemeClr val="accent2"/>
                </a:solidFill>
                <a:sym typeface="Symbol" pitchFamily="18" charset="2"/>
              </a:rPr>
              <a:t>18</a:t>
            </a:r>
            <a:r>
              <a:rPr lang="en-US" dirty="0">
                <a:solidFill>
                  <a:schemeClr val="accent2"/>
                </a:solidFill>
                <a:sym typeface="Symbol" pitchFamily="18" charset="2"/>
              </a:rPr>
              <a:t> : 16 moles CO</a:t>
            </a:r>
            <a:r>
              <a:rPr lang="en-US" baseline="-25000" dirty="0">
                <a:solidFill>
                  <a:schemeClr val="accent2"/>
                </a:solidFill>
                <a:sym typeface="Symbol" pitchFamily="18" charset="2"/>
              </a:rPr>
              <a:t>2</a:t>
            </a:r>
            <a:endParaRPr lang="en-US" dirty="0">
              <a:solidFill>
                <a:schemeClr val="accent2"/>
              </a:solidFill>
              <a:sym typeface="Symbol" pitchFamily="18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9144000" cy="2123658"/>
          </a:xfrm>
        </p:spPr>
        <p:txBody>
          <a:bodyPr lIns="457200" anchor="t">
            <a:spAutoFit/>
          </a:bodyPr>
          <a:lstStyle/>
          <a:p>
            <a:pPr eaLnBrk="1" hangingPunct="1"/>
            <a:r>
              <a:rPr lang="en-US" smtClean="0">
                <a:solidFill>
                  <a:srgbClr val="ED6B06"/>
                </a:solidFill>
                <a:ea typeface="ヒラギノ角ゴ Pro W3" pitchFamily="127" charset="-128"/>
                <a:cs typeface="Arial" pitchFamily="34" charset="0"/>
              </a:rPr>
              <a:t>Suppose That We Burn 22.0 Moles of C</a:t>
            </a:r>
            <a:r>
              <a:rPr lang="en-US" baseline="-25000" smtClean="0">
                <a:solidFill>
                  <a:srgbClr val="ED6B06"/>
                </a:solidFill>
                <a:ea typeface="ヒラギノ角ゴ Pro W3" pitchFamily="127" charset="-128"/>
                <a:cs typeface="Arial" pitchFamily="34" charset="0"/>
              </a:rPr>
              <a:t>8</a:t>
            </a:r>
            <a:r>
              <a:rPr lang="en-US" smtClean="0">
                <a:solidFill>
                  <a:srgbClr val="ED6B06"/>
                </a:solidFill>
                <a:ea typeface="ヒラギノ角ゴ Pro W3" pitchFamily="127" charset="-128"/>
                <a:cs typeface="Arial" pitchFamily="34" charset="0"/>
              </a:rPr>
              <a:t>H</a:t>
            </a:r>
            <a:r>
              <a:rPr lang="en-US" baseline="-25000" smtClean="0">
                <a:solidFill>
                  <a:srgbClr val="ED6B06"/>
                </a:solidFill>
                <a:ea typeface="ヒラギノ角ゴ Pro W3" pitchFamily="127" charset="-128"/>
                <a:cs typeface="Arial" pitchFamily="34" charset="0"/>
              </a:rPr>
              <a:t>18</a:t>
            </a:r>
            <a:r>
              <a:rPr lang="en-US" smtClean="0">
                <a:solidFill>
                  <a:srgbClr val="ED6B06"/>
                </a:solidFill>
                <a:ea typeface="ヒラギノ角ゴ Pro W3" pitchFamily="127" charset="-128"/>
                <a:cs typeface="Arial" pitchFamily="34" charset="0"/>
              </a:rPr>
              <a:t>; How Many Moles of CO</a:t>
            </a:r>
            <a:r>
              <a:rPr lang="en-US" baseline="-25000" smtClean="0">
                <a:solidFill>
                  <a:srgbClr val="ED6B06"/>
                </a:solidFill>
                <a:ea typeface="ヒラギノ角ゴ Pro W3" pitchFamily="127" charset="-128"/>
                <a:cs typeface="Arial" pitchFamily="34" charset="0"/>
              </a:rPr>
              <a:t>2</a:t>
            </a:r>
            <a:r>
              <a:rPr lang="en-US" smtClean="0">
                <a:solidFill>
                  <a:srgbClr val="ED6B06"/>
                </a:solidFill>
                <a:ea typeface="ヒラギノ角ゴ Pro W3" pitchFamily="127" charset="-128"/>
                <a:cs typeface="Arial" pitchFamily="34" charset="0"/>
              </a:rPr>
              <a:t> Form?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>
          <a:xfrm>
            <a:off x="381000" y="1524000"/>
            <a:ext cx="8229600" cy="4351338"/>
          </a:xfrm>
        </p:spPr>
        <p:txBody>
          <a:bodyPr/>
          <a:lstStyle/>
          <a:p>
            <a:pPr lvl="1" algn="ctr" eaLnBrk="1" hangingPunct="1">
              <a:buFont typeface="Wingdings" pitchFamily="2" charset="2"/>
              <a:buNone/>
            </a:pPr>
            <a:r>
              <a:rPr lang="en-US" sz="2400" b="1" smtClean="0">
                <a:ea typeface="ヒラギノ角ゴ Pro W3" pitchFamily="127" charset="-128"/>
              </a:rPr>
              <a:t>2 C</a:t>
            </a:r>
            <a:r>
              <a:rPr lang="en-US" sz="2400" b="1" baseline="-25000" smtClean="0">
                <a:ea typeface="ヒラギノ角ゴ Pro W3" pitchFamily="127" charset="-128"/>
              </a:rPr>
              <a:t>8</a:t>
            </a:r>
            <a:r>
              <a:rPr lang="en-US" sz="2400" b="1" smtClean="0">
                <a:ea typeface="ヒラギノ角ゴ Pro W3" pitchFamily="127" charset="-128"/>
              </a:rPr>
              <a:t>H</a:t>
            </a:r>
            <a:r>
              <a:rPr lang="en-US" sz="2400" b="1" baseline="-25000" smtClean="0">
                <a:ea typeface="ヒラギノ角ゴ Pro W3" pitchFamily="127" charset="-128"/>
              </a:rPr>
              <a:t>18</a:t>
            </a:r>
            <a:r>
              <a:rPr lang="en-US" sz="2400" b="1" smtClean="0">
                <a:ea typeface="ヒラギノ角ゴ Pro W3" pitchFamily="127" charset="-128"/>
              </a:rPr>
              <a:t>(</a:t>
            </a:r>
            <a:r>
              <a:rPr lang="en-US" sz="2400" b="1" i="1" smtClean="0">
                <a:ea typeface="ヒラギノ角ゴ Pro W3" pitchFamily="127" charset="-128"/>
              </a:rPr>
              <a:t>l</a:t>
            </a:r>
            <a:r>
              <a:rPr lang="en-US" sz="2400" b="1" smtClean="0">
                <a:ea typeface="ヒラギノ角ゴ Pro W3" pitchFamily="127" charset="-128"/>
              </a:rPr>
              <a:t>) + 25 O</a:t>
            </a:r>
            <a:r>
              <a:rPr lang="en-US" sz="2400" b="1" baseline="-25000" smtClean="0">
                <a:ea typeface="ヒラギノ角ゴ Pro W3" pitchFamily="127" charset="-128"/>
              </a:rPr>
              <a:t>2</a:t>
            </a:r>
            <a:r>
              <a:rPr lang="en-US" sz="2400" b="1" smtClean="0">
                <a:ea typeface="ヒラギノ角ゴ Pro W3" pitchFamily="127" charset="-128"/>
              </a:rPr>
              <a:t>(</a:t>
            </a:r>
            <a:r>
              <a:rPr lang="en-US" sz="2400" b="1" i="1" smtClean="0">
                <a:ea typeface="ヒラギノ角ゴ Pro W3" pitchFamily="127" charset="-128"/>
              </a:rPr>
              <a:t>g</a:t>
            </a:r>
            <a:r>
              <a:rPr lang="en-US" sz="2400" b="1" smtClean="0">
                <a:ea typeface="ヒラギノ角ゴ Pro W3" pitchFamily="127" charset="-128"/>
              </a:rPr>
              <a:t>) </a:t>
            </a:r>
            <a:r>
              <a:rPr lang="en-US" sz="2400" b="1" smtClean="0">
                <a:ea typeface="ヒラギノ角ゴ Pro W3" pitchFamily="127" charset="-128"/>
                <a:sym typeface="Symbol" pitchFamily="18" charset="2"/>
              </a:rPr>
              <a:t> 16 CO</a:t>
            </a:r>
            <a:r>
              <a:rPr lang="en-US" sz="2400" b="1" baseline="-25000" smtClean="0">
                <a:ea typeface="ヒラギノ角ゴ Pro W3" pitchFamily="127" charset="-128"/>
                <a:sym typeface="Symbol" pitchFamily="18" charset="2"/>
              </a:rPr>
              <a:t>2</a:t>
            </a:r>
            <a:r>
              <a:rPr lang="en-US" sz="2400" b="1" smtClean="0">
                <a:ea typeface="ヒラギノ角ゴ Pro W3" pitchFamily="127" charset="-128"/>
                <a:sym typeface="Symbol" pitchFamily="18" charset="2"/>
              </a:rPr>
              <a:t>(</a:t>
            </a:r>
            <a:r>
              <a:rPr lang="en-US" sz="2400" b="1" i="1" smtClean="0">
                <a:ea typeface="ヒラギノ角ゴ Pro W3" pitchFamily="127" charset="-128"/>
                <a:sym typeface="Symbol" pitchFamily="18" charset="2"/>
              </a:rPr>
              <a:t>g</a:t>
            </a:r>
            <a:r>
              <a:rPr lang="en-US" sz="2400" b="1" smtClean="0">
                <a:ea typeface="ヒラギノ角ゴ Pro W3" pitchFamily="127" charset="-128"/>
                <a:sym typeface="Symbol" pitchFamily="18" charset="2"/>
              </a:rPr>
              <a:t>) + 18 H</a:t>
            </a:r>
            <a:r>
              <a:rPr lang="en-US" sz="2400" b="1" baseline="-25000" smtClean="0">
                <a:ea typeface="ヒラギノ角ゴ Pro W3" pitchFamily="127" charset="-128"/>
                <a:sym typeface="Symbol" pitchFamily="18" charset="2"/>
              </a:rPr>
              <a:t>2</a:t>
            </a:r>
            <a:r>
              <a:rPr lang="en-US" sz="2400" b="1" smtClean="0">
                <a:ea typeface="ヒラギノ角ゴ Pro W3" pitchFamily="127" charset="-128"/>
                <a:sym typeface="Symbol" pitchFamily="18" charset="2"/>
              </a:rPr>
              <a:t>O(</a:t>
            </a:r>
            <a:r>
              <a:rPr lang="en-US" sz="2400" b="1" i="1" smtClean="0">
                <a:ea typeface="ヒラギノ角ゴ Pro W3" pitchFamily="127" charset="-128"/>
                <a:sym typeface="Symbol" pitchFamily="18" charset="2"/>
              </a:rPr>
              <a:t>g</a:t>
            </a:r>
            <a:r>
              <a:rPr lang="en-US" sz="2400" b="1" smtClean="0">
                <a:ea typeface="ヒラギノ角ゴ Pro W3" pitchFamily="127" charset="-128"/>
                <a:sym typeface="Symbol" pitchFamily="18" charset="2"/>
              </a:rPr>
              <a:t>)</a:t>
            </a:r>
          </a:p>
          <a:p>
            <a:pPr algn="ctr" eaLnBrk="1" hangingPunct="1">
              <a:buFontTx/>
              <a:buNone/>
            </a:pPr>
            <a:r>
              <a:rPr lang="en-US" sz="2400" b="1" smtClean="0">
                <a:ea typeface="ヒラギノ角ゴ Pro W3" pitchFamily="127" charset="-128"/>
              </a:rPr>
              <a:t>stoichiometric ratio: </a:t>
            </a:r>
            <a:r>
              <a:rPr lang="en-US" sz="2400" smtClean="0">
                <a:solidFill>
                  <a:schemeClr val="accent2"/>
                </a:solidFill>
                <a:ea typeface="ヒラギノ角ゴ Pro W3" pitchFamily="127" charset="-128"/>
                <a:sym typeface="Symbol" pitchFamily="18" charset="2"/>
              </a:rPr>
              <a:t>2 moles C</a:t>
            </a:r>
            <a:r>
              <a:rPr lang="en-US" sz="2400" baseline="-25000" smtClean="0">
                <a:solidFill>
                  <a:schemeClr val="accent2"/>
                </a:solidFill>
                <a:ea typeface="ヒラギノ角ゴ Pro W3" pitchFamily="127" charset="-128"/>
                <a:sym typeface="Symbol" pitchFamily="18" charset="2"/>
              </a:rPr>
              <a:t>8</a:t>
            </a:r>
            <a:r>
              <a:rPr lang="en-US" sz="2400" smtClean="0">
                <a:solidFill>
                  <a:schemeClr val="accent2"/>
                </a:solidFill>
                <a:ea typeface="ヒラギノ角ゴ Pro W3" pitchFamily="127" charset="-128"/>
                <a:sym typeface="Symbol" pitchFamily="18" charset="2"/>
              </a:rPr>
              <a:t>H</a:t>
            </a:r>
            <a:r>
              <a:rPr lang="en-US" sz="2400" baseline="-25000" smtClean="0">
                <a:solidFill>
                  <a:schemeClr val="accent2"/>
                </a:solidFill>
                <a:ea typeface="ヒラギノ角ゴ Pro W3" pitchFamily="127" charset="-128"/>
                <a:sym typeface="Symbol" pitchFamily="18" charset="2"/>
              </a:rPr>
              <a:t>18</a:t>
            </a:r>
            <a:r>
              <a:rPr lang="en-US" sz="2400" smtClean="0">
                <a:solidFill>
                  <a:schemeClr val="accent2"/>
                </a:solidFill>
                <a:ea typeface="ヒラギノ角ゴ Pro W3" pitchFamily="127" charset="-128"/>
                <a:sym typeface="Symbol" pitchFamily="18" charset="2"/>
              </a:rPr>
              <a:t> : 16 moles CO</a:t>
            </a:r>
            <a:r>
              <a:rPr lang="en-US" sz="2400" baseline="-25000" smtClean="0">
                <a:solidFill>
                  <a:schemeClr val="accent2"/>
                </a:solidFill>
                <a:ea typeface="ヒラギノ角ゴ Pro W3" pitchFamily="127" charset="-128"/>
                <a:sym typeface="Symbol" pitchFamily="18" charset="2"/>
              </a:rPr>
              <a:t>2</a:t>
            </a:r>
            <a:endParaRPr lang="en-US" sz="2400" smtClean="0">
              <a:solidFill>
                <a:schemeClr val="accent2"/>
              </a:solidFill>
              <a:ea typeface="ヒラギノ角ゴ Pro W3" pitchFamily="127" charset="-128"/>
              <a:sym typeface="Symbol" pitchFamily="18" charset="2"/>
            </a:endParaRPr>
          </a:p>
          <a:p>
            <a:pPr>
              <a:buFontTx/>
              <a:buNone/>
            </a:pPr>
            <a:endParaRPr lang="en-US" smtClean="0">
              <a:ea typeface="ヒラギノ角ゴ Pro W3" pitchFamily="127" charset="-128"/>
            </a:endParaRPr>
          </a:p>
          <a:p>
            <a:endParaRPr lang="en-US" smtClean="0">
              <a:ea typeface="ヒラギノ角ゴ Pro W3" pitchFamily="127" charset="-128"/>
            </a:endParaRPr>
          </a:p>
          <a:p>
            <a:endParaRPr lang="en-US" smtClean="0">
              <a:ea typeface="ヒラギノ角ゴ Pro W3" pitchFamily="127" charset="-128"/>
            </a:endParaRPr>
          </a:p>
          <a:p>
            <a:endParaRPr lang="en-US" smtClean="0">
              <a:ea typeface="ヒラギノ角ゴ Pro W3" pitchFamily="127" charset="-128"/>
            </a:endParaRPr>
          </a:p>
          <a:p>
            <a:pPr>
              <a:buFontTx/>
              <a:buNone/>
            </a:pPr>
            <a:r>
              <a:rPr lang="en-US" smtClean="0">
                <a:ea typeface="ヒラギノ角ゴ Pro W3" pitchFamily="127" charset="-128"/>
              </a:rPr>
              <a:t>The combustion of 22 moles of C</a:t>
            </a:r>
            <a:r>
              <a:rPr lang="en-US" baseline="-25000" smtClean="0">
                <a:ea typeface="ヒラギノ角ゴ Pro W3" pitchFamily="127" charset="-128"/>
              </a:rPr>
              <a:t>8</a:t>
            </a:r>
            <a:r>
              <a:rPr lang="en-US" smtClean="0">
                <a:ea typeface="ヒラギノ角ゴ Pro W3" pitchFamily="127" charset="-128"/>
              </a:rPr>
              <a:t>H</a:t>
            </a:r>
            <a:r>
              <a:rPr lang="en-US" baseline="-25000" smtClean="0">
                <a:ea typeface="ヒラギノ角ゴ Pro W3" pitchFamily="127" charset="-128"/>
              </a:rPr>
              <a:t>18</a:t>
            </a:r>
            <a:r>
              <a:rPr lang="en-US" smtClean="0">
                <a:ea typeface="ヒラギノ角ゴ Pro W3" pitchFamily="127" charset="-128"/>
              </a:rPr>
              <a:t> adds 176 moles of CO</a:t>
            </a:r>
            <a:r>
              <a:rPr lang="en-US" baseline="-25000" smtClean="0">
                <a:ea typeface="ヒラギノ角ゴ Pro W3" pitchFamily="127" charset="-128"/>
              </a:rPr>
              <a:t>2</a:t>
            </a:r>
            <a:r>
              <a:rPr lang="en-US" smtClean="0">
                <a:ea typeface="ヒラギノ角ゴ Pro W3" pitchFamily="127" charset="-128"/>
              </a:rPr>
              <a:t> to the atmosphere.</a:t>
            </a:r>
          </a:p>
        </p:txBody>
      </p:sp>
      <p:pic>
        <p:nvPicPr>
          <p:cNvPr id="12292" name="Picture 9" descr="C:\Documents and Settings\GEX User\Desktop\IRDVDs\50627 Tro IRDVD\Lecture\component\04_pg141 equati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3450" y="3092450"/>
            <a:ext cx="7277100" cy="81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9441"/>
          </a:xfrm>
        </p:spPr>
        <p:txBody>
          <a:bodyPr lIns="457200" anchor="t">
            <a:spAutoFit/>
          </a:bodyPr>
          <a:lstStyle/>
          <a:p>
            <a:pPr eaLnBrk="1" hangingPunct="1"/>
            <a:r>
              <a:rPr lang="en-US" smtClean="0">
                <a:solidFill>
                  <a:srgbClr val="ED6B06"/>
                </a:solidFill>
                <a:ea typeface="ヒラギノ角ゴ Pro W3" pitchFamily="127" charset="-128"/>
                <a:cs typeface="Arial" pitchFamily="34" charset="0"/>
              </a:rPr>
              <a:t>Limiting Reactant, Theoretical Yield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381001" y="762002"/>
            <a:ext cx="8550275" cy="3914775"/>
          </a:xfrm>
        </p:spPr>
        <p:txBody>
          <a:bodyPr>
            <a:normAutofit lnSpcReduction="10000"/>
          </a:bodyPr>
          <a:lstStyle/>
          <a:p>
            <a:r>
              <a:rPr lang="en-US" sz="2800" smtClean="0">
                <a:ea typeface="ヒラギノ角ゴ Pro W3" pitchFamily="127" charset="-128"/>
              </a:rPr>
              <a:t>Recall our pizza recipe:</a:t>
            </a:r>
          </a:p>
          <a:p>
            <a:pPr>
              <a:buFontTx/>
              <a:buNone/>
            </a:pPr>
            <a:r>
              <a:rPr lang="en-US" sz="2400" b="1" smtClean="0">
                <a:solidFill>
                  <a:srgbClr val="333399"/>
                </a:solidFill>
                <a:ea typeface="ヒラギノ角ゴ Pro W3" pitchFamily="127" charset="-128"/>
              </a:rPr>
              <a:t>1 crust + 5 oz tomato sauce + 2 cups cheese  </a:t>
            </a:r>
            <a:r>
              <a:rPr lang="en-US" sz="2400" b="1" smtClean="0">
                <a:solidFill>
                  <a:srgbClr val="333399"/>
                </a:solidFill>
                <a:ea typeface="ヒラギノ角ゴ Pro W3" pitchFamily="127" charset="-128"/>
                <a:sym typeface="Symbol" pitchFamily="18" charset="2"/>
              </a:rPr>
              <a:t> 1 pizza</a:t>
            </a:r>
            <a:endParaRPr lang="en-US" sz="2400" b="1" smtClean="0">
              <a:solidFill>
                <a:srgbClr val="333399"/>
              </a:solidFill>
              <a:ea typeface="ヒラギノ角ゴ Pro W3" pitchFamily="127" charset="-128"/>
            </a:endParaRPr>
          </a:p>
          <a:p>
            <a:r>
              <a:rPr lang="en-US" sz="2800" smtClean="0">
                <a:ea typeface="ヒラギノ角ゴ Pro W3" pitchFamily="127" charset="-128"/>
              </a:rPr>
              <a:t>If we have 4 crusts, 10 cups of cheese, and 15 oz  tomato sauce. How many pizzas can we make?</a:t>
            </a:r>
          </a:p>
          <a:p>
            <a:pPr>
              <a:spcBef>
                <a:spcPts val="1200"/>
              </a:spcBef>
              <a:buFontTx/>
              <a:buNone/>
            </a:pPr>
            <a:r>
              <a:rPr lang="en-US" sz="2400" b="1" smtClean="0">
                <a:ea typeface="ヒラギノ角ゴ Pro W3" pitchFamily="127" charset="-128"/>
              </a:rPr>
              <a:t>We have enough crusts to make</a:t>
            </a:r>
            <a:endParaRPr lang="en-US" sz="2800" b="1" smtClean="0">
              <a:solidFill>
                <a:srgbClr val="FF0000"/>
              </a:solidFill>
              <a:ea typeface="ヒラギノ角ゴ Pro W3" pitchFamily="127" charset="-128"/>
            </a:endParaRPr>
          </a:p>
          <a:p>
            <a:endParaRPr lang="en-US" sz="1600" b="1" smtClean="0">
              <a:ea typeface="ヒラギノ角ゴ Pro W3" pitchFamily="127" charset="-128"/>
            </a:endParaRPr>
          </a:p>
          <a:p>
            <a:pPr>
              <a:buFontTx/>
              <a:buNone/>
            </a:pPr>
            <a:r>
              <a:rPr lang="en-US" sz="2400" b="1" smtClean="0">
                <a:ea typeface="ヒラギノ角ゴ Pro W3" pitchFamily="127" charset="-128"/>
              </a:rPr>
              <a:t>We have enough cheese to make</a:t>
            </a:r>
            <a:endParaRPr lang="en-US" sz="2800" b="1" smtClean="0">
              <a:ea typeface="ヒラギノ角ゴ Pro W3" pitchFamily="127" charset="-128"/>
            </a:endParaRPr>
          </a:p>
          <a:p>
            <a:endParaRPr lang="en-US" sz="1600" b="1" smtClean="0">
              <a:ea typeface="ヒラギノ角ゴ Pro W3" pitchFamily="127" charset="-128"/>
            </a:endParaRPr>
          </a:p>
          <a:p>
            <a:pPr>
              <a:buFontTx/>
              <a:buNone/>
            </a:pPr>
            <a:r>
              <a:rPr lang="en-US" sz="2400" b="1" smtClean="0">
                <a:ea typeface="ヒラギノ角ゴ Pro W3" pitchFamily="127" charset="-128"/>
              </a:rPr>
              <a:t>We have enough tomato sauce to make</a:t>
            </a:r>
            <a:endParaRPr lang="en-US" sz="2400" b="1" smtClean="0">
              <a:solidFill>
                <a:srgbClr val="FF0000"/>
              </a:solidFill>
              <a:ea typeface="ヒラギノ角ゴ Pro W3" pitchFamily="127" charset="-128"/>
            </a:endParaRPr>
          </a:p>
        </p:txBody>
      </p:sp>
      <p:sp>
        <p:nvSpPr>
          <p:cNvPr id="13316" name="Rectangle 6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317" name="Rectangle 8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pic>
        <p:nvPicPr>
          <p:cNvPr id="13318" name="Picture 9" descr="C:\Documents and Settings\GEX User\Desktop\IRDVDs\50627 Tro IRDVD\Lecture\component\02_pg145 equati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67351" y="3525839"/>
            <a:ext cx="3368675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9" name="Picture 10" descr="C:\Documents and Settings\GEX User\Desktop\IRDVDs\50627 Tro IRDVD\Lecture\component\04_pg145 equation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67351" y="2770188"/>
            <a:ext cx="2352675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0" name="Picture 11" descr="Z:\50627 IRDVD Tro Chemistry A Molecular Approach\Working Files 50627\JPEG 50627\ch04\04_Pg145_UnFigure_2.jpg"/>
          <p:cNvPicPr>
            <a:picLocks noChangeAspect="1" noChangeArrowheads="1"/>
          </p:cNvPicPr>
          <p:nvPr/>
        </p:nvPicPr>
        <p:blipFill>
          <a:blip r:embed="rId5" cstate="print"/>
          <a:srcRect b="7916"/>
          <a:stretch>
            <a:fillRect/>
          </a:stretch>
        </p:blipFill>
        <p:spPr bwMode="auto">
          <a:xfrm>
            <a:off x="457200" y="4664077"/>
            <a:ext cx="8534400" cy="167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7526</Words>
  <Application>Microsoft Office PowerPoint</Application>
  <PresentationFormat>On-screen Show (4:3)</PresentationFormat>
  <Paragraphs>1072</Paragraphs>
  <Slides>174</Slides>
  <Notes>171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174</vt:i4>
      </vt:variant>
    </vt:vector>
  </HeadingPairs>
  <TitlesOfParts>
    <vt:vector size="175" baseType="lpstr">
      <vt:lpstr>Opulent</vt:lpstr>
      <vt:lpstr>Chapter 3</vt:lpstr>
      <vt:lpstr>Definite Proportion</vt:lpstr>
      <vt:lpstr>Definite Proportion</vt:lpstr>
      <vt:lpstr>Chemical Bonds</vt:lpstr>
      <vt:lpstr>Ionic Bonds</vt:lpstr>
      <vt:lpstr>Ionic Bonds</vt:lpstr>
      <vt:lpstr>Ionic Bonds</vt:lpstr>
      <vt:lpstr>Covalent Bonds</vt:lpstr>
      <vt:lpstr>Representing Compounds: Chemical Formulas and Molecular Models</vt:lpstr>
      <vt:lpstr>Types of Chemical Formulas</vt:lpstr>
      <vt:lpstr>Types of Chemical Formulas</vt:lpstr>
      <vt:lpstr>Types of Chemical Formulas</vt:lpstr>
      <vt:lpstr>Types of Chemical Formulas</vt:lpstr>
      <vt:lpstr>Molecular Models</vt:lpstr>
      <vt:lpstr>Molecular Models</vt:lpstr>
      <vt:lpstr>Ways of Representing a Compound</vt:lpstr>
      <vt:lpstr>An Atomic-Level View of Elements and Compounds</vt:lpstr>
      <vt:lpstr>View of Elements and Compounds </vt:lpstr>
      <vt:lpstr>Molecular Elements</vt:lpstr>
      <vt:lpstr>Molecular Compounds</vt:lpstr>
      <vt:lpstr>Ionic Compounds</vt:lpstr>
      <vt:lpstr>Molecular and Ionic Compounds</vt:lpstr>
      <vt:lpstr>Polyatomic Ion</vt:lpstr>
      <vt:lpstr>Ionic Compounds: Formulas and Names</vt:lpstr>
      <vt:lpstr>Ionic Compounds: Formulas and Names</vt:lpstr>
      <vt:lpstr>Naming Ionic Compounds</vt:lpstr>
      <vt:lpstr>Naming Ionic Compounds</vt:lpstr>
      <vt:lpstr>Naming Type I Ionic Compounds</vt:lpstr>
      <vt:lpstr>Naming Type II Ionic Compounds</vt:lpstr>
      <vt:lpstr>Type II Ionic Compounds</vt:lpstr>
      <vt:lpstr>Type II Ionic Compounds</vt:lpstr>
      <vt:lpstr>Naming Binary Ionic Compounds of Type I Cations</vt:lpstr>
      <vt:lpstr>Naming Type I Binary Ionic Compounds</vt:lpstr>
      <vt:lpstr>Base Names of Monoatomic Anions</vt:lpstr>
      <vt:lpstr>Naming Type II Binary Ionic Compounds</vt:lpstr>
      <vt:lpstr>Naming Type II Binary Ionic Compounds</vt:lpstr>
      <vt:lpstr>Naming Type II Binary Ionic Compounds</vt:lpstr>
      <vt:lpstr>Type II Cation</vt:lpstr>
      <vt:lpstr>Naming Ionic Compounds Containing Polyatomic Ions</vt:lpstr>
      <vt:lpstr>Common Polyatomic Ions</vt:lpstr>
      <vt:lpstr>Oxyanions</vt:lpstr>
      <vt:lpstr>Oxyanions</vt:lpstr>
      <vt:lpstr>Hydrated Ionic Compounds</vt:lpstr>
      <vt:lpstr>Hydrates</vt:lpstr>
      <vt:lpstr>Molecular Compounds: Formulas and Names</vt:lpstr>
      <vt:lpstr>Molecular Compounds</vt:lpstr>
      <vt:lpstr>Binary Molecular Compounds</vt:lpstr>
      <vt:lpstr>Acids</vt:lpstr>
      <vt:lpstr>Acids</vt:lpstr>
      <vt:lpstr>Acids</vt:lpstr>
      <vt:lpstr>Naming Binary Acids</vt:lpstr>
      <vt:lpstr>Naming Oxyacids</vt:lpstr>
      <vt:lpstr>Name the Following</vt:lpstr>
      <vt:lpstr>Slide 54</vt:lpstr>
      <vt:lpstr>Writing Formulas for Acids</vt:lpstr>
      <vt:lpstr>Acid Rain</vt:lpstr>
      <vt:lpstr>Inorganic Nomenclature Flow Chart</vt:lpstr>
      <vt:lpstr>Formula Mass</vt:lpstr>
      <vt:lpstr>Molar Mass of Compounds</vt:lpstr>
      <vt:lpstr>Molar Mass of Compounds</vt:lpstr>
      <vt:lpstr>Using Molar Mass to Count Molecules by Weighing</vt:lpstr>
      <vt:lpstr>Composition of Compounds</vt:lpstr>
      <vt:lpstr>Composition of Compounds</vt:lpstr>
      <vt:lpstr>Conversion Factors from Chemical Formula</vt:lpstr>
      <vt:lpstr>Determining a Chemical Formula from Experimental Data </vt:lpstr>
      <vt:lpstr>Finding an Empirical Formula</vt:lpstr>
      <vt:lpstr>Finding an Empirical Formula</vt:lpstr>
      <vt:lpstr>Molecular Formulas for Compounds</vt:lpstr>
      <vt:lpstr>Molecular Formulas for Compounds</vt:lpstr>
      <vt:lpstr>Combustion Analysis</vt:lpstr>
      <vt:lpstr>Combustion Analysis</vt:lpstr>
      <vt:lpstr>Chemical Reactions</vt:lpstr>
      <vt:lpstr>Chemical Equations</vt:lpstr>
      <vt:lpstr>Slide 74</vt:lpstr>
      <vt:lpstr>Combustion of Methane</vt:lpstr>
      <vt:lpstr>Combustion of Methane</vt:lpstr>
      <vt:lpstr>Combustion of Methane, Balanced</vt:lpstr>
      <vt:lpstr>Organic Compounds</vt:lpstr>
      <vt:lpstr>Modern Organic Compounds</vt:lpstr>
      <vt:lpstr>Carbon Bonding</vt:lpstr>
      <vt:lpstr>Carbon Bonding</vt:lpstr>
      <vt:lpstr>Hydrocarbons</vt:lpstr>
      <vt:lpstr>Hydrocarbons</vt:lpstr>
      <vt:lpstr>Naming of Hydrocarbons</vt:lpstr>
      <vt:lpstr>Common Hydrocarbons</vt:lpstr>
      <vt:lpstr>Functionalized Hydrocarbons</vt:lpstr>
      <vt:lpstr>Functionalized Hydrocarbons</vt:lpstr>
      <vt:lpstr>Families in Organic Compounds</vt:lpstr>
      <vt:lpstr>Chapter 4: chemical quantities and aqueous solutions</vt:lpstr>
      <vt:lpstr>The Greenhouse Effect</vt:lpstr>
      <vt:lpstr>Global Warming</vt:lpstr>
      <vt:lpstr>The Sources of Increased CO2</vt:lpstr>
      <vt:lpstr>Reaction Stoichiometry: How Much Carbon Dioxide?</vt:lpstr>
      <vt:lpstr>Quantities in Chemical Reactions</vt:lpstr>
      <vt:lpstr>Reaction Stoichiometry</vt:lpstr>
      <vt:lpstr>Making Pizza</vt:lpstr>
      <vt:lpstr>Making Molecules: Mole-to-Mole Conversions</vt:lpstr>
      <vt:lpstr>Suppose That We Burn 22.0 Moles of C8H18; How Many Moles of CO2 Form?</vt:lpstr>
      <vt:lpstr>Limiting Reactant, Theoretical Yield</vt:lpstr>
      <vt:lpstr>Limiting Reactant</vt:lpstr>
      <vt:lpstr>Theoretical Yield</vt:lpstr>
      <vt:lpstr>In a Chemical Reaction</vt:lpstr>
      <vt:lpstr>More Making Pizzas</vt:lpstr>
      <vt:lpstr>Summarizing Limiting Reactant and Yield</vt:lpstr>
      <vt:lpstr>Summarizing Limiting Reactant and Yield</vt:lpstr>
      <vt:lpstr>Apply These Concepts to a Chemical Reaction</vt:lpstr>
      <vt:lpstr>Combustion of Methane</vt:lpstr>
      <vt:lpstr>Combustion of Methane</vt:lpstr>
      <vt:lpstr>Stop and complete lab and Review packet</vt:lpstr>
      <vt:lpstr>Solution Concentration and Solution Stoichiometry</vt:lpstr>
      <vt:lpstr>Solution Concentration</vt:lpstr>
      <vt:lpstr>Solution Concentration</vt:lpstr>
      <vt:lpstr>Solution Concentration: Molarity</vt:lpstr>
      <vt:lpstr>Preparing 1 L of a 1.00 M NaCl Solution</vt:lpstr>
      <vt:lpstr>Using Molarity in Calculations</vt:lpstr>
      <vt:lpstr>Solution Dilution</vt:lpstr>
      <vt:lpstr>Preparing 3.00 L of 0.500 M CaCl2 from a 10.0 M Stock Solution</vt:lpstr>
      <vt:lpstr>Solution Stoichiometry</vt:lpstr>
      <vt:lpstr>Types of Aqueous Solutions and Solubility</vt:lpstr>
      <vt:lpstr>What Happens When a Solute Dissolves?</vt:lpstr>
      <vt:lpstr>Charge Distribution in a Water Molecule</vt:lpstr>
      <vt:lpstr>Solute and Solvent Interactions in a Sodium Chloride Solution</vt:lpstr>
      <vt:lpstr>Sodium Chloride Dissolving in Water</vt:lpstr>
      <vt:lpstr>Electrolyte and Nonelectrolyte Solutions</vt:lpstr>
      <vt:lpstr>Electrolyte and Nonelectrolyte Solutions</vt:lpstr>
      <vt:lpstr>Salt versus Sugar Dissolved in Water </vt:lpstr>
      <vt:lpstr>Binary Acids</vt:lpstr>
      <vt:lpstr>Strong and Weak Electrolytes</vt:lpstr>
      <vt:lpstr>Classes of Dissolved Materials</vt:lpstr>
      <vt:lpstr>Dissociation and Ionization</vt:lpstr>
      <vt:lpstr>The Solubility of Ionic Compounds</vt:lpstr>
      <vt:lpstr>Solubility of Salts</vt:lpstr>
      <vt:lpstr>When Will a Salt Dissolve?</vt:lpstr>
      <vt:lpstr>Solubility Rules</vt:lpstr>
      <vt:lpstr>Precipitation Reactions</vt:lpstr>
      <vt:lpstr>Precipitation of Lead(II) Iodide</vt:lpstr>
      <vt:lpstr>No Precipitation Means No Reaction</vt:lpstr>
      <vt:lpstr> Predicting Precipitation Reactions</vt:lpstr>
      <vt:lpstr>Predicting Precipitation Reactions</vt:lpstr>
      <vt:lpstr>Predicting Precipitation Reactions</vt:lpstr>
      <vt:lpstr>Representing Aqueous Reactions</vt:lpstr>
      <vt:lpstr>Ionic Equation</vt:lpstr>
      <vt:lpstr>Ionic Equation</vt:lpstr>
      <vt:lpstr>Net Ionic Equation</vt:lpstr>
      <vt:lpstr>Examples</vt:lpstr>
      <vt:lpstr>Acid–Base and Gas-Evolution Reactions</vt:lpstr>
      <vt:lpstr>Acid–Base and Gas-Evolution Reactions</vt:lpstr>
      <vt:lpstr>Acid–Base Reactions</vt:lpstr>
      <vt:lpstr>Acid–Base Reactions</vt:lpstr>
      <vt:lpstr>Acids and Bases in Solution</vt:lpstr>
      <vt:lpstr>Acid–Base Reaction</vt:lpstr>
      <vt:lpstr>Some Common Acids and Bases</vt:lpstr>
      <vt:lpstr>Predict the Product of the Reactions</vt:lpstr>
      <vt:lpstr>Acid–Base Titrations</vt:lpstr>
      <vt:lpstr>Acid–Base Titrations</vt:lpstr>
      <vt:lpstr>Acid–Base Titration</vt:lpstr>
      <vt:lpstr>Titration</vt:lpstr>
      <vt:lpstr>Gas-Evolving Reactions</vt:lpstr>
      <vt:lpstr>Gas-Evolution Reaction</vt:lpstr>
      <vt:lpstr>Types of Compounds That Undergo Gas-Evolution Reactions</vt:lpstr>
      <vt:lpstr>Oxidation–Reduction Reactions</vt:lpstr>
      <vt:lpstr>Combustion as Redox</vt:lpstr>
      <vt:lpstr>Redox without Combustion</vt:lpstr>
      <vt:lpstr>Reactions of Metals with Nonmetals</vt:lpstr>
      <vt:lpstr>Redox Reaction</vt:lpstr>
      <vt:lpstr>Oxidation and Reduction</vt:lpstr>
      <vt:lpstr>Oxidation States</vt:lpstr>
      <vt:lpstr>Rules for Assigning Oxidation States</vt:lpstr>
      <vt:lpstr>Rules for Assigning Oxidation States</vt:lpstr>
      <vt:lpstr>Rules for Assigning Oxidation States</vt:lpstr>
      <vt:lpstr>Identifying Redox Reactions  </vt:lpstr>
      <vt:lpstr>Redox Reactions</vt:lpstr>
      <vt:lpstr>Combustion Reactions</vt:lpstr>
      <vt:lpstr>Combustion</vt:lpstr>
    </vt:vector>
  </TitlesOfParts>
  <Company>Mountain View School District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3</dc:title>
  <dc:creator>wtwining</dc:creator>
  <cp:lastModifiedBy>wtwining</cp:lastModifiedBy>
  <cp:revision>1</cp:revision>
  <dcterms:created xsi:type="dcterms:W3CDTF">2014-09-15T19:40:16Z</dcterms:created>
  <dcterms:modified xsi:type="dcterms:W3CDTF">2014-09-15T19:40:51Z</dcterms:modified>
</cp:coreProperties>
</file>